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61" r:id="rId3"/>
    <p:sldId id="262" r:id="rId4"/>
    <p:sldId id="263" r:id="rId5"/>
    <p:sldId id="264" r:id="rId6"/>
    <p:sldId id="265" r:id="rId7"/>
    <p:sldId id="281" r:id="rId8"/>
    <p:sldId id="283" r:id="rId9"/>
    <p:sldId id="284" r:id="rId10"/>
    <p:sldId id="294" r:id="rId11"/>
    <p:sldId id="318" r:id="rId12"/>
    <p:sldId id="319" r:id="rId13"/>
    <p:sldId id="320" r:id="rId14"/>
    <p:sldId id="321" r:id="rId15"/>
    <p:sldId id="335" r:id="rId16"/>
    <p:sldId id="336" r:id="rId17"/>
    <p:sldId id="337" r:id="rId18"/>
    <p:sldId id="338" r:id="rId19"/>
    <p:sldId id="352" r:id="rId20"/>
    <p:sldId id="426" r:id="rId21"/>
    <p:sldId id="427" r:id="rId22"/>
    <p:sldId id="428" r:id="rId23"/>
    <p:sldId id="353" r:id="rId24"/>
    <p:sldId id="354" r:id="rId25"/>
    <p:sldId id="356" r:id="rId26"/>
    <p:sldId id="357" r:id="rId27"/>
    <p:sldId id="366" r:id="rId28"/>
    <p:sldId id="367" r:id="rId29"/>
    <p:sldId id="368" r:id="rId30"/>
    <p:sldId id="373" r:id="rId31"/>
    <p:sldId id="374" r:id="rId32"/>
    <p:sldId id="375" r:id="rId33"/>
    <p:sldId id="376" r:id="rId34"/>
    <p:sldId id="377" r:id="rId35"/>
    <p:sldId id="380" r:id="rId36"/>
    <p:sldId id="381" r:id="rId37"/>
    <p:sldId id="383" r:id="rId38"/>
    <p:sldId id="385" r:id="rId39"/>
    <p:sldId id="386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09" r:id="rId62"/>
    <p:sldId id="411" r:id="rId63"/>
    <p:sldId id="421" r:id="rId64"/>
    <p:sldId id="422" r:id="rId65"/>
    <p:sldId id="423" r:id="rId66"/>
    <p:sldId id="424" r:id="rId67"/>
    <p:sldId id="425" r:id="rId68"/>
    <p:sldId id="259" r:id="rId6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57" d="100"/>
          <a:sy n="57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3350"/>
    </p:cViewPr>
  </p:sorterViewPr>
  <p:notesViewPr>
    <p:cSldViewPr snapToGrid="0">
      <p:cViewPr varScale="1">
        <p:scale>
          <a:sx n="68" d="100"/>
          <a:sy n="68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ABB2F-EAF1-452B-87B2-342BEF0AD177}" type="datetimeFigureOut">
              <a:rPr lang="pl-PL" smtClean="0"/>
              <a:pPr/>
              <a:t>2017-07-06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C8392-5B13-4360-8420-D67BD58A7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59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449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611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38488" y="-8215313"/>
            <a:ext cx="31676976" cy="17819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33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23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51B5E119-1C05-464F-8788-A109F199A56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11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320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38488" y="-8215313"/>
            <a:ext cx="31676976" cy="17819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4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24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30E47A5D-9C2E-435E-A8FE-FCFE0D9E179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12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5688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38488" y="-8215313"/>
            <a:ext cx="31676976" cy="17819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5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256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4D6F8C00-CC3A-4139-AC7A-2857BE7207D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13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1173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342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950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592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70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84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90588-334C-4CBF-B6FF-08BB781C9B9F}" type="slidenum">
              <a:rPr lang="pl-PL" smtClean="0">
                <a:latin typeface="Arial" charset="0"/>
              </a:rPr>
              <a:pPr>
                <a:defRPr/>
              </a:pPr>
              <a:t>2</a:t>
            </a:fld>
            <a:endParaRPr lang="pl-PL" smtClean="0">
              <a:latin typeface="Arial" charset="0"/>
            </a:endParaRPr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8775" y="709613"/>
            <a:ext cx="6142038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68800"/>
            <a:ext cx="5029200" cy="406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78092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45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271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530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419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2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177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C62964D7-27A4-475C-BC15-154CCF076FA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26</a:t>
            </a:fld>
            <a:endParaRPr lang="en-GB" smtClean="0"/>
          </a:p>
        </p:txBody>
      </p:sp>
      <p:sp>
        <p:nvSpPr>
          <p:cNvPr id="486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64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62196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2E20DF25-58E7-4E3D-B6E2-AFBE08697B5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27</a:t>
            </a:fld>
            <a:endParaRPr lang="en-GB" smtClean="0"/>
          </a:p>
        </p:txBody>
      </p:sp>
      <p:sp>
        <p:nvSpPr>
          <p:cNvPr id="487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74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83509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157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046D6AF2-997F-4F3E-B5A1-AAA1BFB9256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29</a:t>
            </a:fld>
            <a:endParaRPr lang="en-GB" smtClean="0"/>
          </a:p>
        </p:txBody>
      </p:sp>
      <p:sp>
        <p:nvSpPr>
          <p:cNvPr id="488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84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5190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331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420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B861DAE8-671D-4685-B60B-957BF49B6D4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31</a:t>
            </a:fld>
            <a:endParaRPr lang="en-GB" smtClean="0"/>
          </a:p>
        </p:txBody>
      </p:sp>
      <p:sp>
        <p:nvSpPr>
          <p:cNvPr id="489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94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07374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BF7FB80D-3D31-4EE7-A5EB-9E3BEF1BB63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32</a:t>
            </a:fld>
            <a:endParaRPr lang="en-GB" smtClean="0"/>
          </a:p>
        </p:txBody>
      </p:sp>
      <p:sp>
        <p:nvSpPr>
          <p:cNvPr id="490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05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67572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750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486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17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752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BE89ADED-4291-4355-BB1E-887D181D3EB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37</a:t>
            </a:fld>
            <a:endParaRPr lang="en-GB" smtClean="0"/>
          </a:p>
        </p:txBody>
      </p:sp>
      <p:sp>
        <p:nvSpPr>
          <p:cNvPr id="491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35177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1DE0914F-3BEB-4074-B24D-9B0FCCAD179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38</a:t>
            </a:fld>
            <a:endParaRPr lang="en-GB" smtClean="0"/>
          </a:p>
        </p:txBody>
      </p:sp>
      <p:sp>
        <p:nvSpPr>
          <p:cNvPr id="492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25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4018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52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989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61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23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53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536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5158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0961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7011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416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597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0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06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625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0012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9372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8724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8441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6300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0063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2275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7308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97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6780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2534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482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9DD5F-E934-4F10-A27B-66F5D87A010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218275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34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E86A1-781C-45B7-B7C1-73B3CE25210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49459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459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3883026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260010-80B4-4798-A3AA-53BC8CD12829}" type="slidenum">
              <a:rPr lang="pl-PL" sz="1200" b="1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pl-PL" sz="12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052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B1A7B-C628-464D-916F-7C7C1AC60FEA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49561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2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3883026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F191CD-ACDB-4BFE-8721-D4BBD7829FC8}" type="slidenum">
              <a:rPr lang="pl-PL" sz="1200" b="1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pl-PL" sz="12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745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0047B-0BE7-461A-A122-5E131DA40B52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49664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664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3883026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1C86A5-999C-415A-B661-57D8F3D0DFDC}" type="slidenum">
              <a:rPr lang="pl-PL" sz="1200" b="1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pl-PL" sz="12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121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0290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E70F-95BC-4C01-B2F3-DFA6D0743E5E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1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57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0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16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 flipH="1">
            <a:off x="7412038" y="5246688"/>
            <a:ext cx="509587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rot="10800000" flipH="1">
            <a:off x="5478463" y="5546725"/>
            <a:ext cx="439737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 rot="10800000" flipH="1">
            <a:off x="6364288" y="4973638"/>
            <a:ext cx="539750" cy="5397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 rot="10800000" flipH="1">
            <a:off x="10969625" y="1836738"/>
            <a:ext cx="1222375" cy="12160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10800000" flipH="1">
            <a:off x="6505575" y="3937000"/>
            <a:ext cx="598488" cy="5984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rot="10800000" flipH="1">
            <a:off x="10899775" y="3719513"/>
            <a:ext cx="809625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rot="10800000" flipH="1">
            <a:off x="9774238" y="3984625"/>
            <a:ext cx="952500" cy="9540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 rot="10800000" flipH="1">
            <a:off x="5794375" y="4535488"/>
            <a:ext cx="249238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10800000" flipH="1">
            <a:off x="7418388" y="4262438"/>
            <a:ext cx="625475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 rot="10800000" flipH="1">
            <a:off x="8464550" y="5243513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 rot="10800000" flipH="1">
            <a:off x="9880600" y="5322888"/>
            <a:ext cx="206375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 rot="10800000" flipH="1">
            <a:off x="4525963" y="5018088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 rot="10800000" flipH="1">
            <a:off x="4697413" y="2746375"/>
            <a:ext cx="598487" cy="598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 rot="10800000" flipH="1">
            <a:off x="4640263" y="4737100"/>
            <a:ext cx="39846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 rot="10800000" flipH="1">
            <a:off x="5656263" y="188436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 userDrawn="1"/>
        </p:nvSpPr>
        <p:spPr bwMode="auto">
          <a:xfrm rot="10800000" flipH="1">
            <a:off x="5295900" y="3343275"/>
            <a:ext cx="623888" cy="623888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 rot="10800000" flipH="1">
            <a:off x="4727575" y="4249738"/>
            <a:ext cx="508000" cy="50800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 rot="10800000" flipH="1">
            <a:off x="8847138" y="4349750"/>
            <a:ext cx="508000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 rot="10800000" flipH="1">
            <a:off x="6608763" y="1874838"/>
            <a:ext cx="571500" cy="5715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 userDrawn="1"/>
        </p:nvSpPr>
        <p:spPr bwMode="auto">
          <a:xfrm rot="10800000" flipH="1">
            <a:off x="7335838" y="2446338"/>
            <a:ext cx="623887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 rot="10800000" flipH="1">
            <a:off x="8370888" y="2235200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 rot="10800000" flipH="1">
            <a:off x="10163175" y="1868488"/>
            <a:ext cx="809625" cy="814387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4" descr="http://www.sedu.fi/loader.aspx?id=904041d4-f705-4e0a-94f9-cb5d0ab9c096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055671" y="2950552"/>
            <a:ext cx="4789893" cy="3084691"/>
          </a:xfrm>
          <a:prstGeom prst="rect">
            <a:avLst/>
          </a:prstGeom>
          <a:noFill/>
          <a:effectLst>
            <a:softEdge rad="0"/>
          </a:effectLst>
          <a:extLst/>
        </p:spPr>
      </p:pic>
      <p:cxnSp>
        <p:nvCxnSpPr>
          <p:cNvPr id="28" name="Łącznik prosty 27"/>
          <p:cNvCxnSpPr/>
          <p:nvPr userDrawn="1"/>
        </p:nvCxnSpPr>
        <p:spPr>
          <a:xfrm>
            <a:off x="6364288" y="6035675"/>
            <a:ext cx="5827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38200" y="189849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3252181"/>
            <a:ext cx="60443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29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9F9A-AB3B-4EA0-B19A-4B08528367E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ytuł 1"/>
          <p:cNvSpPr txBox="1">
            <a:spLocks/>
          </p:cNvSpPr>
          <p:nvPr userDrawn="1"/>
        </p:nvSpPr>
        <p:spPr>
          <a:xfrm>
            <a:off x="4386288" y="465081"/>
            <a:ext cx="5698615" cy="64360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b="1" kern="1400" dirty="0" smtClean="0">
                <a:ln w="317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>Wojewódzki Urząd Pracy w Szczecinie</a:t>
            </a: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/>
            </a:r>
            <a:b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</a:b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> </a:t>
            </a:r>
            <a:endParaRPr lang="pl-PL" sz="1000" b="1" kern="1400" dirty="0">
              <a:ln w="3175">
                <a:solidFill>
                  <a:schemeClr val="accent5">
                    <a:lumMod val="75000"/>
                  </a:schemeClr>
                </a:solidFill>
              </a:ln>
              <a:latin typeface="Book Antiqua" panose="02040602050305030304" pitchFamily="18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4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FADD0-665C-48D7-A7F9-C68F1149D85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6DFBD-BDD2-4FE0-92A8-15675F4217B4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2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D4E4-615D-4850-94F4-48F8E3BCDEB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36909A-00F8-40F8-9871-D7BCBE18F561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12192000" cy="642942"/>
          </a:xfrm>
          <a:prstGeom prst="rect">
            <a:avLst/>
          </a:prstGeom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554461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81FF918-B24D-426B-AFF7-A1EDA6A5E62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534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12192000" cy="642942"/>
          </a:xfrm>
          <a:prstGeom prst="rect">
            <a:avLst/>
          </a:prstGeom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554461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257C764-A213-4875-A64A-C3E8B6390AF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7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51" y="1247916"/>
            <a:ext cx="11348581" cy="5007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  <a:cs typeface="Mongolian Baiti" panose="03000500000000000000" pitchFamily="66" charset="0"/>
              </a:defRPr>
            </a:lvl1pPr>
            <a:lvl2pPr marL="457200" indent="0">
              <a:buNone/>
              <a:defRPr sz="1600">
                <a:latin typeface="+mn-lt"/>
                <a:cs typeface="Mongolian Baiti" panose="03000500000000000000" pitchFamily="66" charset="0"/>
              </a:defRPr>
            </a:lvl2pPr>
            <a:lvl3pPr marL="914400" indent="0">
              <a:buNone/>
              <a:defRPr sz="1400">
                <a:latin typeface="+mn-lt"/>
                <a:cs typeface="Mongolian Baiti" panose="03000500000000000000" pitchFamily="66" charset="0"/>
              </a:defRPr>
            </a:lvl3pPr>
            <a:lvl4pPr marL="1371600" indent="0">
              <a:buNone/>
              <a:defRPr sz="1200">
                <a:latin typeface="+mn-lt"/>
                <a:cs typeface="Mongolian Baiti" panose="03000500000000000000" pitchFamily="66" charset="0"/>
              </a:defRPr>
            </a:lvl4pPr>
            <a:lvl5pPr marL="1828800" indent="0">
              <a:buNone/>
              <a:defRPr sz="1200">
                <a:latin typeface="+mn-lt"/>
                <a:cs typeface="Mongolian Baiti" panose="03000500000000000000" pitchFamily="66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3C5-C755-4758-96F4-C034A02E083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66F22-59CB-4560-88D9-1B6EC478F6ED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6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4686-AE1A-41ED-B6B2-1D772D3AD41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1571E-4C6F-4BD1-BD63-8166A6124EE9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8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0EFA-9B4D-441B-A130-47AC322EA3F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0E70C-680F-40D9-BAEA-25BB4A6E4295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2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2FE07-D3D1-4733-9CBF-E503F5FCFA6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B8B63-B2AF-47F8-84A3-67D1D4E29350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3689-77DD-4287-B839-0D764153ECC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0A853-6017-4B4C-96AA-75F9CC2BB44E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E128-52F6-46D6-830A-EE6566F055F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6093F9-E297-453D-926C-40BF3D950E59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B984-DDE6-4F5A-82B1-B4587076C35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8F51A-9B6E-413C-A3E6-3F57590E5C5B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383C-6BEC-40D1-B5CE-49BB9D5C861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EDA56-3AF0-4294-A535-618C8CB8F583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4" name="Symbol zastępczy numeru slajdu 5"/>
          <p:cNvSpPr txBox="1">
            <a:spLocks/>
          </p:cNvSpPr>
          <p:nvPr userDrawn="1"/>
        </p:nvSpPr>
        <p:spPr>
          <a:xfrm>
            <a:off x="10731500" y="6369050"/>
            <a:ext cx="14605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altLang="pl-PL" b="1" dirty="0" smtClean="0">
                <a:solidFill>
                  <a:srgbClr val="000000"/>
                </a:solidFill>
                <a:latin typeface="Tw Cen MT Condensed" panose="020B0606020104020203" pitchFamily="34" charset="-18"/>
              </a:rPr>
              <a:t>www.wup.pl</a:t>
            </a:r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033" name="Grupa 38"/>
          <p:cNvGrpSpPr>
            <a:grpSpLocks/>
          </p:cNvGrpSpPr>
          <p:nvPr userDrawn="1"/>
        </p:nvGrpSpPr>
        <p:grpSpPr bwMode="auto">
          <a:xfrm>
            <a:off x="139700" y="131763"/>
            <a:ext cx="4802188" cy="1025525"/>
            <a:chOff x="120475" y="139895"/>
            <a:chExt cx="4802254" cy="1026244"/>
          </a:xfrm>
        </p:grpSpPr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 flipH="1">
              <a:off x="3539997" y="400428"/>
              <a:ext cx="363543" cy="362204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 flipH="1">
              <a:off x="3908302" y="619656"/>
              <a:ext cx="314329" cy="312956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 userDrawn="1"/>
          </p:nvSpPr>
          <p:spPr bwMode="auto">
            <a:xfrm flipH="1">
              <a:off x="3084379" y="502099"/>
              <a:ext cx="387355" cy="386032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3" name="Rectangle 8"/>
            <p:cNvSpPr>
              <a:spLocks noChangeArrowheads="1"/>
            </p:cNvSpPr>
            <p:nvPr userDrawn="1"/>
          </p:nvSpPr>
          <p:spPr bwMode="auto">
            <a:xfrm flipH="1">
              <a:off x="120475" y="225680"/>
              <a:ext cx="874725" cy="870560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 userDrawn="1"/>
          </p:nvSpPr>
          <p:spPr bwMode="auto">
            <a:xfrm flipH="1">
              <a:off x="2493821" y="602181"/>
              <a:ext cx="427043" cy="427337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 userDrawn="1"/>
          </p:nvSpPr>
          <p:spPr bwMode="auto">
            <a:xfrm flipH="1">
              <a:off x="1396843" y="583118"/>
              <a:ext cx="579446" cy="583021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 userDrawn="1"/>
          </p:nvSpPr>
          <p:spPr bwMode="auto">
            <a:xfrm flipH="1">
              <a:off x="799934" y="139895"/>
              <a:ext cx="681047" cy="681514"/>
            </a:xfrm>
            <a:prstGeom prst="rect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 userDrawn="1"/>
          </p:nvSpPr>
          <p:spPr bwMode="auto">
            <a:xfrm flipH="1">
              <a:off x="4367096" y="546580"/>
              <a:ext cx="177802" cy="181102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 userDrawn="1"/>
          </p:nvSpPr>
          <p:spPr bwMode="auto">
            <a:xfrm flipH="1">
              <a:off x="2050902" y="225680"/>
              <a:ext cx="447681" cy="446400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 flipH="1">
              <a:off x="2817675" y="319408"/>
              <a:ext cx="363542" cy="363793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 userDrawn="1"/>
          </p:nvSpPr>
          <p:spPr bwMode="auto">
            <a:xfrm flipH="1">
              <a:off x="4775089" y="648251"/>
              <a:ext cx="147640" cy="147741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30" name="Rectangle 8"/>
          <p:cNvSpPr>
            <a:spLocks noChangeArrowheads="1"/>
          </p:cNvSpPr>
          <p:nvPr userDrawn="1"/>
        </p:nvSpPr>
        <p:spPr bwMode="auto">
          <a:xfrm flipH="1">
            <a:off x="10731500" y="6416674"/>
            <a:ext cx="1460500" cy="304801"/>
          </a:xfrm>
          <a:prstGeom prst="rect">
            <a:avLst/>
          </a:prstGeom>
          <a:solidFill>
            <a:srgbClr val="2F5597">
              <a:alpha val="10196"/>
            </a:srgbClr>
          </a:solidFill>
          <a:ln>
            <a:noFill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847726" y="6203693"/>
            <a:ext cx="7725727" cy="640115"/>
            <a:chOff x="0" y="0"/>
            <a:chExt cx="6767302" cy="560705"/>
          </a:xfrm>
        </p:grpSpPr>
        <p:pic>
          <p:nvPicPr>
            <p:cNvPr id="27" name="Obraz 26" descr="\\wup.local\wymiana\Użytkownicy\wojciech.krycki\Logosy\Logotypy nowe\Logotypy - PO WER\POZIOM\FE_WER_POZIOM-Kolor-01.jpg"/>
            <p:cNvPicPr/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6" b="10109"/>
            <a:stretch/>
          </p:blipFill>
          <p:spPr bwMode="auto">
            <a:xfrm>
              <a:off x="0" y="0"/>
              <a:ext cx="1194435" cy="5314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9" name="Grupa 28"/>
            <p:cNvGrpSpPr/>
            <p:nvPr userDrawn="1"/>
          </p:nvGrpSpPr>
          <p:grpSpPr>
            <a:xfrm>
              <a:off x="2322677" y="51435"/>
              <a:ext cx="4444625" cy="509270"/>
              <a:chOff x="2318339" y="54456"/>
              <a:chExt cx="4445891" cy="509725"/>
            </a:xfrm>
          </p:grpSpPr>
          <p:pic>
            <p:nvPicPr>
              <p:cNvPr id="31" name="Obraz 30" descr="\\wup.local\wymiana\Użytkownicy\wojciech.krycki\Logosy\Logo WUP w układzie poziomym.jp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8339" y="101620"/>
                <a:ext cx="1704222" cy="4168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Obraz 31" descr="\\wup.local\wymiana\Użytkownicy\wojciech.krycki\Logosy\Logotypy nowe\Logo UE-Europejski Fundusz Społeczny\Poziom\UE_EFS_POZIOM-Kolor.jpg"/>
              <p:cNvPicPr>
                <a:picLocks noChangeAspect="1"/>
              </p:cNvPicPr>
              <p:nvPr userDrawn="1"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83"/>
              <a:stretch/>
            </p:blipFill>
            <p:spPr bwMode="auto">
              <a:xfrm>
                <a:off x="5151123" y="54456"/>
                <a:ext cx="1613107" cy="5097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664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kik.gov.pl/sprawozdawczosc_.php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13016"/>
            <a:ext cx="10515600" cy="1325563"/>
          </a:xfrm>
        </p:spPr>
        <p:txBody>
          <a:bodyPr/>
          <a:lstStyle/>
          <a:p>
            <a:r>
              <a:rPr lang="pl-PL" sz="3200" dirty="0"/>
              <a:t>Pomoc publiczna i pomoc de </a:t>
            </a:r>
            <a:r>
              <a:rPr lang="pl-PL" sz="3200" dirty="0" err="1"/>
              <a:t>minimis</a:t>
            </a:r>
            <a:r>
              <a:rPr lang="pl-PL" sz="3200" dirty="0"/>
              <a:t> w projektach współfinansowanych ze środków EFS w perspektywie finansowej </a:t>
            </a:r>
            <a:r>
              <a:rPr lang="pl-PL" sz="3200" dirty="0" smtClean="0"/>
              <a:t>2014-2020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157646"/>
            <a:ext cx="6044390" cy="1655762"/>
          </a:xfrm>
        </p:spPr>
        <p:txBody>
          <a:bodyPr/>
          <a:lstStyle/>
          <a:p>
            <a:r>
              <a:rPr lang="pl-PL" dirty="0"/>
              <a:t>Michał Rutkowski</a:t>
            </a:r>
          </a:p>
          <a:p>
            <a:r>
              <a:rPr lang="pl-PL" dirty="0" smtClean="0"/>
              <a:t>03.07.2017 </a:t>
            </a:r>
            <a:r>
              <a:rPr lang="pl-PL" dirty="0" smtClean="0"/>
              <a:t>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1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ytuł 1"/>
          <p:cNvSpPr>
            <a:spLocks noGrp="1"/>
          </p:cNvSpPr>
          <p:nvPr>
            <p:ph type="title" idx="4294967295"/>
          </p:nvPr>
        </p:nvSpPr>
        <p:spPr>
          <a:xfrm>
            <a:off x="5963648" y="384830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UWAGA</a:t>
            </a: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3411" name="Symbol zastępczy zawartości 2"/>
          <p:cNvSpPr>
            <a:spLocks noGrp="1"/>
          </p:cNvSpPr>
          <p:nvPr>
            <p:ph idx="4294967295"/>
          </p:nvPr>
        </p:nvSpPr>
        <p:spPr>
          <a:xfrm>
            <a:off x="334434" y="1268413"/>
            <a:ext cx="11523133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Dla oceny występowania pomocy publicznej nie ma znaczenia cel działalności wykonywanej przez określony podmiot.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Istotne jest tylko to, czy działalność ta jest wykonywana w warunkach faktycznej lub potencjalnej konkurencji.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EFC15A39-2034-4674-AE72-66B0BEEA188D}" type="slidenum">
              <a:rPr lang="pl-PL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0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>
          <a:xfrm>
            <a:off x="5039237" y="0"/>
            <a:ext cx="8257116" cy="70643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WIELKOŚĆ POMOCY A RÓŻNE FORMY POMOCY</a:t>
            </a:r>
          </a:p>
        </p:txBody>
      </p:sp>
      <p:sp>
        <p:nvSpPr>
          <p:cNvPr id="297987" name="Symbol zastępczy zawartości 2"/>
          <p:cNvSpPr>
            <a:spLocks noGrp="1"/>
          </p:cNvSpPr>
          <p:nvPr>
            <p:ph idx="1"/>
          </p:nvPr>
        </p:nvSpPr>
        <p:spPr>
          <a:xfrm>
            <a:off x="143934" y="1183341"/>
            <a:ext cx="11904133" cy="541430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pl-PL" altLang="pl-PL" sz="2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Ekwiwalent dotacyjny brutto</a:t>
            </a:r>
          </a:p>
          <a:p>
            <a:pPr marL="457200" indent="-45720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Ze względu na to, że pomoc jest udzielana w różnych formach, nie zawsze jej nominalna kwota będzie rzeczywistą kwotą pomocy. Tak jest tylko wtedy, kiedy pomoc jest udzielana w formie dotacji. </a:t>
            </a:r>
          </a:p>
          <a:p>
            <a:pPr marL="457200" indent="-45720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Ekwiwalent dotacyjny jest sposobem na wyrażenie pomocy w takiej wielkości, którą można przyrównać do pomocy udzielonej w formie dotacji.</a:t>
            </a:r>
          </a:p>
          <a:p>
            <a:pPr marL="457200" indent="-45720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EDB dla dotacji = wielkość dotacji. </a:t>
            </a:r>
          </a:p>
          <a:p>
            <a:pPr eaLnBrk="1" hangingPunct="1">
              <a:lnSpc>
                <a:spcPct val="150000"/>
              </a:lnSpc>
            </a:pPr>
            <a:endParaRPr lang="pl-PL" altLang="pl-PL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D8545614-8CF2-44F8-A8FE-0D648CD0EE5D}" type="slidenum">
              <a:rPr lang="pl-PL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4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ytuł 1"/>
          <p:cNvSpPr>
            <a:spLocks noGrp="1"/>
          </p:cNvSpPr>
          <p:nvPr>
            <p:ph type="title"/>
          </p:nvPr>
        </p:nvSpPr>
        <p:spPr>
          <a:xfrm>
            <a:off x="6053294" y="142783"/>
            <a:ext cx="8257116" cy="720725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EDB</a:t>
            </a:r>
          </a:p>
        </p:txBody>
      </p:sp>
      <p:sp>
        <p:nvSpPr>
          <p:cNvPr id="299011" name="Symbol zastępczy zawartości 2"/>
          <p:cNvSpPr>
            <a:spLocks noGrp="1"/>
          </p:cNvSpPr>
          <p:nvPr>
            <p:ph idx="1"/>
          </p:nvPr>
        </p:nvSpPr>
        <p:spPr>
          <a:xfrm>
            <a:off x="0" y="1149223"/>
            <a:ext cx="12048067" cy="5903913"/>
          </a:xfrm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Pomoc jest udzielana w formie pożyczki.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Pomocą publiczną nie jest jednak kwota pożyczki (z reguły).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Jeśli więc pożyczka wynosi 100 jednostek – nie można od razu przyjąć, że wielkością pomocy jest 100 jednostek. Trzeba obliczyć rzeczywistą pomoc dla beneficjenta – czyli przedstawić pomoc jako ekwiwalent dotacyjny.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prawie polskim służą do tego wzory przewidziane w Rozporządzeniu Rady Ministrów z 11 sierpnia 2004 r. w sprawie szczegółowego sposobu obliczania wartości pomocy publicznej udzielanej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różnych formach (Dz. U. 2004 r. Nr 194, poz. 1983 ze zm. – ostatnia zmiana grudzień 2016!)</a:t>
            </a:r>
          </a:p>
          <a:p>
            <a:pPr eaLnBrk="1" hangingPunct="1">
              <a:lnSpc>
                <a:spcPct val="150000"/>
              </a:lnSpc>
            </a:pPr>
            <a:endParaRPr lang="pl-PL" altLang="pl-PL" sz="23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1EB71716-45EB-4E96-A029-1B12CCA2E476}" type="slidenum">
              <a:rPr lang="pl-PL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16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ytuł 1"/>
          <p:cNvSpPr>
            <a:spLocks noGrp="1"/>
          </p:cNvSpPr>
          <p:nvPr>
            <p:ph type="title"/>
          </p:nvPr>
        </p:nvSpPr>
        <p:spPr>
          <a:xfrm>
            <a:off x="5509316" y="453142"/>
            <a:ext cx="8257116" cy="720725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DYSKONTOWANIE</a:t>
            </a:r>
          </a:p>
        </p:txBody>
      </p:sp>
      <p:sp>
        <p:nvSpPr>
          <p:cNvPr id="300035" name="Symbol zastępczy zawartości 2"/>
          <p:cNvSpPr>
            <a:spLocks noGrp="1"/>
          </p:cNvSpPr>
          <p:nvPr>
            <p:ph idx="1"/>
          </p:nvPr>
        </p:nvSpPr>
        <p:spPr>
          <a:xfrm>
            <a:off x="107358" y="1275525"/>
            <a:ext cx="11904133" cy="5905500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Udzielenie pomocy nie jest co do zasady czynnością faktyczną, ale prawną.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Oznacza więc, że beneficjent nabywa prawo do otrzymania pomocy, a władze publiczne zobowiązują się  do jej wypłacenia.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Udzielenie pomocy może być tożsame z jej wypłaceniem (faktycznym przyznaniem).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takim przypadku nie ma konieczności dyskontowania wielkości pomocy.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Jeżeli jednak pomoc została udzielona 10 stycznia 2017 r. ale jej wypłata nastąpi wraz z nadejściem określonego terminu, np. 31 grudnia 2017 r. – wtedy konieczne jest obliczenie wielkości udzielanej pomocy z uwzględnieniem zmiany wartości pieniądza w czasie.</a:t>
            </a:r>
          </a:p>
          <a:p>
            <a:pPr eaLnBrk="1" hangingPunct="1">
              <a:lnSpc>
                <a:spcPct val="150000"/>
              </a:lnSpc>
            </a:pPr>
            <a:endParaRPr lang="pl-PL" altLang="pl-PL" sz="23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A2C8D9A7-D2C8-4D23-8F79-40EEF98D3F5D}" type="slidenum">
              <a:rPr lang="pl-PL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9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ytuł 1"/>
          <p:cNvSpPr>
            <a:spLocks noGrp="1"/>
          </p:cNvSpPr>
          <p:nvPr>
            <p:ph type="title" idx="4294967295"/>
          </p:nvPr>
        </p:nvSpPr>
        <p:spPr>
          <a:xfrm>
            <a:off x="5703671" y="510149"/>
            <a:ext cx="8257116" cy="608012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ŚRODKI POMOCOWE</a:t>
            </a:r>
          </a:p>
        </p:txBody>
      </p:sp>
      <p:sp>
        <p:nvSpPr>
          <p:cNvPr id="301059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12191999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Times New Roman" pitchFamily="18" charset="0"/>
              <a:buNone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Środkiem pomocowym może być: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pomoc indywidualna – przyznawana określonemu, z góry znanemu podmiotowi, na określony cel,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program pomocowy, czyli akt normatywny wydawany przez państwo członkowskie, stanowiący podstawę do przyznawania pomocy na określony cel grupie podmiotów; grupa ta powinna być zdefiniowana w programie pomocowym w sposób abstrakcyjny, tzn. podmioty te nie mogą być imiennie wskazane.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B97FA962-C0BB-4066-A5CE-4C083735028B}" type="slidenum">
              <a:rPr lang="pl-PL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5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565" y="244197"/>
            <a:ext cx="12192000" cy="1000125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 POMOCY PUBLICZNEJ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12192000" cy="4525962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udzielona </a:t>
            </a:r>
            <a:r>
              <a:rPr lang="pl-PL" sz="22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bezprawnie</a:t>
            </a: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(tzw. nielegalna)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</a:t>
            </a:r>
            <a:r>
              <a:rPr lang="pl-PL" sz="22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wykorzystana niezgodnie z przeznaczeniem</a:t>
            </a:r>
          </a:p>
          <a:p>
            <a:pPr marL="533400" indent="-533400" algn="just" eaLnBrk="1" hangingPunct="1">
              <a:lnSpc>
                <a:spcPct val="90000"/>
              </a:lnSpc>
              <a:buClr>
                <a:srgbClr val="2F5597"/>
              </a:buClr>
              <a:buFont typeface="Arial" panose="020B0604020202020204" pitchFamily="34" charset="0"/>
              <a:buChar char="•"/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Decyzja o konieczności zwrotu pomocy – KE</a:t>
            </a:r>
          </a:p>
          <a:p>
            <a:pPr marL="533400" indent="-533400" algn="just" eaLnBrk="1" hangingPunct="1">
              <a:lnSpc>
                <a:spcPct val="90000"/>
              </a:lnSpc>
              <a:buClr>
                <a:srgbClr val="2F5597"/>
              </a:buClr>
              <a:buFont typeface="Arial" panose="020B0604020202020204" pitchFamily="34" charset="0"/>
              <a:buChar char="•"/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Wykonanie decyzji (odzyskanie pomocy) – wg przepisów prawa krajowego.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Zasada – podmiot, który udzielił pomoc jest także odpowiedzialny za jej odzyskanie; różne procedury windykacji, w zależności od podmiotu udzielającego pomocy.</a:t>
            </a:r>
            <a:endParaRPr lang="pl-PL" sz="2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 = pomoc + odsetki</a:t>
            </a: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(płatne od dnia, w którym pomoc została udostępniona beneficjentowi, do daty jej windykacji). </a:t>
            </a:r>
          </a:p>
        </p:txBody>
      </p:sp>
      <p:sp>
        <p:nvSpPr>
          <p:cNvPr id="315396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4C5F3D-A4B2-4650-AEBE-478C3F931564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4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8141" y="154549"/>
            <a:ext cx="12192000" cy="1000125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 POMOCY PUBLICZNEJ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12006943" cy="4525962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 przedawnienia kompetencji KE do windykacji pomocy (10 lat od dnia udzielenia pomocy)</a:t>
            </a:r>
          </a:p>
          <a:p>
            <a:pPr marL="342900" indent="-342900" algn="just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Obowiązek zwrotu pomocy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niezależnie od tego, czy winę ponosi podmiot udzielający pomocy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(np. zaniedbanie), czy jej beneficjent (np. celowe wprowadzenie podmiotu udzielającego pomocy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błąd).</a:t>
            </a:r>
          </a:p>
          <a:p>
            <a:pPr marL="342900" indent="-342900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Wyjątki od obowiązku zwrotu m.in.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przedawnienie</a:t>
            </a:r>
          </a:p>
          <a:p>
            <a:pPr marL="800100" lvl="1" indent="-342900" algn="just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„absolutna niemożliwość” wykonania decyzji (np. likwidacja przedsiębiorstwa przed decyzją KE)    </a:t>
            </a:r>
          </a:p>
        </p:txBody>
      </p:sp>
      <p:sp>
        <p:nvSpPr>
          <p:cNvPr id="316420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F23AA7-68F0-49B2-99B9-36DC3C014045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0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318" y="127655"/>
            <a:ext cx="12192000" cy="1000125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 POMOCY PUBLICZNEJ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11996057" cy="4525962"/>
          </a:xfrm>
        </p:spPr>
        <p:txBody>
          <a:bodyPr>
            <a:no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200" b="1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25 ustawy o postępowaniu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Beneficjent pomocy jest zobowiązany do zwrotu kwoty stanowiącej równowartość udzielonej pomocy publicznej, co do której Komisja wydała decyzję o obowiązku zwrotu pomocy (…).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Obowiązek zwrotu, o którym mowa w ust. 1, obejmuje również odsetki (…).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czasu wykonania przez beneficjenta pomocy obowiązku, o którym mowa w ust. 1, żadna pomoc publiczna nie może zostać udzielona, a w przypadku jej wcześniejszego udzielenia – wypłacona temu beneficjentowi.” 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1744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729044-C41A-49FB-964F-A69FEEC3CCBD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1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ytuł 1"/>
          <p:cNvSpPr>
            <a:spLocks noGrp="1"/>
          </p:cNvSpPr>
          <p:nvPr>
            <p:ph type="title" idx="4294967295"/>
          </p:nvPr>
        </p:nvSpPr>
        <p:spPr>
          <a:xfrm>
            <a:off x="5371976" y="357936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WYŁĄCZENIA BLOKOWE (GBER)</a:t>
            </a:r>
          </a:p>
        </p:txBody>
      </p:sp>
      <p:sp>
        <p:nvSpPr>
          <p:cNvPr id="318467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230084"/>
            <a:ext cx="11996057" cy="3217727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Wyłączenie grupowe jest to rozporządzenie Komisji Europejskiej znoszące obowiązek notyfikacji środków pomocowych spełniających warunki określone w tym rozporządzeniu.</a:t>
            </a:r>
          </a:p>
          <a:p>
            <a:pPr algn="just" eaLnBrk="1" hangingPunct="1">
              <a:lnSpc>
                <a:spcPct val="10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</a:t>
            </a: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sierpniu 2008 r. zakończono prace nad pierwszym rozporządzeniem tzw. generalnego wyłączenia grupowego, które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objęło </a:t>
            </a: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swoim zakresem niemal wszystkie dotychczas istniejące wyłączenia grupowe, a także wiele przypadków udzielania pomocy nieobjętych żadnym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z </a:t>
            </a: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dotychczasowych wyłączeń grupowych.</a:t>
            </a:r>
          </a:p>
          <a:p>
            <a:pPr algn="just" eaLnBrk="1" hangingPunct="1">
              <a:lnSpc>
                <a:spcPct val="100000"/>
              </a:lnSpc>
            </a:pP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Rozporządzenie (WE) nr 800/2008 uznające niektóre rodzaje pomocy za zgodne z rynkiem wewnętrznym w zastosowaniu art. 107 i 108 Traktatu wygasło w dniu 30 czerwca 2014 r. </a:t>
            </a:r>
          </a:p>
          <a:p>
            <a:pPr algn="just" eaLnBrk="1" hangingPunct="1">
              <a:lnSpc>
                <a:spcPct val="100000"/>
              </a:lnSpc>
            </a:pP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17 czerwca 2014 r. weszło w życie nowe Rozporządzenie Komisji (UE) nr 651/2014, które rozszerza wyłączenia grupowe o nowe kategorie pomocy państwa. </a:t>
            </a:r>
          </a:p>
          <a:p>
            <a:pPr algn="just" eaLnBrk="1" hangingPunct="1">
              <a:lnSpc>
                <a:spcPct val="150000"/>
              </a:lnSpc>
            </a:pPr>
            <a:endParaRPr lang="pl-PL" altLang="pl-PL" sz="21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74DF1719-BE49-4E4F-A931-48BACBF63896}" type="slidenum">
              <a:rPr lang="pl-PL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5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ytuł 1"/>
          <p:cNvSpPr>
            <a:spLocks noGrp="1"/>
          </p:cNvSpPr>
          <p:nvPr>
            <p:ph type="title"/>
          </p:nvPr>
        </p:nvSpPr>
        <p:spPr>
          <a:xfrm>
            <a:off x="5521645" y="432128"/>
            <a:ext cx="11348581" cy="500715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Nowy de </a:t>
            </a:r>
            <a:r>
              <a:rPr lang="pl-PL" altLang="pl-PL" sz="3200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minimis</a:t>
            </a: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36352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altLang="pl-PL" sz="36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pl-PL" altLang="pl-PL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KOMISJI (UE) NR 1407/2013 z dnia 18 grudnia 2013 r.  w sprawie stosowania art. 107 i 108 Traktatu o funkcjonowaniu Unii Europejskiej do pomocy </a:t>
            </a:r>
            <a:br>
              <a:rPr lang="pl-PL" altLang="pl-PL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 </a:t>
            </a:r>
            <a:endParaRPr lang="pl-PL" altLang="pl-PL" sz="36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23E4DFD4-04A2-4CF2-A8B8-D60BA532D878}" type="slidenum">
              <a:rPr lang="pl-PL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63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PE0154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1" y="1357313"/>
            <a:ext cx="42164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BDD8C-16E4-4DA3-B840-7359966ED278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145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84113" y="134470"/>
            <a:ext cx="4986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Dyskusja/burza mózgów</a:t>
            </a:r>
            <a:endParaRPr lang="pl-PL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27882" y="1447442"/>
            <a:ext cx="1166995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Pomoc mogąca wystąpić w POWER 2014-2020 w ramach Działania 1.2</a:t>
            </a:r>
            <a:br>
              <a:rPr lang="pl-PL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pl-PL" sz="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Ustawa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z dnia 20 kwietnia 2004 r. o promocji zatrudnienia i instytucjach rynku pracy  (Dz. U. z 2016 r. poz. 645, z </a:t>
            </a:r>
            <a:r>
              <a:rPr lang="pl-PL" sz="2800" dirty="0" err="1">
                <a:solidFill>
                  <a:schemeClr val="accent5">
                    <a:lumMod val="50000"/>
                  </a:schemeClr>
                </a:solidFill>
              </a:rPr>
              <a:t>późn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. zm.) wraz z jej rozporządzeniami –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co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może realizować PUP w projektach, a co mogą realizować inne podmioty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w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kontekście m.in. wsparcia zakładania działalności gospodarczej?</a:t>
            </a:r>
            <a:br>
              <a:rPr lang="pl-PL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pl-PL" sz="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Pojęcia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i definicje użyte w rozporządzeniu Ministra Infrastruktury i Rozwoju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dnia 2 lipca 2015 r. w sprawie udzielania pomocy de minimis oraz pomocy publicznej w ramach programów operacyjnych finansowanych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Europejskiego Funduszu Społecznego na lata 2014–2020</a:t>
            </a:r>
            <a:br>
              <a:rPr lang="pl-PL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60894" y="139280"/>
            <a:ext cx="121920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Pomoc de </a:t>
            </a:r>
            <a:r>
              <a:rPr lang="pl-PL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minimis</a:t>
            </a:r>
            <a:endParaRPr lang="en-GB" altLang="pl-PL" sz="3200" b="1" cap="all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ymbol zastępczy numeru slajdu 13"/>
          <p:cNvSpPr txBox="1">
            <a:spLocks noGrp="1"/>
          </p:cNvSpPr>
          <p:nvPr/>
        </p:nvSpPr>
        <p:spPr bwMode="auto">
          <a:xfrm>
            <a:off x="0" y="6381750"/>
            <a:ext cx="38404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C9BF84F-162F-4DE0-A6D1-1AF5C58FC613}" type="slidenum">
              <a:rPr lang="pl-PL" sz="1400">
                <a:latin typeface="+mn-lt"/>
              </a:rPr>
              <a:pPr algn="r">
                <a:defRPr/>
              </a:pPr>
              <a:t>21</a:t>
            </a:fld>
            <a:endParaRPr lang="pl-PL" sz="1400" dirty="0">
              <a:latin typeface="+mn-lt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135124" y="1365921"/>
            <a:ext cx="11828276" cy="483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 zostać przeznaczona na pokrycie kosztów kwalifikowalnych związanych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szczególności z: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subsydiowaniem </a:t>
            </a: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zatrudnienia pracowników znajdujących się w szczególnie niekorzystnej sytuacji, pracowników znajdujących się w bardzo niekorzystnej sytuacji oraz pracowników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niepełnosprawnościami;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szkoleniami;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doposażeniem lub wyposażeniem stanowiska pracy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refundacją dodatkowych kosztów związanych z zatrudnieniem pracowników </a:t>
            </a:r>
            <a:b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niepełnosprawnościami;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bezzwrotną pomocą finansową na rozpoczęcie działalności gospodarczej, czyli dotacj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utworzenie przedsiębiorstwa;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l-PL" sz="2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może być udzielana na pokrycie do 100% kosztów kwalifikowalnych. Warunki jakie należy spełnić ubiegając się o ten rodzaj pomocy oraz wykluczenia jej otrzymania reguluje Rozporządzenie KE nr 1407/2013 z dnia 18 grudnia 2013 r.</a:t>
            </a:r>
          </a:p>
        </p:txBody>
      </p:sp>
    </p:spTree>
    <p:extLst>
      <p:ext uri="{BB962C8B-B14F-4D97-AF65-F5344CB8AC3E}">
        <p14:creationId xmlns:p14="http://schemas.microsoft.com/office/powerpoint/2010/main" val="36495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ytuł 1"/>
          <p:cNvSpPr>
            <a:spLocks noGrp="1"/>
          </p:cNvSpPr>
          <p:nvPr>
            <p:ph type="title"/>
          </p:nvPr>
        </p:nvSpPr>
        <p:spPr>
          <a:xfrm>
            <a:off x="5091952" y="0"/>
            <a:ext cx="710004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altLang="pl-PL" sz="3200" b="1" dirty="0">
                <a:solidFill>
                  <a:schemeClr val="accent5">
                    <a:lumMod val="75000"/>
                  </a:schemeClr>
                </a:solidFill>
              </a:rPr>
              <a:t>Wsparcie zakładania działalności gospodarczej</a:t>
            </a: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0" y="1096697"/>
            <a:ext cx="12299575" cy="586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Powiatowe Urzędy Pracy: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 i doradztwo przed projektem (nadają kompetencje, 4 etapy badania kompetencji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Dotacja: maksymalnie 6 x przeciętne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wynagrodzenie,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Instrumenty zwrotne przez BGK,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mieszany.</a:t>
            </a:r>
          </a:p>
          <a:p>
            <a:pPr marL="0" indent="0">
              <a:buNone/>
            </a:pP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 podmioty: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 i doradztwo przed projektem (nadają kompetencje, 4 etapy badania kompetencji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Dotacja: maksymalnie 6 x przeciętne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wynagrodzenie,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pomostowe minimalne wynagrodzenie x 12 m-</a:t>
            </a:r>
            <a:r>
              <a:rPr lang="pl-PL" sz="2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doradczo-szkoleniowe po założeniu działalności maksymalnie 5000zł/UP,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Instrumenty zwrotne przez BGK,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mieszany.</a:t>
            </a:r>
          </a:p>
          <a:p>
            <a:pPr marL="0" indent="0">
              <a:buNone/>
            </a:pPr>
            <a:endParaRPr lang="pl-PL" sz="2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381750"/>
            <a:ext cx="609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817A80-4118-4137-A765-8779E93574EA}" type="slidenum">
              <a:rPr lang="pl-PL" altLang="pl-PL" smtClean="0"/>
              <a:pPr/>
              <a:t>22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663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ytuł 1"/>
          <p:cNvSpPr>
            <a:spLocks noGrp="1"/>
          </p:cNvSpPr>
          <p:nvPr>
            <p:ph type="title" idx="4294967295"/>
          </p:nvPr>
        </p:nvSpPr>
        <p:spPr>
          <a:xfrm>
            <a:off x="782669" y="2873095"/>
            <a:ext cx="11523133" cy="3600450"/>
          </a:xfrm>
          <a:prstGeom prst="rect">
            <a:avLst/>
          </a:prstGeom>
        </p:spPr>
        <p:txBody>
          <a:bodyPr/>
          <a:lstStyle/>
          <a:p>
            <a:pPr marL="338138" indent="-338138" eaLnBrk="1" hangingPunct="1">
              <a:lnSpc>
                <a:spcPct val="150000"/>
              </a:lnSpc>
              <a:spcBef>
                <a:spcPts val="800"/>
              </a:spcBef>
            </a:pPr>
            <a:r>
              <a:rPr lang="pl-PL" altLang="pl-PL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DEFINICJA MAŁYCH I ŚREDNICH PRZEDSIĘBIORSTW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C55A1ADA-DEBA-4A22-B711-5F8F42BE5BE1}" type="slidenum">
              <a:rPr lang="pl-PL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54277E-ADA8-47D6-AB20-6A49B9343166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23" name="Symbol zastępczy numeru slajdu 5"/>
          <p:cNvSpPr txBox="1">
            <a:spLocks noGrp="1"/>
          </p:cNvSpPr>
          <p:nvPr/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181B53A-349E-41C7-BA00-7CF1A0D1B93C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24</a:t>
            </a:fld>
            <a:endParaRPr lang="pl-PL" sz="140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398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5186" y="154549"/>
            <a:ext cx="5537847" cy="1143000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PODMIOT W TRUDNEJ 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SYTUACJI EKONOMICZNEJ</a:t>
            </a:r>
          </a:p>
        </p:txBody>
      </p:sp>
      <p:sp>
        <p:nvSpPr>
          <p:cNvPr id="398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12014791" cy="48244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Przedsiębiorstwo zagrożone: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przy pomocy środków własnych, ani środków, które mogłoby uzyskać od właścicieli (akcjonariuszy) lub wierzycieli, nie jest w stanie powstrzymać strat, które bez zewnętrznej interwencji władz publicznych prawie na pewno doprowadzą do zniknięcia z rynku przedsiębiorstwa w perspektywie krótko- lub średnioterminowej.</a:t>
            </a:r>
          </a:p>
          <a:p>
            <a:pPr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Sztywne przesłanki przedsiębiorstwa zagrożonego (pkt. 10):</a:t>
            </a:r>
          </a:p>
          <a:p>
            <a:pPr lvl="1"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ponad połowa kapitału spółki została utracona, w tym ponad ¼ w okresie ostatnich 12 miesięcy,</a:t>
            </a:r>
          </a:p>
          <a:p>
            <a:pPr lvl="1"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spółka spełnia przesłanki upadłości.</a:t>
            </a:r>
          </a:p>
          <a:p>
            <a:pPr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Miękkie przesłanki przedsiębiorstwa zagrożonego (pkt. 11):</a:t>
            </a:r>
          </a:p>
          <a:p>
            <a:pPr lvl="1"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rosnące straty, malejący obrót, zwiększanie się zapasów, nadwyżka produkcji, zmniejszający się przepływ środków finansowych, rosnące zadłużenie, rosnące kwoty odsetek, zmniejszająca się lub zerowa wartość aktywów netto.</a:t>
            </a:r>
          </a:p>
        </p:txBody>
      </p:sp>
    </p:spTree>
    <p:extLst>
      <p:ext uri="{BB962C8B-B14F-4D97-AF65-F5344CB8AC3E}">
        <p14:creationId xmlns:p14="http://schemas.microsoft.com/office/powerpoint/2010/main" val="88241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455" y="649979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EF9F6A-A0D9-4EA0-B237-16130EB9E063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400387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8202" r="8066" b="4729"/>
          <a:stretch>
            <a:fillRect/>
          </a:stretch>
        </p:blipFill>
        <p:spPr>
          <a:xfrm>
            <a:off x="1192306" y="1425387"/>
            <a:ext cx="10263095" cy="4615143"/>
          </a:xfrm>
        </p:spPr>
      </p:pic>
    </p:spTree>
    <p:extLst>
      <p:ext uri="{BB962C8B-B14F-4D97-AF65-F5344CB8AC3E}">
        <p14:creationId xmlns:p14="http://schemas.microsoft.com/office/powerpoint/2010/main" val="708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25765" y="250360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PROGI I PUŁAPY MSP</a:t>
            </a:r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007534" y="2492376"/>
            <a:ext cx="2495551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Średnie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1007534" y="3500438"/>
            <a:ext cx="2495551" cy="79216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Małe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009651" y="4508501"/>
            <a:ext cx="2495549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Mikro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3598334" y="1268413"/>
            <a:ext cx="2402417" cy="792162"/>
          </a:xfrm>
          <a:prstGeom prst="roundRect">
            <a:avLst>
              <a:gd name="adj" fmla="val 16667"/>
            </a:avLst>
          </a:prstGeom>
          <a:solidFill>
            <a:srgbClr val="FF99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RJR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096001" y="1268413"/>
            <a:ext cx="2400300" cy="792162"/>
          </a:xfrm>
          <a:prstGeom prst="roundRect">
            <a:avLst>
              <a:gd name="adj" fmla="val 16667"/>
            </a:avLst>
          </a:prstGeom>
          <a:solidFill>
            <a:srgbClr val="FF99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Roczny</a:t>
            </a:r>
          </a:p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obrót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8591551" y="1268413"/>
            <a:ext cx="2400300" cy="792162"/>
          </a:xfrm>
          <a:prstGeom prst="roundRect">
            <a:avLst>
              <a:gd name="adj" fmla="val 16667"/>
            </a:avLst>
          </a:prstGeom>
          <a:solidFill>
            <a:srgbClr val="FF99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Bilans </a:t>
            </a:r>
          </a:p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roczny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8688918" y="2492376"/>
            <a:ext cx="2400300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43 mln €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8688918" y="3500438"/>
            <a:ext cx="2400300" cy="79216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10 mln €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8688918" y="4508501"/>
            <a:ext cx="2400300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2 mln €</a:t>
            </a: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6191251" y="3500438"/>
            <a:ext cx="2402416" cy="79216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10 mln €</a:t>
            </a: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6191251" y="2492376"/>
            <a:ext cx="2402416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50 mln €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3695701" y="4508501"/>
            <a:ext cx="2402417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10</a:t>
            </a: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3695701" y="3500438"/>
            <a:ext cx="2402417" cy="79216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50</a:t>
            </a: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3695701" y="2492376"/>
            <a:ext cx="2402417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250</a:t>
            </a: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6191251" y="4508501"/>
            <a:ext cx="2400300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2 mln €</a:t>
            </a:r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1007534" y="1268413"/>
            <a:ext cx="2495551" cy="792162"/>
          </a:xfrm>
          <a:prstGeom prst="roundRect">
            <a:avLst>
              <a:gd name="adj" fmla="val 16667"/>
            </a:avLst>
          </a:prstGeom>
          <a:solidFill>
            <a:srgbClr val="FF99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Kategoria</a:t>
            </a:r>
          </a:p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firmy 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9575601F-45E0-4410-B123-3DE71CE432DF}" type="slidenum">
              <a:rPr lang="pl-PL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12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65209" y="214501"/>
            <a:ext cx="8257116" cy="720725"/>
          </a:xfrm>
          <a:prstGeom prst="rect">
            <a:avLst/>
          </a:prstGeom>
        </p:spPr>
        <p:txBody>
          <a:bodyPr/>
          <a:lstStyle/>
          <a:p>
            <a:pPr marL="838200" indent="-838200"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DEFINICJA MSP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3384" y="1771650"/>
            <a:ext cx="1490133" cy="1519238"/>
            <a:chOff x="2789" y="1570"/>
            <a:chExt cx="704" cy="957"/>
          </a:xfrm>
        </p:grpSpPr>
        <p:sp>
          <p:nvSpPr>
            <p:cNvPr id="410646" name="AutoShape 3"/>
            <p:cNvSpPr>
              <a:spLocks noChangeArrowheads="1"/>
            </p:cNvSpPr>
            <p:nvPr/>
          </p:nvSpPr>
          <p:spPr bwMode="auto">
            <a:xfrm>
              <a:off x="2789" y="1570"/>
              <a:ext cx="705" cy="9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7 w 21600"/>
                <a:gd name="T25" fmla="*/ 7711 h 21600"/>
                <a:gd name="T26" fmla="*/ 19149 w 21600"/>
                <a:gd name="T27" fmla="*/ 202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CC99">
                <a:alpha val="74901"/>
              </a:srgbClr>
            </a:solidFill>
            <a:ln w="1584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0647" name="Text Box 4"/>
            <p:cNvSpPr txBox="1">
              <a:spLocks noChangeArrowheads="1"/>
            </p:cNvSpPr>
            <p:nvPr/>
          </p:nvSpPr>
          <p:spPr bwMode="auto">
            <a:xfrm>
              <a:off x="2919" y="1884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spcBef>
                  <a:spcPct val="0"/>
                </a:spcBef>
                <a:buFontTx/>
                <a:buNone/>
              </a:pPr>
              <a:endParaRPr lang="pl-PL" altLang="pl-PL" sz="1600">
                <a:latin typeface="Cambria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467352" y="2879726"/>
            <a:ext cx="2381249" cy="1382713"/>
            <a:chOff x="2583" y="2268"/>
            <a:chExt cx="1125" cy="871"/>
          </a:xfrm>
        </p:grpSpPr>
        <p:sp>
          <p:nvSpPr>
            <p:cNvPr id="410644" name="AutoShape 6"/>
            <p:cNvSpPr>
              <a:spLocks noChangeArrowheads="1"/>
            </p:cNvSpPr>
            <p:nvPr/>
          </p:nvSpPr>
          <p:spPr bwMode="auto">
            <a:xfrm>
              <a:off x="2583" y="2268"/>
              <a:ext cx="1126" cy="8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0 w 21600"/>
                <a:gd name="T25" fmla="*/ 6738 h 21600"/>
                <a:gd name="T26" fmla="*/ 16171 w 21600"/>
                <a:gd name="T27" fmla="*/ 20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6D1D0"/>
            </a:solidFill>
            <a:ln w="1584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0645" name="Text Box 7"/>
            <p:cNvSpPr txBox="1">
              <a:spLocks noChangeArrowheads="1"/>
            </p:cNvSpPr>
            <p:nvPr/>
          </p:nvSpPr>
          <p:spPr bwMode="auto">
            <a:xfrm>
              <a:off x="2919" y="253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spcBef>
                  <a:spcPct val="0"/>
                </a:spcBef>
                <a:buFontTx/>
                <a:buNone/>
              </a:pPr>
              <a:endParaRPr lang="pl-PL" altLang="pl-PL" sz="1600">
                <a:latin typeface="Cambria" pitchFamily="18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053418" y="2232026"/>
            <a:ext cx="2408767" cy="1052513"/>
            <a:chOff x="1915" y="1860"/>
            <a:chExt cx="1138" cy="663"/>
          </a:xfrm>
        </p:grpSpPr>
        <p:sp>
          <p:nvSpPr>
            <p:cNvPr id="410642" name="AutoShape 9"/>
            <p:cNvSpPr>
              <a:spLocks noChangeArrowheads="1"/>
            </p:cNvSpPr>
            <p:nvPr/>
          </p:nvSpPr>
          <p:spPr bwMode="auto">
            <a:xfrm>
              <a:off x="1915" y="1860"/>
              <a:ext cx="1139" cy="6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0 h 21600"/>
                <a:gd name="T26" fmla="*/ 16138 w 21600"/>
                <a:gd name="T27" fmla="*/ 1955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7FA9C3">
                <a:alpha val="56862"/>
              </a:srgbClr>
            </a:solidFill>
            <a:ln w="1584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0643" name="Text Box 10"/>
            <p:cNvSpPr txBox="1">
              <a:spLocks noChangeArrowheads="1"/>
            </p:cNvSpPr>
            <p:nvPr/>
          </p:nvSpPr>
          <p:spPr bwMode="auto">
            <a:xfrm>
              <a:off x="2265" y="207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spcBef>
                  <a:spcPct val="0"/>
                </a:spcBef>
                <a:buFontTx/>
                <a:buNone/>
              </a:pPr>
              <a:endParaRPr lang="pl-PL" altLang="pl-PL" sz="1600">
                <a:latin typeface="Cambria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46601" y="2862264"/>
            <a:ext cx="1435100" cy="1768475"/>
            <a:chOff x="2148" y="2257"/>
            <a:chExt cx="678" cy="1114"/>
          </a:xfrm>
        </p:grpSpPr>
        <p:sp>
          <p:nvSpPr>
            <p:cNvPr id="410640" name="AutoShape 12"/>
            <p:cNvSpPr>
              <a:spLocks noChangeArrowheads="1"/>
            </p:cNvSpPr>
            <p:nvPr/>
          </p:nvSpPr>
          <p:spPr bwMode="auto">
            <a:xfrm>
              <a:off x="2148" y="2257"/>
              <a:ext cx="679" cy="1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68 w 21600"/>
                <a:gd name="T25" fmla="*/ 5657 h 21600"/>
                <a:gd name="T26" fmla="*/ 20200 w 21600"/>
                <a:gd name="T27" fmla="*/ 1598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1E4D1"/>
            </a:solidFill>
            <a:ln w="1584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0641" name="Text Box 13"/>
            <p:cNvSpPr txBox="1">
              <a:spLocks noChangeArrowheads="1"/>
            </p:cNvSpPr>
            <p:nvPr/>
          </p:nvSpPr>
          <p:spPr bwMode="auto">
            <a:xfrm>
              <a:off x="2265" y="253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spcBef>
                  <a:spcPct val="0"/>
                </a:spcBef>
                <a:buFontTx/>
                <a:buNone/>
              </a:pPr>
              <a:endParaRPr lang="pl-PL" altLang="pl-PL" sz="1600">
                <a:latin typeface="Cambria" pitchFamily="18" charset="0"/>
              </a:endParaRPr>
            </a:p>
          </p:txBody>
        </p:sp>
      </p:grpSp>
      <p:sp>
        <p:nvSpPr>
          <p:cNvPr id="51214" name="AutoShape 14"/>
          <p:cNvSpPr>
            <a:spLocks noChangeArrowheads="1"/>
          </p:cNvSpPr>
          <p:nvPr/>
        </p:nvSpPr>
        <p:spPr bwMode="auto">
          <a:xfrm rot="1860000">
            <a:off x="3217333" y="1844675"/>
            <a:ext cx="1151467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99CC">
              <a:alpha val="29803"/>
            </a:srgbClr>
          </a:solidFill>
          <a:ln w="936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 rot="9000000">
            <a:off x="7537451" y="1847850"/>
            <a:ext cx="1151467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99CC">
              <a:alpha val="29803"/>
            </a:srgbClr>
          </a:solidFill>
          <a:ln w="936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 rot="-1800000">
            <a:off x="3213100" y="4364039"/>
            <a:ext cx="1151467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99CC">
              <a:alpha val="29803"/>
            </a:srgbClr>
          </a:solidFill>
          <a:ln w="936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 rot="-9000000">
            <a:off x="7535333" y="4367214"/>
            <a:ext cx="1151467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99CC">
              <a:alpha val="29803"/>
            </a:srgbClr>
          </a:solidFill>
          <a:ln w="936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390651" y="4940301"/>
            <a:ext cx="37443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20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Roczne jednostki robocze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6959601" y="4940301"/>
            <a:ext cx="32639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20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Roczny obrót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6959601" y="1268413"/>
            <a:ext cx="32639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20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Suma bilansowa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488018" y="1268413"/>
            <a:ext cx="37443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20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Kryterium</a:t>
            </a:r>
            <a:r>
              <a:rPr lang="en-GB" altLang="pl-PL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20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niezależności</a:t>
            </a:r>
            <a:endParaRPr lang="en-GB" altLang="pl-PL" sz="20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77CF9B6D-2108-46F5-82A0-97BD45D435B7}" type="slidenum">
              <a:rPr lang="pl-PL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464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nimBg="1"/>
      <p:bldP spid="51215" grpId="0" animBg="1"/>
      <p:bldP spid="51216" grpId="0" animBg="1"/>
      <p:bldP spid="512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ytuł 1"/>
          <p:cNvSpPr>
            <a:spLocks noGrp="1"/>
          </p:cNvSpPr>
          <p:nvPr>
            <p:ph type="title" idx="4294967295"/>
          </p:nvPr>
        </p:nvSpPr>
        <p:spPr>
          <a:xfrm>
            <a:off x="5542306" y="447583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„PRZEDSIĘBIORSTWO NIEZALEŻNE” </a:t>
            </a:r>
          </a:p>
        </p:txBody>
      </p:sp>
      <p:sp>
        <p:nvSpPr>
          <p:cNvPr id="411651" name="Symbol zastępczy zawartości 2"/>
          <p:cNvSpPr>
            <a:spLocks noGrp="1"/>
          </p:cNvSpPr>
          <p:nvPr>
            <p:ph idx="4294967295"/>
          </p:nvPr>
        </p:nvSpPr>
        <p:spPr>
          <a:xfrm>
            <a:off x="307539" y="2102130"/>
            <a:ext cx="11618384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oznacza każde przedsiębiorstwo, które nie jest zakwalifikowane jako przedsiębiorstwo partnerskie ani jako przedsiębiorstwo powiązane.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CA1BA065-BD48-4CBA-89EC-66A73D4BBFF1}" type="slidenum">
              <a:rPr lang="pl-PL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3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74218" y="375865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PRZEDSIĘBIORSTWA NIEZALEŻNE</a:t>
            </a:r>
          </a:p>
        </p:txBody>
      </p:sp>
      <p:sp>
        <p:nvSpPr>
          <p:cNvPr id="53250" name="Oval 2"/>
          <p:cNvSpPr>
            <a:spLocks noChangeArrowheads="1"/>
          </p:cNvSpPr>
          <p:nvPr/>
        </p:nvSpPr>
        <p:spPr bwMode="auto">
          <a:xfrm>
            <a:off x="4654551" y="1773239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6959600" y="2132014"/>
            <a:ext cx="1246717" cy="649287"/>
          </a:xfrm>
          <a:prstGeom prst="rightArrow">
            <a:avLst>
              <a:gd name="adj1" fmla="val 50000"/>
              <a:gd name="adj2" fmla="val 75165"/>
            </a:avLst>
          </a:prstGeom>
          <a:solidFill>
            <a:srgbClr val="FF99CC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25%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8496300" y="1773239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 rot="-8040000">
            <a:off x="8742892" y="1541463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656667" y="4076701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2820000">
            <a:off x="4890559" y="3833813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8496300" y="4076701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174067" y="3429000"/>
            <a:ext cx="288078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 pomocy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 rot="10800000">
            <a:off x="6961718" y="4440239"/>
            <a:ext cx="1246716" cy="649287"/>
          </a:xfrm>
          <a:prstGeom prst="rightArrow">
            <a:avLst>
              <a:gd name="adj1" fmla="val 50000"/>
              <a:gd name="adj2" fmla="val 75165"/>
            </a:avLst>
          </a:prstGeom>
          <a:solidFill>
            <a:srgbClr val="FF99CC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25%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41867" y="2060575"/>
            <a:ext cx="36195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pomocy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posiada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mniej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niż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25%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kapitału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lub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głosów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w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innym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przedsiębiorstwie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98451" y="4365625"/>
            <a:ext cx="403436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przedsiębiorstwo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posiada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mniej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niż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25%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kapitału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lub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głosów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w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beneficjencie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pomocy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84" y="2060575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7" y="2060575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84" y="4365625"/>
            <a:ext cx="10731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7" y="4365625"/>
            <a:ext cx="1151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823201" y="3429000"/>
            <a:ext cx="33591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 przedsiębiorstwo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1621D857-E0E6-4C95-96F0-88B44F7799A8}" type="slidenum">
              <a:rPr lang="pl-PL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943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2" grpId="0" animBg="1"/>
      <p:bldP spid="53253" grpId="0" animBg="1"/>
      <p:bldP spid="53254" grpId="0" animBg="1"/>
      <p:bldP spid="53255" grpId="0" animBg="1"/>
      <p:bldP spid="532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j033689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0" y="717551"/>
            <a:ext cx="7382933" cy="429577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FF275-3762-4E62-A177-0A6FA8EBD5EB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45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ytuł 1"/>
          <p:cNvSpPr>
            <a:spLocks noGrp="1"/>
          </p:cNvSpPr>
          <p:nvPr>
            <p:ph type="title" idx="4294967295"/>
          </p:nvPr>
        </p:nvSpPr>
        <p:spPr>
          <a:xfrm>
            <a:off x="4896847" y="331788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„PRZEDSIĘBIORSTWA PARTNERSKIE” </a:t>
            </a:r>
          </a:p>
        </p:txBody>
      </p:sp>
      <p:sp>
        <p:nvSpPr>
          <p:cNvPr id="417795" name="Symbol zastępczy zawartości 2"/>
          <p:cNvSpPr>
            <a:spLocks noGrp="1"/>
          </p:cNvSpPr>
          <p:nvPr>
            <p:ph idx="4294967295"/>
          </p:nvPr>
        </p:nvSpPr>
        <p:spPr>
          <a:xfrm>
            <a:off x="143934" y="1052513"/>
            <a:ext cx="11523133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oznaczają wszystkie przedsiębiorstwa, które nie zostały zakwalifikowane jako przedsiębiorstwa powiązane i miedzy którymi istnieją następujące związki: </a:t>
            </a:r>
          </a:p>
          <a:p>
            <a:pPr marL="742950" lvl="2" indent="-338138" algn="just" eaLnBrk="1" hangingPunct="1">
              <a:lnSpc>
                <a:spcPct val="150000"/>
              </a:lnSpc>
              <a:spcBef>
                <a:spcPts val="80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przedsiębiorstwo działające na rynku wyższego szczebla (typu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upstream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) posiada, samodzielnie lub wspólnie z co najmniej jednym przedsiębiorstwem powiązanym, 25 % lub więcej kapitału lub praw głosu innego przedsiębiorstwa działającego na rynku niższego szczebla (typu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downstream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47398251-EBF8-4C54-B3BA-AB31D7176C82}" type="slidenum">
              <a:rPr lang="pl-PL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2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74759" y="295183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PRZEDSIĘBIORSTWA PARTNERSKIE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49818" y="1487488"/>
            <a:ext cx="432858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pomocy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posiada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co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najmniej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25%,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lecz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więcej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niż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50% 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kapitału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lub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głosów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innym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przedsiębiorstwie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34434" y="3721100"/>
            <a:ext cx="47561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przedsiębiorstwo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posiada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co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najmniej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25%,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lecz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więcej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niż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50%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kapitału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lub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głosów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beneficjencie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pomocy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378451" y="1343025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7490884" y="1701800"/>
            <a:ext cx="1439333" cy="649288"/>
          </a:xfrm>
          <a:prstGeom prst="rightArrow">
            <a:avLst>
              <a:gd name="adj1" fmla="val 50000"/>
              <a:gd name="adj2" fmla="val 86778"/>
            </a:avLst>
          </a:prstGeom>
          <a:solidFill>
            <a:srgbClr val="FF99CC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latin typeface="Cambria" pitchFamily="18" charset="0"/>
              </a:rPr>
              <a:t>25%-50%</a:t>
            </a: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9220200" y="1343025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rot="-8040000">
            <a:off x="9466792" y="1111250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380567" y="3646489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rot="2820000">
            <a:off x="5614459" y="3403600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9220200" y="3646489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897967" y="2998789"/>
            <a:ext cx="288078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 pomocy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 rot="10800000">
            <a:off x="7586134" y="4010025"/>
            <a:ext cx="1341967" cy="649288"/>
          </a:xfrm>
          <a:prstGeom prst="rightArrow">
            <a:avLst>
              <a:gd name="adj1" fmla="val 50000"/>
              <a:gd name="adj2" fmla="val 80908"/>
            </a:avLst>
          </a:prstGeom>
          <a:solidFill>
            <a:srgbClr val="FF99CC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latin typeface="Cambria" pitchFamily="18" charset="0"/>
              </a:rPr>
              <a:t>25%-50%</a:t>
            </a:r>
          </a:p>
        </p:txBody>
      </p: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84" y="1630363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17" y="1630363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84" y="3935413"/>
            <a:ext cx="10731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17" y="3935413"/>
            <a:ext cx="1151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8547101" y="2998789"/>
            <a:ext cx="33591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 przedsiębiorstwo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075B3EEE-398C-4791-BD4E-1BB00F0C09E4}" type="slidenum">
              <a:rPr lang="pl-PL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997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8" grpId="0" animBg="1"/>
      <p:bldP spid="54279" grpId="0" animBg="1"/>
      <p:bldP spid="54280" grpId="0" animBg="1"/>
      <p:bldP spid="54281" grpId="0" animBg="1"/>
      <p:bldP spid="542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988984" y="124576"/>
            <a:ext cx="8157633" cy="7207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OBLICZANIE DANYCH 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/>
            </a:r>
            <a:b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PRZEDSIĘBIORSTW PARTNERSKICH</a:t>
            </a:r>
          </a:p>
        </p:txBody>
      </p:sp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8108952" y="3106739"/>
            <a:ext cx="958849" cy="719137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 rot="-3180000">
            <a:off x="8226955" y="2988205"/>
            <a:ext cx="720725" cy="96096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2551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92"/>
                  <a:pt x="21551" y="11983"/>
                  <a:pt x="21454" y="12568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92"/>
                  <a:pt x="21551" y="11983"/>
                  <a:pt x="21454" y="12568"/>
                </a:cubicBezTo>
              </a:path>
            </a:pathLst>
          </a:custGeom>
          <a:solidFill>
            <a:srgbClr val="8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8108952" y="1449389"/>
            <a:ext cx="958849" cy="719137"/>
          </a:xfrm>
          <a:prstGeom prst="ellipse">
            <a:avLst/>
          </a:prstGeom>
          <a:solidFill>
            <a:srgbClr val="8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6189133" y="4330700"/>
            <a:ext cx="958851" cy="71913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 rot="-3180000">
            <a:off x="6304228" y="4216136"/>
            <a:ext cx="722312" cy="96096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5836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10800" y="10800"/>
                </a:lnTo>
                <a:lnTo>
                  <a:pt x="21600" y="10800"/>
                </a:lnTo>
                <a:close/>
              </a:path>
              <a:path w="21600" h="21600" fill="none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0028767" y="4330700"/>
            <a:ext cx="958851" cy="719138"/>
          </a:xfrm>
          <a:prstGeom prst="ellipse">
            <a:avLst/>
          </a:prstGeom>
          <a:solidFill>
            <a:srgbClr val="005A58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-3180000">
            <a:off x="10148888" y="4213226"/>
            <a:ext cx="720725" cy="965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2055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051"/>
                  <a:pt x="19105" y="18907"/>
                  <a:pt x="15227" y="2065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051"/>
                  <a:pt x="19105" y="18907"/>
                  <a:pt x="15227" y="20650"/>
                </a:cubicBezTo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 rot="5400000">
            <a:off x="8215048" y="2305844"/>
            <a:ext cx="719138" cy="673100"/>
          </a:xfrm>
          <a:prstGeom prst="rightArrow">
            <a:avLst>
              <a:gd name="adj1" fmla="val 50000"/>
              <a:gd name="adj2" fmla="val 74353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25%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2340000">
            <a:off x="9072033" y="3754439"/>
            <a:ext cx="958851" cy="504825"/>
          </a:xfrm>
          <a:prstGeom prst="rightArrow">
            <a:avLst>
              <a:gd name="adj1" fmla="val 50000"/>
              <a:gd name="adj2" fmla="val 74353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49%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 rot="-2340000">
            <a:off x="7052734" y="3756026"/>
            <a:ext cx="1056217" cy="492125"/>
          </a:xfrm>
          <a:prstGeom prst="leftArrow">
            <a:avLst>
              <a:gd name="adj1" fmla="val 49676"/>
              <a:gd name="adj2" fmla="val 71936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33%</a:t>
            </a:r>
          </a:p>
        </p:txBody>
      </p:sp>
      <p:sp>
        <p:nvSpPr>
          <p:cNvPr id="55308" name="WordArt 12"/>
          <p:cNvSpPr>
            <a:spLocks noChangeArrowheads="1" noChangeShapeType="1" noTextEdit="1"/>
          </p:cNvSpPr>
          <p:nvPr/>
        </p:nvSpPr>
        <p:spPr bwMode="auto">
          <a:xfrm>
            <a:off x="8301567" y="1593850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B</a:t>
            </a:r>
          </a:p>
        </p:txBody>
      </p:sp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6381751" y="4475163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C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10221384" y="4475163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D</a:t>
            </a:r>
          </a:p>
        </p:txBody>
      </p:sp>
      <p:sp>
        <p:nvSpPr>
          <p:cNvPr id="55311" name="WordArt 15"/>
          <p:cNvSpPr>
            <a:spLocks noChangeArrowheads="1" noChangeShapeType="1" noTextEdit="1"/>
          </p:cNvSpPr>
          <p:nvPr/>
        </p:nvSpPr>
        <p:spPr bwMode="auto">
          <a:xfrm>
            <a:off x="8301567" y="3249613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A</a:t>
            </a:r>
          </a:p>
        </p:txBody>
      </p:sp>
      <p:sp>
        <p:nvSpPr>
          <p:cNvPr id="419857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395818" y="1268413"/>
            <a:ext cx="5793316" cy="39624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Aby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obliczyć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liczbę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zatrudnionych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(RJR) i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dane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finansowe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beneficjenta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pomocy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(A),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dodajemy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odpowiednie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procenty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danych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dla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przedsiębiorstw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partnerskich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B, C i D.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l-PL" altLang="pl-PL" sz="2000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MS PGothic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Dane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beneficjenta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pomocy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45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100% A + 25% B + 33% C + 49 % D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476C816C-F842-4BBC-9E66-D068FBE57046}" type="slidenum">
              <a:rPr lang="pl-PL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38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0" grpId="0" animBg="1"/>
      <p:bldP spid="55301" grpId="0" animBg="1"/>
      <p:bldP spid="55302" grpId="0" animBg="1"/>
      <p:bldP spid="55303" grpId="0" animBg="1"/>
      <p:bldP spid="55304" grpId="0" animBg="1"/>
      <p:bldP spid="55308" grpId="0" animBg="1"/>
      <p:bldP spid="55309" grpId="0" animBg="1"/>
      <p:bldP spid="55310" grpId="0" animBg="1"/>
      <p:bldP spid="553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ytuł 1"/>
          <p:cNvSpPr>
            <a:spLocks noGrp="1"/>
          </p:cNvSpPr>
          <p:nvPr>
            <p:ph type="title"/>
          </p:nvPr>
        </p:nvSpPr>
        <p:spPr>
          <a:xfrm>
            <a:off x="5432612" y="236257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 Z DANYMI PARTNERA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NASZEGO PARTNERA?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0867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2192000" cy="4824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Aby uniknąć skomplikowanych i niekończących się obliczeń, definicja przewiduje następującą zasadę: </a:t>
            </a:r>
          </a:p>
          <a:p>
            <a:pPr lvl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Jeśli przedsiębiorstwo partnerskie samo posiada innych partnerów, należy dodać do własnych danych tylko dane przedsiębiorstwa partnerskiego znajdującego się bezpośrednio na poziomie „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upstream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lub „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downstream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 stosunku do badanego przedsiębiorstwa.</a:t>
            </a:r>
          </a:p>
        </p:txBody>
      </p:sp>
      <p:sp>
        <p:nvSpPr>
          <p:cNvPr id="420868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DDB3F3-9307-4255-AFF5-43C924D9C121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ytuł 1"/>
          <p:cNvSpPr>
            <a:spLocks noGrp="1"/>
          </p:cNvSpPr>
          <p:nvPr>
            <p:ph type="title"/>
          </p:nvPr>
        </p:nvSpPr>
        <p:spPr>
          <a:xfrm>
            <a:off x="4898572" y="200399"/>
            <a:ext cx="12973210" cy="1143000"/>
          </a:xfrm>
        </p:spPr>
        <p:txBody>
          <a:bodyPr/>
          <a:lstStyle/>
          <a:p>
            <a:r>
              <a:rPr lang="pl-PL" altLang="pl-PL" sz="31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NALEŻY ZROBIĆ, GDY PARTNER JEST</a:t>
            </a:r>
            <a:br>
              <a:rPr lang="pl-PL" altLang="pl-PL" sz="31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1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ZWIĄZANY Z INNYM PRZEDSIĘBIORSTWEM?</a:t>
            </a:r>
          </a:p>
        </p:txBody>
      </p:sp>
      <p:sp>
        <p:nvSpPr>
          <p:cNvPr id="421891" name="Symbol zastępczy zawartości 2"/>
          <p:cNvSpPr>
            <a:spLocks noGrp="1"/>
          </p:cNvSpPr>
          <p:nvPr>
            <p:ph idx="1"/>
          </p:nvPr>
        </p:nvSpPr>
        <p:spPr>
          <a:xfrm>
            <a:off x="0" y="1361885"/>
            <a:ext cx="12192000" cy="28073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takim przypadku 100% danych przedsiębiorstwa związanego należy dodać do danych badanego przedsiębiorstwa partnerskiego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danych badanego przedsiębiorstwa należy ująć procent równy udziałowi w kapitale lub w głosach posiadanych przez to przedsiębiorstwo partnerskie</a:t>
            </a:r>
          </a:p>
        </p:txBody>
      </p:sp>
      <p:sp>
        <p:nvSpPr>
          <p:cNvPr id="42189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C00B43-443F-40F3-B51A-9BF41BB9F329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ytuł 1"/>
          <p:cNvSpPr>
            <a:spLocks noGrp="1"/>
          </p:cNvSpPr>
          <p:nvPr>
            <p:ph type="title"/>
          </p:nvPr>
        </p:nvSpPr>
        <p:spPr>
          <a:xfrm>
            <a:off x="5360894" y="146610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PRZEDSIĘBIORSTWA ZWIĄZANE</a:t>
            </a:r>
          </a:p>
        </p:txBody>
      </p:sp>
      <p:sp>
        <p:nvSpPr>
          <p:cNvPr id="424963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2192000" cy="482441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rodzaj związku odpowiada sytuacji gospodarczej przedsiębiorstw tworzących </a:t>
            </a:r>
            <a:r>
              <a:rPr lang="pl-PL" altLang="pl-PL" sz="2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grupę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której jedno przedsiębiorstwo kontroluje, bezpośrednio lub pośrednio, większość głosów w innym przedsiębiorstwie lub wywiera </a:t>
            </a:r>
            <a:r>
              <a:rPr lang="pl-PL" altLang="pl-PL" sz="2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dominujący wpływ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to przedsiębiorstwo.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Takie przypadki spotyka się rzadziej niż dwa poprzednie rodzaje związków.</a:t>
            </a:r>
          </a:p>
          <a:p>
            <a:pPr>
              <a:lnSpc>
                <a:spcPct val="150000"/>
              </a:lnSpc>
            </a:pPr>
            <a:endParaRPr lang="pl-PL" altLang="pl-PL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496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6D7334-C30A-458B-9D5B-60CA49CF2F23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ytuł 1"/>
          <p:cNvSpPr>
            <a:spLocks noGrp="1"/>
          </p:cNvSpPr>
          <p:nvPr>
            <p:ph type="title"/>
          </p:nvPr>
        </p:nvSpPr>
        <p:spPr>
          <a:xfrm>
            <a:off x="5342965" y="137656"/>
            <a:ext cx="5739563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PRZEDSIĘBIORSTWA ZWIĄZANE</a:t>
            </a:r>
          </a:p>
        </p:txBody>
      </p:sp>
      <p:sp>
        <p:nvSpPr>
          <p:cNvPr id="425987" name="Symbol zastępczy zawartości 2"/>
          <p:cNvSpPr>
            <a:spLocks noGrp="1"/>
          </p:cNvSpPr>
          <p:nvPr>
            <p:ph idx="1"/>
          </p:nvPr>
        </p:nvSpPr>
        <p:spPr>
          <a:xfrm>
            <a:off x="0" y="1476088"/>
            <a:ext cx="11972260" cy="4824412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Dwa lub więcej przedsiębiorstw można uznać za związane, jeżeli pozostają one ze sobą w następującym związku:</a:t>
            </a:r>
          </a:p>
          <a:p>
            <a:pPr lvl="1"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przedsiębiorstwo posiada większość głosów przysługujących udziałowcom lub wspólnikom w innym przedsiębiorstwie;</a:t>
            </a:r>
          </a:p>
          <a:p>
            <a:pPr lvl="1"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przedsiębiorstwo ma prawo wyznaczyć lub odwołać większość członków organu administracyjnego, zarządzającego lub nadzorczego innego przedsiębiorstwa;</a:t>
            </a:r>
          </a:p>
          <a:p>
            <a:pPr lvl="1"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przedsiębiorstwo ma prawo wywierać dominujący wpływ na inne przedsiębiorstwo zgodnie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umową zawartą z tym przedsiębiorstwem lub postanowieniem w jego dokumencie założycielskim lub statucie;</a:t>
            </a:r>
          </a:p>
          <a:p>
            <a:pPr lvl="1"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przedsiębiorstwo jest w stanie kontrolować samodzielnie, zgodnie z umową, większość głosów udziałowców lub członków w innym przedsiębiorstwie.</a:t>
            </a:r>
          </a:p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Typowym przykładem przedsiębiorstwa związanego jest spółka w pełni zależna.</a:t>
            </a:r>
          </a:p>
          <a:p>
            <a:pPr algn="just"/>
            <a:endParaRPr lang="pl-PL" altLang="pl-PL" sz="24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5988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404275-9294-4076-A2B6-CAA6C60E3620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63013" y="241395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PRZEDSIĘBIORSTWA ZWIĄZANE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17500" y="1662114"/>
            <a:ext cx="4328584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 pomocy posiada ponad 50% głosów udziałowców </a:t>
            </a:r>
            <a:r>
              <a:rPr lang="pl-PL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 innym przedsiębiorstwie.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9684" y="4151314"/>
            <a:ext cx="410421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 przedsiębiorstwo posiada ponad 50% głosów udziałowców w beneficjencie pomocy.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5046134" y="1487489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7351185" y="1846264"/>
            <a:ext cx="1246716" cy="649287"/>
          </a:xfrm>
          <a:prstGeom prst="rightArrow">
            <a:avLst>
              <a:gd name="adj1" fmla="val 50000"/>
              <a:gd name="adj2" fmla="val 75165"/>
            </a:avLst>
          </a:prstGeom>
          <a:solidFill>
            <a:srgbClr val="FF99CC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&gt; 50%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8887884" y="1487489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 rot="-8040000">
            <a:off x="9134476" y="1255713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5048251" y="3790951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 rot="2820000">
            <a:off x="5282143" y="3548063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8887884" y="3790951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565651" y="3143250"/>
            <a:ext cx="28807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 pomocy</a:t>
            </a: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10800000">
            <a:off x="7353300" y="4154489"/>
            <a:ext cx="1246717" cy="649287"/>
          </a:xfrm>
          <a:prstGeom prst="rightArrow">
            <a:avLst>
              <a:gd name="adj1" fmla="val 50000"/>
              <a:gd name="adj2" fmla="val 75165"/>
            </a:avLst>
          </a:prstGeom>
          <a:solidFill>
            <a:srgbClr val="FF99CC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&gt; 50%</a:t>
            </a:r>
          </a:p>
        </p:txBody>
      </p:sp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67" y="1774825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1774825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67" y="4079875"/>
            <a:ext cx="10731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079875"/>
            <a:ext cx="1151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8214784" y="3143250"/>
            <a:ext cx="3359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 przedsiębiorstwo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-67056" y="6492875"/>
            <a:ext cx="2743200" cy="365125"/>
          </a:xfrm>
        </p:spPr>
        <p:txBody>
          <a:bodyPr/>
          <a:lstStyle/>
          <a:p>
            <a:pPr>
              <a:defRPr/>
            </a:pPr>
            <a:fld id="{3398AB7A-8439-4D5C-B70E-A7DCF510DDE3}" type="slidenum">
              <a:rPr lang="pl-PL"/>
              <a:pPr>
                <a:defRPr/>
              </a:pPr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41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6" grpId="0" animBg="1"/>
      <p:bldP spid="56327" grpId="0" animBg="1"/>
      <p:bldP spid="56328" grpId="0" animBg="1"/>
      <p:bldP spid="56329" grpId="0" animBg="1"/>
      <p:bldP spid="563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09224" y="259325"/>
            <a:ext cx="8259233" cy="7207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OBLICZANIE DANYCH 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/>
            </a:r>
            <a:b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 ZWIĄZANYCH</a:t>
            </a:r>
          </a:p>
        </p:txBody>
      </p:sp>
      <p:sp>
        <p:nvSpPr>
          <p:cNvPr id="430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89051" y="1268414"/>
            <a:ext cx="4897967" cy="4751387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Ponieważ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w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każdym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z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przypadku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udział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wynosi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powyżej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50%,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przy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obliczaniu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liczby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zatrudnionych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(RJR) i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pułapów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finansowych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beneficjenta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pomocy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(A)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należy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wziąć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100%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danych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pl-PL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/>
            </a:r>
            <a:br>
              <a:rPr lang="pl-PL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z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przedsiębiorstw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związanych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B, C, D.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pl-PL" sz="20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Dane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beneficjenta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pomocy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45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100% A + 100% B + 100% C + 100% D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8106833" y="3359150"/>
            <a:ext cx="958851" cy="719138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mbria" pitchFamily="18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 rot="-3180000">
            <a:off x="8232775" y="3249084"/>
            <a:ext cx="723900" cy="96308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569 w 21600"/>
              <a:gd name="T19" fmla="*/ 0 h 21600"/>
              <a:gd name="T20" fmla="*/ 21599 w 21600"/>
              <a:gd name="T21" fmla="*/ 21106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492" y="5322"/>
                </a:moveTo>
                <a:cubicBezTo>
                  <a:pt x="3433" y="2024"/>
                  <a:pt x="697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617"/>
                  <a:pt x="18409" y="19852"/>
                  <a:pt x="13778" y="21181"/>
                </a:cubicBezTo>
                <a:lnTo>
                  <a:pt x="10800" y="10800"/>
                </a:lnTo>
                <a:lnTo>
                  <a:pt x="1492" y="5322"/>
                </a:lnTo>
                <a:close/>
              </a:path>
              <a:path w="21600" h="21600" fill="none">
                <a:moveTo>
                  <a:pt x="1492" y="5322"/>
                </a:moveTo>
                <a:cubicBezTo>
                  <a:pt x="3433" y="2024"/>
                  <a:pt x="697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617"/>
                  <a:pt x="18409" y="19852"/>
                  <a:pt x="13778" y="21181"/>
                </a:cubicBezTo>
              </a:path>
            </a:pathLst>
          </a:custGeom>
          <a:solidFill>
            <a:srgbClr val="8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8106833" y="1701800"/>
            <a:ext cx="958851" cy="719138"/>
          </a:xfrm>
          <a:prstGeom prst="ellipse">
            <a:avLst/>
          </a:prstGeom>
          <a:solidFill>
            <a:srgbClr val="8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mbria" pitchFamily="18" charset="0"/>
            </a:endParaRP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6187018" y="4583114"/>
            <a:ext cx="958849" cy="7191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mbria" pitchFamily="18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 rot="-3180000">
            <a:off x="6312430" y="4467755"/>
            <a:ext cx="720725" cy="96731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193 w 21600"/>
              <a:gd name="T19" fmla="*/ 0 h 21600"/>
              <a:gd name="T20" fmla="*/ 21599 w 21600"/>
              <a:gd name="T21" fmla="*/ 1972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2159" y="4320"/>
                </a:moveTo>
                <a:cubicBezTo>
                  <a:pt x="4199" y="1600"/>
                  <a:pt x="74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33"/>
                  <a:pt x="19773" y="17822"/>
                  <a:pt x="16738" y="19820"/>
                </a:cubicBezTo>
                <a:lnTo>
                  <a:pt x="10800" y="10800"/>
                </a:lnTo>
                <a:lnTo>
                  <a:pt x="2159" y="4320"/>
                </a:lnTo>
                <a:close/>
              </a:path>
              <a:path w="21600" h="21600" fill="none">
                <a:moveTo>
                  <a:pt x="2159" y="4320"/>
                </a:moveTo>
                <a:cubicBezTo>
                  <a:pt x="4199" y="1600"/>
                  <a:pt x="74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33"/>
                  <a:pt x="19773" y="17822"/>
                  <a:pt x="16738" y="19820"/>
                </a:cubicBezTo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10026652" y="4583114"/>
            <a:ext cx="958849" cy="719137"/>
          </a:xfrm>
          <a:prstGeom prst="ellipse">
            <a:avLst/>
          </a:prstGeom>
          <a:solidFill>
            <a:srgbClr val="005A58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mbria" pitchFamily="18" charset="0"/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 rot="-3180000">
            <a:off x="10152063" y="4473576"/>
            <a:ext cx="720725" cy="95885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599 w 21600"/>
              <a:gd name="T21" fmla="*/ 215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8" y="17059"/>
                </a:moveTo>
                <a:cubicBezTo>
                  <a:pt x="698" y="15231"/>
                  <a:pt x="0" y="1304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631" y="21600"/>
                  <a:pt x="6513" y="20947"/>
                  <a:pt x="4721" y="19727"/>
                </a:cubicBezTo>
                <a:lnTo>
                  <a:pt x="10800" y="10800"/>
                </a:lnTo>
                <a:lnTo>
                  <a:pt x="1998" y="17059"/>
                </a:lnTo>
                <a:close/>
              </a:path>
              <a:path w="21600" h="21600" fill="none">
                <a:moveTo>
                  <a:pt x="1998" y="17059"/>
                </a:moveTo>
                <a:cubicBezTo>
                  <a:pt x="698" y="15231"/>
                  <a:pt x="0" y="1304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631" y="21600"/>
                  <a:pt x="6513" y="20947"/>
                  <a:pt x="4721" y="19727"/>
                </a:cubicBezTo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 rot="5400000">
            <a:off x="8212933" y="2558257"/>
            <a:ext cx="719137" cy="673100"/>
          </a:xfrm>
          <a:prstGeom prst="rightArrow">
            <a:avLst>
              <a:gd name="adj1" fmla="val 50000"/>
              <a:gd name="adj2" fmla="val 74352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60%</a:t>
            </a:r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 rot="2340000">
            <a:off x="9069918" y="4006851"/>
            <a:ext cx="958849" cy="504825"/>
          </a:xfrm>
          <a:prstGeom prst="rightArrow">
            <a:avLst>
              <a:gd name="adj1" fmla="val 50000"/>
              <a:gd name="adj2" fmla="val 74352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95%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 rot="-2340000">
            <a:off x="7050617" y="4008439"/>
            <a:ext cx="1056216" cy="492125"/>
          </a:xfrm>
          <a:prstGeom prst="leftArrow">
            <a:avLst>
              <a:gd name="adj1" fmla="val 49676"/>
              <a:gd name="adj2" fmla="val 71936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51%</a:t>
            </a:r>
          </a:p>
        </p:txBody>
      </p:sp>
      <p:sp>
        <p:nvSpPr>
          <p:cNvPr id="57357" name="WordArt 13"/>
          <p:cNvSpPr>
            <a:spLocks noChangeArrowheads="1" noChangeShapeType="1" noTextEdit="1"/>
          </p:cNvSpPr>
          <p:nvPr/>
        </p:nvSpPr>
        <p:spPr bwMode="auto">
          <a:xfrm>
            <a:off x="8299451" y="1846263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B</a:t>
            </a:r>
          </a:p>
        </p:txBody>
      </p:sp>
      <p:sp>
        <p:nvSpPr>
          <p:cNvPr id="57358" name="WordArt 14"/>
          <p:cNvSpPr>
            <a:spLocks noChangeArrowheads="1" noChangeShapeType="1" noTextEdit="1"/>
          </p:cNvSpPr>
          <p:nvPr/>
        </p:nvSpPr>
        <p:spPr bwMode="auto">
          <a:xfrm>
            <a:off x="6379634" y="4727575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C</a:t>
            </a:r>
          </a:p>
        </p:txBody>
      </p:sp>
      <p:sp>
        <p:nvSpPr>
          <p:cNvPr id="57359" name="WordArt 15"/>
          <p:cNvSpPr>
            <a:spLocks noChangeArrowheads="1" noChangeShapeType="1" noTextEdit="1"/>
          </p:cNvSpPr>
          <p:nvPr/>
        </p:nvSpPr>
        <p:spPr bwMode="auto">
          <a:xfrm>
            <a:off x="10219267" y="4727575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D</a:t>
            </a:r>
          </a:p>
        </p:txBody>
      </p:sp>
      <p:sp>
        <p:nvSpPr>
          <p:cNvPr id="57360" name="WordArt 16"/>
          <p:cNvSpPr>
            <a:spLocks noChangeArrowheads="1" noChangeShapeType="1" noTextEdit="1"/>
          </p:cNvSpPr>
          <p:nvPr/>
        </p:nvSpPr>
        <p:spPr bwMode="auto">
          <a:xfrm>
            <a:off x="8299451" y="3502025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A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243F0DC3-9B24-4614-A63B-24CD15A2541E}" type="slidenum">
              <a:rPr lang="pl-PL"/>
              <a:pPr>
                <a:defRPr/>
              </a:pPr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6344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8" grpId="0" animBg="1"/>
      <p:bldP spid="57349" grpId="0" animBg="1"/>
      <p:bldP spid="57350" grpId="0" animBg="1"/>
      <p:bldP spid="57351" grpId="0" animBg="1"/>
      <p:bldP spid="57352" grpId="0" animBg="1"/>
      <p:bldP spid="57353" grpId="0" animBg="1"/>
      <p:bldP spid="57357" grpId="0" animBg="1"/>
      <p:bldP spid="57358" grpId="0" animBg="1"/>
      <p:bldP spid="57359" grpId="0" animBg="1"/>
      <p:bldP spid="573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ytuł 1"/>
          <p:cNvSpPr>
            <a:spLocks noGrp="1"/>
          </p:cNvSpPr>
          <p:nvPr>
            <p:ph type="title" idx="4294967295"/>
          </p:nvPr>
        </p:nvSpPr>
        <p:spPr>
          <a:xfrm>
            <a:off x="5496049" y="445790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UWAGA!</a:t>
            </a:r>
          </a:p>
        </p:txBody>
      </p:sp>
      <p:sp>
        <p:nvSpPr>
          <p:cNvPr id="431107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386968"/>
            <a:ext cx="11996057" cy="60928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Zakłada się, że wpływ dominujący nie istnieje, jeżeli inwestorzy nie angażują się bezpośrednio lub pośrednio w zarządzanie danym przedsiębiorstwem, bez uszczerbku dla ich praw jako udziałowców/ akcjonariuszy.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Przedsiębiorstwa, które pozostają w jednym ze związków opisanych powyżej z co najmniej jednym przedsiębiorstwem, lub inwestorów, również traktuje się jako powiązanych.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Przedsiębiorstwa pozostające w jednym z takich związków z osoba fizyczna lub grupa osób fizycznych działających wspólnie również traktuje się jak przedsiębiorstwa powiązane, jeżeli prowadza swoja działalność lub cześć działalności na tym samym właściwym rynku lub rynkach pokrewnych.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Za „rynek pokrewny” uważa się rynek dla danego produktu lub usługi znajdujący się bezpośrednio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na wyższym lub niższym szczeblu rynku w stosunku do właściwego rynku.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02305ACF-5300-4FA1-B3E2-8C1B33028C64}" type="slidenum">
              <a:rPr lang="pl-PL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ytuł 1"/>
          <p:cNvSpPr>
            <a:spLocks noGrp="1"/>
          </p:cNvSpPr>
          <p:nvPr>
            <p:ph type="title" idx="4294967295"/>
          </p:nvPr>
        </p:nvSpPr>
        <p:spPr>
          <a:xfrm>
            <a:off x="5443694" y="394821"/>
            <a:ext cx="8257116" cy="5762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POJĘCIE POMOCY PUBLICZNEJ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Mongolian Baiti" panose="03000500000000000000" pitchFamily="66" charset="0"/>
              </a:rPr>
              <a:t/>
            </a:r>
            <a:br>
              <a:rPr lang="pl-PL" sz="3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Mongolian Baiti" panose="03000500000000000000" pitchFamily="66" charset="0"/>
              </a:rPr>
            </a:b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241667" name="Symbol zastępczy zawartości 2"/>
          <p:cNvSpPr>
            <a:spLocks noGrp="1"/>
          </p:cNvSpPr>
          <p:nvPr>
            <p:ph idx="4294967295"/>
          </p:nvPr>
        </p:nvSpPr>
        <p:spPr>
          <a:xfrm>
            <a:off x="107358" y="1237108"/>
            <a:ext cx="11713633" cy="53768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Źródłowym przepisem całego systemu prawnego w zakresie pomocy publicznej jest art. 107 TFUE (dawniej 87) , który stanowi co następuje:</a:t>
            </a:r>
          </a:p>
          <a:p>
            <a:pPr lvl="1" eaLnBrk="1" hangingPunct="1">
              <a:lnSpc>
                <a:spcPct val="150000"/>
              </a:lnSpc>
            </a:pPr>
            <a:r>
              <a:rPr lang="pl-PL" altLang="pl-PL" sz="2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 wyjątkiem sytuacji opisanych w niniejszym traktacie, wszelka pomoc udzielona przez Państwo Członkowskie lub z użyciem zasobów państwowych w jakiejkolwiek formie, która zakłóca lub może zakłócić konkurencję poprzez faworyzowanie określonych podmiotów lub wytwarzania określonych dóbr, jest niezgodna ze wspólnym rynkiem, o ile wpływa na handel między Państwami Członkowskimi.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Wykładnia tego przepisu była wielokrotnie dokonywana, w różnych aspektach i przez rożne organy stosujące TFUE, w szczególności przez TS oraz KE.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432A1E2A-4E42-43C0-BB19-45BC6C6C3360}" type="slidenum">
              <a:rPr lang="pl-PL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3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7AEFFF-291E-4392-A632-772D179239BF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987" name="Symbol zastępczy numeru slajdu 5"/>
          <p:cNvSpPr txBox="1">
            <a:spLocks noGrp="1"/>
          </p:cNvSpPr>
          <p:nvPr/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7220F7E-79B8-4CAA-B602-08FD61C39EC5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40</a:t>
            </a:fld>
            <a:endParaRPr lang="pl-PL" sz="140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331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62687" y="511115"/>
            <a:ext cx="5481021" cy="1143000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PROGI I PUŁAPY DLA MSP</a:t>
            </a:r>
          </a:p>
        </p:txBody>
      </p:sp>
      <p:sp>
        <p:nvSpPr>
          <p:cNvPr id="433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567" y="1695451"/>
            <a:ext cx="12029460" cy="4824413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Utrata bądź uzyskanie statusu małego lub średniego przedsiębiorcy może nastąpić, jeżeli spełnione są kryteria przez co najmniej dwa okresy obrachunkowe.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nowo powstałego przedsiębiorstwa, którego sprawozdania finansowe nie zostały jeszcze zatwierdzone, dane do badania należy wprowadzić z dokonanego w trakcie roku obrachunkowego oszacowania.</a:t>
            </a:r>
          </a:p>
        </p:txBody>
      </p:sp>
    </p:spTree>
    <p:extLst>
      <p:ext uri="{BB962C8B-B14F-4D97-AF65-F5344CB8AC3E}">
        <p14:creationId xmlns:p14="http://schemas.microsoft.com/office/powerpoint/2010/main" val="63291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ytuł 1"/>
          <p:cNvSpPr>
            <a:spLocks noGrp="1"/>
          </p:cNvSpPr>
          <p:nvPr>
            <p:ph type="title"/>
          </p:nvPr>
        </p:nvSpPr>
        <p:spPr>
          <a:xfrm>
            <a:off x="5011270" y="191434"/>
            <a:ext cx="7180729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SIĘ STANIE, JEŚLI PRZEKROCZYMY DANY PRÓG LUB PUŁAP?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4179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950995" cy="307380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Jeśli przedsiębiorstwo przekroczy próg zatrudnienia lub pułap finansowy w trakcie roku referencyjnego, który jest brany pod uwagę, nie wpłynie to na sytuację przedsiębiorstwa.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Zachowuje ono status MŚP, jaki miało na początku roku.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Jednakże jeśli zjawisko to powtórzy się w ciągu kolejnych dwóch lat, nastąpi utrata statusu.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odwrotnie, przedsiębiorstwo uzyska status MŚP, jeśli poprzednio było dużym przedsiębiorstwem, lecz następnie spadło poniżej progu lub pułapu w ciągu kolejnych dwóch okresów obrachunkowych</a:t>
            </a:r>
          </a:p>
        </p:txBody>
      </p:sp>
      <p:sp>
        <p:nvSpPr>
          <p:cNvPr id="43418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6B7495-5859-4AD2-B281-F589ED41AAC8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939455-C2DE-46AB-BCB2-57D03112A814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435203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15344" r="31207" b="11336"/>
          <a:stretch>
            <a:fillRect/>
          </a:stretch>
        </p:blipFill>
        <p:spPr>
          <a:xfrm>
            <a:off x="2895599" y="188913"/>
            <a:ext cx="6849533" cy="5853299"/>
          </a:xfrm>
        </p:spPr>
      </p:pic>
      <p:sp>
        <p:nvSpPr>
          <p:cNvPr id="6" name="pole tekstowe 5"/>
          <p:cNvSpPr txBox="1"/>
          <p:nvPr/>
        </p:nvSpPr>
        <p:spPr>
          <a:xfrm>
            <a:off x="239184" y="1700213"/>
            <a:ext cx="11672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Przykład 1</a:t>
            </a:r>
          </a:p>
        </p:txBody>
      </p:sp>
    </p:spTree>
    <p:extLst>
      <p:ext uri="{BB962C8B-B14F-4D97-AF65-F5344CB8AC3E}">
        <p14:creationId xmlns:p14="http://schemas.microsoft.com/office/powerpoint/2010/main" val="28496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6CF220-B201-4156-B3EC-03E0D839CA4C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pl-PL" altLang="pl-PL" sz="1400" dirty="0" smtClean="0">
              <a:solidFill>
                <a:srgbClr val="000000"/>
              </a:solidFill>
            </a:endParaRPr>
          </a:p>
        </p:txBody>
      </p:sp>
      <p:pic>
        <p:nvPicPr>
          <p:cNvPr id="436227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15344" r="31207" b="11070"/>
          <a:stretch>
            <a:fillRect/>
          </a:stretch>
        </p:blipFill>
        <p:spPr>
          <a:xfrm>
            <a:off x="3585634" y="115889"/>
            <a:ext cx="6445872" cy="6078723"/>
          </a:xfrm>
        </p:spPr>
      </p:pic>
      <p:sp>
        <p:nvSpPr>
          <p:cNvPr id="6" name="pole tekstowe 5"/>
          <p:cNvSpPr txBox="1"/>
          <p:nvPr/>
        </p:nvSpPr>
        <p:spPr>
          <a:xfrm>
            <a:off x="239184" y="1700213"/>
            <a:ext cx="11672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Przykład 2</a:t>
            </a:r>
          </a:p>
        </p:txBody>
      </p:sp>
    </p:spTree>
    <p:extLst>
      <p:ext uri="{BB962C8B-B14F-4D97-AF65-F5344CB8AC3E}">
        <p14:creationId xmlns:p14="http://schemas.microsoft.com/office/powerpoint/2010/main" val="33696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FB7E56-39A5-4529-BA25-00F4BA3343B5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437251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t="15344" r="31041" b="10847"/>
          <a:stretch>
            <a:fillRect/>
          </a:stretch>
        </p:blipFill>
        <p:spPr>
          <a:xfrm>
            <a:off x="3455895" y="0"/>
            <a:ext cx="5894293" cy="6230469"/>
          </a:xfrm>
        </p:spPr>
      </p:pic>
      <p:sp>
        <p:nvSpPr>
          <p:cNvPr id="6" name="pole tekstowe 5"/>
          <p:cNvSpPr txBox="1"/>
          <p:nvPr/>
        </p:nvSpPr>
        <p:spPr>
          <a:xfrm>
            <a:off x="239184" y="1700213"/>
            <a:ext cx="11672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Przykład 3</a:t>
            </a:r>
          </a:p>
        </p:txBody>
      </p:sp>
    </p:spTree>
    <p:extLst>
      <p:ext uri="{BB962C8B-B14F-4D97-AF65-F5344CB8AC3E}">
        <p14:creationId xmlns:p14="http://schemas.microsoft.com/office/powerpoint/2010/main" val="28584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5004D8-7575-46EF-BFE9-5474C13755E1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sp>
        <p:nvSpPr>
          <p:cNvPr id="438275" name="Tytuł 1"/>
          <p:cNvSpPr>
            <a:spLocks noGrp="1"/>
          </p:cNvSpPr>
          <p:nvPr>
            <p:ph type="title"/>
          </p:nvPr>
        </p:nvSpPr>
        <p:spPr>
          <a:xfrm>
            <a:off x="0" y="1830575"/>
            <a:ext cx="12192000" cy="1143000"/>
          </a:xfrm>
        </p:spPr>
        <p:txBody>
          <a:bodyPr/>
          <a:lstStyle/>
          <a:p>
            <a:pPr algn="ctr" eaLnBrk="1" hangingPunct="1"/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</a:t>
            </a:r>
            <a:b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dnia 24 października 2014 r. </a:t>
            </a:r>
            <a:b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sprawie zakresu informacji przedstawianych </a:t>
            </a:r>
            <a:b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 podmiot ubiegający się </a:t>
            </a:r>
            <a:b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pomoc </a:t>
            </a:r>
            <a:r>
              <a:rPr lang="pl-PL" altLang="pl-PL" sz="36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l-PL" altLang="pl-PL" sz="3600" b="1" i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ćwiczenie</a:t>
            </a:r>
          </a:p>
        </p:txBody>
      </p:sp>
    </p:spTree>
    <p:extLst>
      <p:ext uri="{BB962C8B-B14F-4D97-AF65-F5344CB8AC3E}">
        <p14:creationId xmlns:p14="http://schemas.microsoft.com/office/powerpoint/2010/main" val="42629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13420" y="649082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867E66-D2C8-4A92-8483-CB892DC275AD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39299" name="Tytuł 1"/>
          <p:cNvSpPr>
            <a:spLocks noGrp="1"/>
          </p:cNvSpPr>
          <p:nvPr>
            <p:ph type="title"/>
          </p:nvPr>
        </p:nvSpPr>
        <p:spPr>
          <a:xfrm>
            <a:off x="4921624" y="227293"/>
            <a:ext cx="7156962" cy="1143000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MONITOROWANIE POMOCY </a:t>
            </a:r>
            <a:r>
              <a:rPr lang="pl-PL" altLang="pl-PL" sz="3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br>
              <a:rPr lang="pl-PL" altLang="pl-PL" sz="3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altLang="pl-PL" sz="32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ćwiczenia w </a:t>
            </a:r>
            <a:r>
              <a:rPr lang="pl-PL" altLang="pl-PL" sz="3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wypełnianiu zaświadczeń</a:t>
            </a:r>
            <a:r>
              <a:rPr lang="pl-PL" altLang="pl-PL" sz="32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altLang="pl-PL" sz="3200" b="1" i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9300" name="Symbol zastępczy zawartości 2"/>
          <p:cNvSpPr>
            <a:spLocks noGrp="1"/>
          </p:cNvSpPr>
          <p:nvPr>
            <p:ph idx="1"/>
          </p:nvPr>
        </p:nvSpPr>
        <p:spPr>
          <a:xfrm>
            <a:off x="0" y="2765108"/>
            <a:ext cx="11961628" cy="234915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20 marca 2007 r. w sprawie zaświadczeń o pomocy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rolnictwie lub rybołówstwie (Dz. U. Nr 53, poz. 354);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26 stycznia 2011 r. zmieniające rozporządzenie w sprawie zaświadczeń o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rolnictwie lub rybołówstwie;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24 października 2014r. zmieniające rozporządzenie w sprawie zaświadczeń o pomocy de minimis i pomocy de minimis w rolnictwie lub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rybołówstwie;</a:t>
            </a:r>
          </a:p>
        </p:txBody>
      </p:sp>
    </p:spTree>
    <p:extLst>
      <p:ext uri="{BB962C8B-B14F-4D97-AF65-F5344CB8AC3E}">
        <p14:creationId xmlns:p14="http://schemas.microsoft.com/office/powerpoint/2010/main" val="19168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5DB777-EDE0-444C-857A-C17931F93887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40323" name="Tytuł 1"/>
          <p:cNvSpPr>
            <a:spLocks noGrp="1"/>
          </p:cNvSpPr>
          <p:nvPr>
            <p:ph type="title"/>
          </p:nvPr>
        </p:nvSpPr>
        <p:spPr>
          <a:xfrm>
            <a:off x="5118847" y="0"/>
            <a:ext cx="7073153" cy="1143000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OBLICZANIE WARTOŚCI UDZIELONEJ POMOCY PUBLICZNEJ – ĆWICZENIA</a:t>
            </a:r>
          </a:p>
        </p:txBody>
      </p:sp>
      <p:sp>
        <p:nvSpPr>
          <p:cNvPr id="440324" name="Symbol zastępczy zawartości 2"/>
          <p:cNvSpPr>
            <a:spLocks noGrp="1"/>
          </p:cNvSpPr>
          <p:nvPr>
            <p:ph idx="1"/>
          </p:nvPr>
        </p:nvSpPr>
        <p:spPr>
          <a:xfrm>
            <a:off x="0" y="1477871"/>
            <a:ext cx="11727712" cy="2870846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11 sierpnia 2004 r. w sprawie szczegółowego sposobu obliczania wartości pomocy publicznej udzielanej w różnych formach;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17 lipca 2009 r. zmieniające rozporządzenie w sprawie szczegółowego sposobu obliczania wartości pomocy publicznej udzielanej w różnych formach;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7 grudnia 2016 r. zmieniające rozporządzenie w sprawie szczegółowego sposobu obliczania wartości pomocy publicznej udzielanej w różnych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formach.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pl-PL" altLang="pl-PL" sz="3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Symbol zastępczy zawartości 2"/>
          <p:cNvSpPr>
            <a:spLocks noGrp="1"/>
          </p:cNvSpPr>
          <p:nvPr>
            <p:ph idx="1"/>
          </p:nvPr>
        </p:nvSpPr>
        <p:spPr>
          <a:xfrm>
            <a:off x="0" y="1185800"/>
            <a:ext cx="11963400" cy="4409457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 referencyjna to stopa oprocentowania wykorzystywana do obliczania wartości pomocy publicznej udzielanej w takich formach jak: pożyczka, odroczenie terminu płatności, rozłożenie płatności na raty, jak również do dyskontowania pomocy. Do dnia 30 czerwca 2008 r. była ona okresowo ustalana przez Komisję Europejską na podstawie obiektywnych kryteriów i publikowana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Dzienniku Urzędowym Unii Europejskiej. Natomiast w okresie przed 21 września 2004 r. funkcję stopy referencyjnej pełniła tzw. stopa odniesienia (średniomiesięczny WIBOR 6M z miesiąca poprzedzającego dzień podjęcia decyzji o udzieleniu pomocy + 4 punkty procentowe).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związku ze zmianą metody ustalania stóp referencyjnych i dyskontowych, ogłoszonej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Komunikacie KE, od dnia 1 lipca 2008 r. KE nie publikuje już stopy referencyjnej tylko tzw. stopę bazową, która stanowi podstawę do obliczenia stopy referencyjnej. Stopę referencyjną, w zależności od zastosowania, ustala się poprzez dodanie do podanej stopy bazowej odpowiedniej marży określonej w Komunikacie KE. W przypadku stosowania stopy referencyjnej jako stopy dyskontowej do stopy bazowej należy dodać marżę 100 punktów bazowych.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E95FDFD0-9502-47E5-82F6-73E7516D10A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448924" y="200399"/>
            <a:ext cx="652596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2060"/>
                </a:solidFill>
                <a:latin typeface="+mn-lt"/>
                <a:ea typeface="+mj-ea"/>
                <a:cs typeface="Mongolian Baiti" panose="03000500000000000000" pitchFamily="66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pl-PL" altLang="pl-PL" sz="3200" b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 REFERENCYJNA</a:t>
            </a: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ytuł 1"/>
          <p:cNvSpPr>
            <a:spLocks noGrp="1"/>
          </p:cNvSpPr>
          <p:nvPr>
            <p:ph type="title"/>
          </p:nvPr>
        </p:nvSpPr>
        <p:spPr>
          <a:xfrm>
            <a:off x="5448923" y="200399"/>
            <a:ext cx="12192001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 REFERENCYJNA</a:t>
            </a:r>
          </a:p>
        </p:txBody>
      </p:sp>
      <p:sp>
        <p:nvSpPr>
          <p:cNvPr id="442371" name="Symbol zastępczy zawartości 2"/>
          <p:cNvSpPr>
            <a:spLocks noGrp="1"/>
          </p:cNvSpPr>
          <p:nvPr>
            <p:ph idx="1"/>
          </p:nvPr>
        </p:nvSpPr>
        <p:spPr>
          <a:xfrm>
            <a:off x="0" y="1371600"/>
            <a:ext cx="11854543" cy="3102429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 bazowa (1,83% w 2016r.; patrz strona UOKIK) + marża</a:t>
            </a:r>
          </a:p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Wysokość marży, wyrażonej w punktach bazowych, ustalana jest w oparciu o dwa kryteria: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tzw. rating, który może być ustalony w oparciu o sytuację ekonomiczno-finansową przedsiębiorcy (w szczególności jego zdolność kredytową, wypłacalność) oraz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zabezpieczeń związanych z udzieleniem pomocy w formie kredytowej. </a:t>
            </a:r>
          </a:p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Marża właściwa dla przedsiębiorcy kształtuje się od 60 (0,6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p.p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do 1000 (10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p.p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punktów bazowych. </a:t>
            </a:r>
          </a:p>
        </p:txBody>
      </p:sp>
      <p:sp>
        <p:nvSpPr>
          <p:cNvPr id="44237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8EC795-BF77-4A81-898E-E6E50C568831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ytuł 1"/>
          <p:cNvSpPr>
            <a:spLocks noGrp="1"/>
          </p:cNvSpPr>
          <p:nvPr>
            <p:ph type="title" idx="4294967295"/>
          </p:nvPr>
        </p:nvSpPr>
        <p:spPr>
          <a:xfrm>
            <a:off x="5658848" y="287245"/>
            <a:ext cx="8257116" cy="576263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WARUNKI POMOCY</a:t>
            </a:r>
          </a:p>
        </p:txBody>
      </p:sp>
      <p:sp>
        <p:nvSpPr>
          <p:cNvPr id="242691" name="Symbol zastępczy zawartości 2"/>
          <p:cNvSpPr>
            <a:spLocks noGrp="1"/>
          </p:cNvSpPr>
          <p:nvPr>
            <p:ph idx="4294967295"/>
          </p:nvPr>
        </p:nvSpPr>
        <p:spPr>
          <a:xfrm>
            <a:off x="239184" y="1328548"/>
            <a:ext cx="11523133" cy="49450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Zgodnie z ugruntowaną wykładnią pomocą publiczną jest transfer zasobów przypisywany władzy publicznej, o ile spełnione są łącznie następujące warunki: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transfer ten skutkuje przysporzeniem na rzecz określonego podmiotu, na warunkach korzystniejszych niż rynkowe,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transfer ten jest selektywny – uprzywilejowuje określone podmioty lub wytwarzanie określonych dóbr,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efekcie tego transferu występuje lub może wystąpić zakłócenie konkurencji,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transfer ten wpływa na wymianę gospodarczą między krajami członkowskimi.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F39E3A53-9499-4F37-9512-6C6D61275A5C}" type="slidenum">
              <a:rPr lang="pl-PL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2B76A5-EA89-49D1-BD97-D1B4AEA32271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sz="1400" dirty="0" smtClean="0">
              <a:solidFill>
                <a:srgbClr val="000000"/>
              </a:solidFill>
            </a:endParaRPr>
          </a:p>
        </p:txBody>
      </p:sp>
      <p:pic>
        <p:nvPicPr>
          <p:cNvPr id="443395" name="Obraz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37213" r="8159" b="14815"/>
          <a:stretch>
            <a:fillRect/>
          </a:stretch>
        </p:blipFill>
        <p:spPr bwMode="auto">
          <a:xfrm>
            <a:off x="239185" y="1773238"/>
            <a:ext cx="1171363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ytuł 1"/>
          <p:cNvSpPr>
            <a:spLocks noGrp="1"/>
          </p:cNvSpPr>
          <p:nvPr>
            <p:ph type="title"/>
          </p:nvPr>
        </p:nvSpPr>
        <p:spPr>
          <a:xfrm>
            <a:off x="5450541" y="119716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OCENA SYTUACJI PRZEDSIĘBIORCY</a:t>
            </a:r>
          </a:p>
        </p:txBody>
      </p:sp>
      <p:sp>
        <p:nvSpPr>
          <p:cNvPr id="444419" name="Symbol zastępczy zawartości 2"/>
          <p:cNvSpPr>
            <a:spLocks noGrp="1"/>
          </p:cNvSpPr>
          <p:nvPr>
            <p:ph idx="1"/>
          </p:nvPr>
        </p:nvSpPr>
        <p:spPr>
          <a:xfrm>
            <a:off x="0" y="1628777"/>
            <a:ext cx="11865429" cy="361813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Podmioty udzielające pomocy, w chwili podjęcia decyzji o zamiarze udzielenia pomocy zobowiązane są do indywidualnej oceny sytuacji przedsiębiorcy wnioskującego o pomoc, uwzględniając zarówno kondycję ekonomiczno-finansową przedsiębiorcy, jak i ryzyko niewywiązania się przedsiębiorcy z systemu ratalnego i możliwość odzyskania zaległych zobowiązań;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konsekwencji uzasadnienie decyzji powinno zawierać odniesienie do ustaleń podmiotu udzielającego pomocy w zakresie wyliczania marży na podstawie oceny w zakresie ratingu oraz poziomu zabezpieczeń.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Skoro elementy te są częścią decyzji, w przypadku braku zgody przedsiębiorcy co do poprawności oceny, może on wnieść odwołanie. </a:t>
            </a:r>
          </a:p>
        </p:txBody>
      </p:sp>
      <p:sp>
        <p:nvSpPr>
          <p:cNvPr id="44442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3D2A74-E700-40C7-97C2-315BFF4D2828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ytuł 1"/>
          <p:cNvSpPr>
            <a:spLocks noGrp="1"/>
          </p:cNvSpPr>
          <p:nvPr>
            <p:ph type="title"/>
          </p:nvPr>
        </p:nvSpPr>
        <p:spPr>
          <a:xfrm>
            <a:off x="5369859" y="119716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KATEGORIE RATINGOWE - CECHY</a:t>
            </a:r>
          </a:p>
        </p:txBody>
      </p:sp>
      <p:sp>
        <p:nvSpPr>
          <p:cNvPr id="445443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691257" cy="254521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AAA-A (wysoka) - niski poziom ryzyka kredytowego, wysoka wiarygodność finansowa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zdolność do obsługi zobowiązań, wysoka lub przeciętna odporność na wpływ niekorzystnych warunków gospodarczych utrzymujących się przez dłuższy czas;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BBB (dobra) - ryzyko kredytowe na średnim poziomie, dobra wiarygodność finansowa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wystarczająca zdolność do obsługi zobowiązań w dłuższym terminie, podwyższona podatność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utrzymujące się przez dłuższy czas niekorzystne warunki gospodarcze; </a:t>
            </a:r>
          </a:p>
        </p:txBody>
      </p:sp>
      <p:sp>
        <p:nvSpPr>
          <p:cNvPr id="44544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9466F3-9120-4B4F-B9D4-612F9286C338}" type="slidenum">
              <a:rPr lang="pl-PL" altLang="pl-PL" sz="14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sz="140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ytuł 1"/>
          <p:cNvSpPr>
            <a:spLocks noGrp="1"/>
          </p:cNvSpPr>
          <p:nvPr>
            <p:ph type="title"/>
          </p:nvPr>
        </p:nvSpPr>
        <p:spPr>
          <a:xfrm>
            <a:off x="5253317" y="137646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KATEGORIE RATINGOWE - CECHY</a:t>
            </a:r>
          </a:p>
        </p:txBody>
      </p:sp>
      <p:sp>
        <p:nvSpPr>
          <p:cNvPr id="446467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636829" cy="275204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BB (zadowalająca) - podwyższone ryzyko kredytowe, relatywnie niższa wiarygodność finansowa, wystarczająca zdolność do obsługi zobowiązań w przeciętnych lub sprzyjających warunkach gospodarczych, wysoki lub średni poziom odzyskania wierzytelności w przypadku wystąpienia niewypłacalności;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B (niska) – wysokie ryzyko kredytowe, zdolność do obsługi zobowiązań jedynie przy sprzyjających warunkach zewnętrznych, średni lub niski poziom odzyskania wierzytelności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wystąpienia niewypłacalności; </a:t>
            </a:r>
          </a:p>
        </p:txBody>
      </p:sp>
      <p:sp>
        <p:nvSpPr>
          <p:cNvPr id="446468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06F9CF-172F-4BE3-9CC7-979B83E2ACD6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ytuł 1"/>
          <p:cNvSpPr>
            <a:spLocks noGrp="1"/>
          </p:cNvSpPr>
          <p:nvPr>
            <p:ph type="title"/>
          </p:nvPr>
        </p:nvSpPr>
        <p:spPr>
          <a:xfrm>
            <a:off x="5082989" y="128681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KATEGORIE RATINGOWE - CECHY</a:t>
            </a:r>
          </a:p>
        </p:txBody>
      </p:sp>
      <p:sp>
        <p:nvSpPr>
          <p:cNvPr id="447491" name="Symbol zastępczy zawartości 2"/>
          <p:cNvSpPr>
            <a:spLocks noGrp="1"/>
          </p:cNvSpPr>
          <p:nvPr>
            <p:ph idx="1"/>
          </p:nvPr>
        </p:nvSpPr>
        <p:spPr>
          <a:xfrm>
            <a:off x="0" y="1628777"/>
            <a:ext cx="11952514" cy="271462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CCC i poniżej (zła/trudności finansowe) - bardzo wysokie ryzyko kredytowe, bardzo niska zdolność do płynnej obsługi zobowiązań nawet w przypadku sprzyjających warunków gospodarczych, niski lub bardzo niski poziom odzyskania wierzytelności w przypadku wystąpienia niewypłacalności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 skrajnych przypadkach - niewypłacalność lub toczące się postępowanie upadłościowe, bez dodatkowego wsparcia z zewnątrz poziom odzyskania wierzytelności bardzo niski lub bliski zeru) - nie kwalifikuje się do otrzymania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minimis. </a:t>
            </a:r>
          </a:p>
          <a:p>
            <a:pPr algn="just"/>
            <a:endParaRPr lang="pl-PL" altLang="pl-PL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altLang="pl-PL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749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A443A4-7956-4A2E-A5DB-2B9D7B9A582B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ytuł 1"/>
          <p:cNvSpPr>
            <a:spLocks noGrp="1"/>
          </p:cNvSpPr>
          <p:nvPr>
            <p:ph type="title"/>
          </p:nvPr>
        </p:nvSpPr>
        <p:spPr>
          <a:xfrm>
            <a:off x="5289176" y="101786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JAKĄ NADAĆ KATEGORIĘ?</a:t>
            </a:r>
          </a:p>
        </p:txBody>
      </p:sp>
      <p:sp>
        <p:nvSpPr>
          <p:cNvPr id="448515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800114" cy="3045958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Dokonanie przyporządkowania do określonej kategorii - dobrej, zadowalającej czy złej kondycji ekonomiczno-finansowej powinno być dokonywane w oparciu o analizę wskaźnikową, w szczególności biorąc pod uwagę wskaźniki: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rentowności prowadzonej działalności,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płynności finansowej,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szybkości obrotu składników majątkowych,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zadłużenia,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analizę przepływów finansowych. </a:t>
            </a:r>
          </a:p>
        </p:txBody>
      </p:sp>
      <p:sp>
        <p:nvSpPr>
          <p:cNvPr id="448516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F02895-D4E9-46FD-BA6A-FD7C2D3041F0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ytuł 1"/>
          <p:cNvSpPr>
            <a:spLocks noGrp="1"/>
          </p:cNvSpPr>
          <p:nvPr>
            <p:ph type="title"/>
          </p:nvPr>
        </p:nvSpPr>
        <p:spPr>
          <a:xfrm>
            <a:off x="5163670" y="92822"/>
            <a:ext cx="5068466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JAKĄ NADAĆ KATEGORIĘ?</a:t>
            </a:r>
          </a:p>
        </p:txBody>
      </p:sp>
      <p:sp>
        <p:nvSpPr>
          <p:cNvPr id="449539" name="Symbol zastępczy zawartości 2"/>
          <p:cNvSpPr>
            <a:spLocks noGrp="1"/>
          </p:cNvSpPr>
          <p:nvPr>
            <p:ph idx="1"/>
          </p:nvPr>
        </p:nvSpPr>
        <p:spPr>
          <a:xfrm>
            <a:off x="0" y="1413343"/>
            <a:ext cx="11812772" cy="3381941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Szczegółowość analizy powinna być dostosowana do wielkości przedsiębiorcy i formy prowadzonej działalność (prowadzenie działalności gospodarczej przez osobę fizyczną, spółkę cywilną, spółkę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o. o., spółkę akcyjną i inne).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 dokonywaniu oceny podmioty udzielające pomocy powinny wziąć pod uwagę zarówno informacje będące w ich posiadaniu, jak i dane dostarczone przez przedsiębiorcę.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oceny przedsiębiorców, którzy zgodnie z obowiązującym prawem, nie są zobowiązani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prowadzenia tzw. pełnej rachunkowości, podmioty udzielające pomocy powinny oprzeć się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informacjach wynikających z obowiązujących dla tych przedsiębiorców zasad prowadzenia rachunkowości. </a:t>
            </a:r>
          </a:p>
        </p:txBody>
      </p:sp>
      <p:sp>
        <p:nvSpPr>
          <p:cNvPr id="44954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432FD8-B75A-4337-8AAA-BA0C1FD15C9E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ytuł 1"/>
          <p:cNvSpPr>
            <a:spLocks noGrp="1"/>
          </p:cNvSpPr>
          <p:nvPr>
            <p:ph type="title"/>
          </p:nvPr>
        </p:nvSpPr>
        <p:spPr>
          <a:xfrm>
            <a:off x="5289177" y="101787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JAKĄ NADAĆ KATEGORIĘ?</a:t>
            </a:r>
          </a:p>
        </p:txBody>
      </p:sp>
      <p:sp>
        <p:nvSpPr>
          <p:cNvPr id="450563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745686" cy="320924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FF0000"/>
                </a:solidFill>
              </a:rPr>
              <a:t>Zgodnie z Komunikatem Komisji Europejskiej 2008/C 14/02, dla nowoutworzonych przedsiębiorców, nie posiadających historii kredytowej, poziom zastosowanej marży nie może być niższy, niż 400 </a:t>
            </a:r>
            <a:r>
              <a:rPr lang="pl-PL" altLang="pl-PL" sz="2200" dirty="0" err="1" smtClean="0">
                <a:solidFill>
                  <a:srgbClr val="FF0000"/>
                </a:solidFill>
              </a:rPr>
              <a:t>p.b</a:t>
            </a:r>
            <a:r>
              <a:rPr lang="pl-PL" altLang="pl-PL" sz="2200" dirty="0" smtClean="0">
                <a:solidFill>
                  <a:srgbClr val="FF0000"/>
                </a:solidFill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W przypadku przedsiębiorców zależnych, marża nie może być niższa niż marża, która zostałaby zastosowana w przypadku spółki dominującej (np. spółki-matki).</a:t>
            </a:r>
          </a:p>
        </p:txBody>
      </p:sp>
      <p:sp>
        <p:nvSpPr>
          <p:cNvPr id="45056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ECF5EE-1964-4968-818C-5A0FFE97782E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ytuł 1"/>
          <p:cNvSpPr>
            <a:spLocks noGrp="1"/>
          </p:cNvSpPr>
          <p:nvPr>
            <p:ph type="title"/>
          </p:nvPr>
        </p:nvSpPr>
        <p:spPr>
          <a:xfrm>
            <a:off x="5145741" y="74892"/>
            <a:ext cx="6640875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OKREŚLANIE POZIOMU ZABEZPIECZEŃ</a:t>
            </a:r>
          </a:p>
        </p:txBody>
      </p:sp>
      <p:sp>
        <p:nvSpPr>
          <p:cNvPr id="451587" name="Symbol zastępczy zawartości 2"/>
          <p:cNvSpPr>
            <a:spLocks noGrp="1"/>
          </p:cNvSpPr>
          <p:nvPr>
            <p:ph idx="1"/>
          </p:nvPr>
        </p:nvSpPr>
        <p:spPr>
          <a:xfrm>
            <a:off x="0" y="1557338"/>
            <a:ext cx="11972260" cy="3737676"/>
          </a:xfrm>
        </p:spPr>
        <p:txBody>
          <a:bodyPr/>
          <a:lstStyle/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 Komisji wyróżnia 3 poziomy zabezpieczeń: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wysoki poziom zabezpieczeń,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standardowy poziom zabezpieczenia,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niski poziom zabezpieczeń </a:t>
            </a:r>
          </a:p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zabezpieczeń może być mierzony jako strata z tytułu niewywiązywania się z płatności (ang. </a:t>
            </a:r>
            <a:r>
              <a:rPr lang="pl-PL" altLang="pl-PL" sz="2200" dirty="0" err="1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200" dirty="0" err="1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200" dirty="0" err="1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LGD), czyli oczekiwana, wyrażona w procentach, strata w odniesieniu do łącznej kwoty kredytu dłużnika, po uwzględnieniu możliwych do odzyskania kwot pochodzących z zabezpieczeń i masy upadłościowej. Przykładowo biorąc pod uwagę ulgę w spłacie zobowiązań podatkowych, łączna kwota „kredytu” jest równa kwocie zobowiązania głównego wraz z odsetkami, wynikającej z decyzji ratalnej </a:t>
            </a:r>
            <a:b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odroczeniowej</a:t>
            </a:r>
            <a:r>
              <a:rPr lang="pl-PL" altLang="pl-PL" sz="23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51588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237843-2EB2-4EBB-8A9C-9710C401061F}" type="slidenum">
              <a:rPr lang="pl-PL" altLang="pl-PL" sz="140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sz="1400" dirty="0" smtClean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ytuł 1"/>
          <p:cNvSpPr>
            <a:spLocks noGrp="1"/>
          </p:cNvSpPr>
          <p:nvPr>
            <p:ph type="title"/>
          </p:nvPr>
        </p:nvSpPr>
        <p:spPr>
          <a:xfrm>
            <a:off x="5107372" y="251011"/>
            <a:ext cx="678951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OKREŚLANIE POZIOMU ZABEZPIECZEŃ</a:t>
            </a:r>
          </a:p>
        </p:txBody>
      </p:sp>
      <p:sp>
        <p:nvSpPr>
          <p:cNvPr id="452611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2192000" cy="2542178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Strata z tytułu niewywiązywania się z płatności (LGD) jest odwrotnie proporcjonalna do ważności zabezpieczeń. Dla potrzeb wyliczania LGD przyjmuje się założenie, iż: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wysoki poziom zabezpieczeń oznacza LGD nieprzekraczające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standardowy poziom zabezpieczeń – LGD między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31%, a 59%,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niski poziom zabezpieczeń – LGD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przekraczające lub równe 60%.  </a:t>
            </a:r>
          </a:p>
        </p:txBody>
      </p:sp>
      <p:sp>
        <p:nvSpPr>
          <p:cNvPr id="45261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7831FB-2D18-459D-9743-2C9F46D39A6B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ytuł 1"/>
          <p:cNvSpPr>
            <a:spLocks noGrp="1"/>
          </p:cNvSpPr>
          <p:nvPr>
            <p:ph type="title" idx="4294967295"/>
          </p:nvPr>
        </p:nvSpPr>
        <p:spPr>
          <a:xfrm>
            <a:off x="5775389" y="142783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TEST POMOCY</a:t>
            </a:r>
          </a:p>
        </p:txBody>
      </p:sp>
      <p:sp>
        <p:nvSpPr>
          <p:cNvPr id="243715" name="Symbol zastępczy zawartości 2"/>
          <p:cNvSpPr>
            <a:spLocks noGrp="1"/>
          </p:cNvSpPr>
          <p:nvPr>
            <p:ph idx="4294967295"/>
          </p:nvPr>
        </p:nvSpPr>
        <p:spPr>
          <a:xfrm>
            <a:off x="31751" y="1220661"/>
            <a:ext cx="12016316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Ustalenie, czy w określonej transakcji występuje pomoc publiczna polega na zbadaniu,  czy jednocześnie występują wszystkie wyżej przedstawione przesłanki.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Taką metodologią, zwaną testem pomocy publicznej, posługuje się Komisja Europejska, która jest jedynym organem uprawnionym do wydania wiążącego rozstrzygnięcia w tej materii.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Niejednokrotnie, mimo stosowania tej samej metodologii do tego samego stanu faktycznego, rożne podmioty dochodzą do rożnych konkluzji.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Komisja Europejska w licznych sprawach uznawała, że dany instrument stanowi pomoc publiczną, mimo że państwo członkowskie było przeciwnego zdania.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D9BB9746-E11F-4F89-8DF6-841C906F6E3C}" type="slidenum">
              <a:rPr lang="pl-PL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9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ytuł 1"/>
          <p:cNvSpPr>
            <a:spLocks noGrp="1"/>
          </p:cNvSpPr>
          <p:nvPr>
            <p:ph type="title"/>
          </p:nvPr>
        </p:nvSpPr>
        <p:spPr>
          <a:xfrm>
            <a:off x="5401340" y="89650"/>
            <a:ext cx="6641308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OKREŚLANIE POZIOMU ZABEZPIECZEŃ</a:t>
            </a:r>
          </a:p>
        </p:txBody>
      </p:sp>
      <p:sp>
        <p:nvSpPr>
          <p:cNvPr id="453635" name="Symbol zastępczy zawartości 2"/>
          <p:cNvSpPr>
            <a:spLocks noGrp="1"/>
          </p:cNvSpPr>
          <p:nvPr>
            <p:ph idx="1"/>
          </p:nvPr>
        </p:nvSpPr>
        <p:spPr>
          <a:xfrm>
            <a:off x="0" y="1557338"/>
            <a:ext cx="11950995" cy="4824412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Przykładowo, gdy pokrycie w np. zastawie skarbowym wynosi 75% całości zaległości strata (LGD), którą może ponieść podmiot udzielający pomocy w przypadku niewywiązania się przedsiębiorcy z układu ratalnego i braku możliwości zaspokojenia wierzytelności z majątku, na którym ustanowiono zabezpieczenie, wynosi 25%. Biorąc powyższe pod uwagę oznacza to, iż poziom zabezpieczeń jest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wysoki. </a:t>
            </a:r>
          </a:p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zauważyć, iż skuteczność stosowanych zabezpieczeń jest różna. </a:t>
            </a:r>
          </a:p>
          <a:p>
            <a:pPr lvl="1"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Przykładowo skuteczność zabezpieczenia hipotecznego jest z reguły wyższa niż wynikająca </a:t>
            </a:r>
            <a:b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 z poręczenia wekslowego. Dlatego też dokonując oceny poziomu zastosowanych zabezpieczeń należy również mieć na uwadze ich skuteczność. </a:t>
            </a:r>
          </a:p>
        </p:txBody>
      </p:sp>
      <p:sp>
        <p:nvSpPr>
          <p:cNvPr id="453636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8141DA8-6EF5-4B44-A264-895301E8AEE7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ytuł 1"/>
          <p:cNvSpPr>
            <a:spLocks noGrp="1"/>
          </p:cNvSpPr>
          <p:nvPr>
            <p:ph type="title"/>
          </p:nvPr>
        </p:nvSpPr>
        <p:spPr>
          <a:xfrm>
            <a:off x="4757057" y="0"/>
            <a:ext cx="12670331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OKREŚLANIE POZIOMU ZABEZPIECZEŃ</a:t>
            </a:r>
          </a:p>
        </p:txBody>
      </p:sp>
      <p:sp>
        <p:nvSpPr>
          <p:cNvPr id="454659" name="Symbol zastępczy zawartości 2"/>
          <p:cNvSpPr>
            <a:spLocks noGrp="1"/>
          </p:cNvSpPr>
          <p:nvPr>
            <p:ph idx="1"/>
          </p:nvPr>
        </p:nvSpPr>
        <p:spPr>
          <a:xfrm>
            <a:off x="0" y="1557338"/>
            <a:ext cx="11865429" cy="316706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przypadku, gdy suma zastosowanych zabezpieczeń nie zapewnia, iż w razie niewypłacalności dłużnika uda się dzięki tym zabezpieczeniom odzyskać przynajmniej 60% wartości udzielonego kredytu należy uznać, iż poziom jest co najwyżej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średni.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przypadku, gdy podmiot udzielający pomocy podejmując decyzję o przyznaniu ulgi </a:t>
            </a:r>
            <a:b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(np. odroczenia terminu płatności lub rozłożenia na raty zapłaty podatku lub innego świadczenia pieniężnego stanowiącego środki publiczne) nie ustanowi żadnego formalnego zabezpieczenia </a:t>
            </a:r>
            <a:b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(np. zastawu, weksla) kwoty będącej przedmiotem ulgi, w celu ustalenia wielkości marży zwiększającej stopę bazową należy przyjąć, iż poziom zabezpieczeń jest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niski. </a:t>
            </a:r>
            <a:endParaRPr lang="pl-PL" altLang="pl-PL" sz="2200" dirty="0" smtClean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466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097928-E257-413A-A87E-E09FD6DA7A8E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9421" y="173972"/>
            <a:ext cx="6810659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Obowiązek sprawozdawczy – podstawa prawna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69" y="1792848"/>
            <a:ext cx="11756661" cy="23538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Ustawa z 30 kwietnia 2004 r. o postępowaniu w sprawach dotyczących pomocy publicznej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(Dz. U. z 2007 r. Nr 59, poz. 404 z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zm.)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l-PL" altLang="pl-PL" sz="2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Podmioty udzielające pomocy zobowiązane są do przedstawiania Prezesowi Urzędu Ochrony Konkurencji i Konsumentów sprawozdań o udzielonej pomocy publicznej lub informacji o jej nieudzieleniu w danym okresie sprawozdawczym.</a:t>
            </a:r>
          </a:p>
        </p:txBody>
      </p:sp>
      <p:sp>
        <p:nvSpPr>
          <p:cNvPr id="76804" name="Symbol zastępczy numeru slajdu 5"/>
          <p:cNvSpPr txBox="1">
            <a:spLocks noGrp="1"/>
          </p:cNvSpPr>
          <p:nvPr/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D6CDE88-5564-4BE1-B701-209A9BA5C34B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62</a:t>
            </a:fld>
            <a:endParaRPr lang="pl-PL" sz="140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56709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F3D87A-BF5B-4E85-B7A7-F1569128C8B5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4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21586" y="119156"/>
            <a:ext cx="7070414" cy="122555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WZÓR FORMULARZA SPRAWOZDANIA 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POMOCY UDZIELONEJ ZA OKRES…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4863"/>
            <a:ext cx="11748977" cy="246575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Narzędzie do przesyłania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</a:rPr>
              <a:t>Sprawozdań o udzielonej pomocy publicznej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Do pobrania ze strony internetowej Urzędu Ochrony Konkurencji i Konsumentów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http://www.uokik.gov.pl/sprawozdawczosc_.php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Zawiera „techniczną” instrukcję sporządzania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</a:rPr>
              <a:t>Sprawozdań o udzielonej pomocy publicznej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Umożliwia „formalną” weryfikację danych zawartych w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</a:rPr>
              <a:t>Sprawozdaniu o udzielonej pomocy publicznej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80900" name="Symbol zastępczy numeru slajdu 5"/>
          <p:cNvSpPr txBox="1">
            <a:spLocks noGrp="1"/>
          </p:cNvSpPr>
          <p:nvPr/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3F9B4A4-FB77-437F-B8C0-267BC706B976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63</a:t>
            </a:fld>
            <a:endParaRPr lang="pl-PL" sz="140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66949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9BB5E1-3CD8-421A-99A1-3A116D4150EB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4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ytuł 1"/>
          <p:cNvSpPr>
            <a:spLocks noGrp="1"/>
          </p:cNvSpPr>
          <p:nvPr>
            <p:ph type="title" idx="4294967295"/>
          </p:nvPr>
        </p:nvSpPr>
        <p:spPr>
          <a:xfrm>
            <a:off x="5256057" y="165008"/>
            <a:ext cx="11523133" cy="719137"/>
          </a:xfrm>
          <a:prstGeom prst="rect">
            <a:avLst/>
          </a:prstGeom>
        </p:spPr>
        <p:txBody>
          <a:bodyPr anchor="b"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UDZIELENIA POMOCY</a:t>
            </a:r>
          </a:p>
        </p:txBody>
      </p:sp>
      <p:sp>
        <p:nvSpPr>
          <p:cNvPr id="467971" name="Symbol zastępczy zawartości 2"/>
          <p:cNvSpPr>
            <a:spLocks noGrp="1"/>
          </p:cNvSpPr>
          <p:nvPr>
            <p:ph idx="4294967295"/>
          </p:nvPr>
        </p:nvSpPr>
        <p:spPr>
          <a:xfrm>
            <a:off x="100585" y="1417320"/>
            <a:ext cx="11775730" cy="2882537"/>
          </a:xfrm>
        </p:spPr>
        <p:txBody>
          <a:bodyPr/>
          <a:lstStyle/>
          <a:p>
            <a:pPr marL="0" indent="0" algn="just" defTabSz="536575"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  <a:buFontTx/>
              <a:buNone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udzielenia pomocy – dzień, w którym podmiot ubiegający się o pomoc publiczną nabył prawo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otrzymania tej pomocy tzn. dzień faktycznego przysporzenia korzyści finansowych beneficjentowi, np.:</a:t>
            </a:r>
          </a:p>
          <a:p>
            <a:pPr algn="just" defTabSz="536575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zawarcia umowy;</a:t>
            </a:r>
          </a:p>
          <a:p>
            <a:pPr algn="just" defTabSz="536575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wydania decyzji;</a:t>
            </a:r>
          </a:p>
          <a:p>
            <a:pPr algn="just" defTabSz="536575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rozpoczęcia szkolenia;</a:t>
            </a:r>
          </a:p>
          <a:p>
            <a:pPr algn="just" defTabSz="536575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skorzystania z usługi doradczej. </a:t>
            </a:r>
          </a:p>
          <a:p>
            <a:pPr marL="0" indent="0" algn="just" defTabSz="536575"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  <a:buFontTx/>
              <a:buNone/>
            </a:pPr>
            <a:endParaRPr lang="pl-PL" altLang="pl-PL" sz="36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48" name="Symbol zastępczy numeru slajdu 5"/>
          <p:cNvSpPr txBox="1">
            <a:spLocks noGrp="1"/>
          </p:cNvSpPr>
          <p:nvPr/>
        </p:nvSpPr>
        <p:spPr bwMode="auto">
          <a:xfrm>
            <a:off x="0" y="6387846"/>
            <a:ext cx="3931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14D7CF4-3F08-455E-B139-D7926F2410A0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64</a:t>
            </a:fld>
            <a:endParaRPr lang="pl-PL" sz="14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56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ytuł 1"/>
          <p:cNvSpPr>
            <a:spLocks noGrp="1"/>
          </p:cNvSpPr>
          <p:nvPr>
            <p:ph type="title" idx="4294967295"/>
          </p:nvPr>
        </p:nvSpPr>
        <p:spPr>
          <a:xfrm>
            <a:off x="5129147" y="605829"/>
            <a:ext cx="7254239" cy="1008063"/>
          </a:xfrm>
          <a:prstGeom prst="rect">
            <a:avLst/>
          </a:prstGeom>
        </p:spPr>
        <p:txBody>
          <a:bodyPr anchor="b"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ZMIANY WARTOŚCI UDZIELONEJ POMOCY LUB WARTOŚCI ZREALIZOWANYCH PŁATNOŚCI</a:t>
            </a:r>
          </a:p>
        </p:txBody>
      </p:sp>
      <p:sp>
        <p:nvSpPr>
          <p:cNvPr id="472067" name="Symbol zastępczy zawartości 2"/>
          <p:cNvSpPr>
            <a:spLocks noGrp="1"/>
          </p:cNvSpPr>
          <p:nvPr>
            <p:ph idx="4294967295"/>
          </p:nvPr>
        </p:nvSpPr>
        <p:spPr>
          <a:xfrm>
            <a:off x="287867" y="2541140"/>
            <a:ext cx="11524905" cy="2913362"/>
          </a:xfrm>
        </p:spPr>
        <p:txBody>
          <a:bodyPr/>
          <a:lstStyle/>
          <a:p>
            <a:pPr marL="0" indent="0" algn="just" defTabSz="536575">
              <a:buFontTx/>
              <a:buNone/>
              <a:defRPr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wartości udzielonej pomocy lub wartości zrealizowanych płatności może nastąpić, gdy:</a:t>
            </a:r>
          </a:p>
          <a:p>
            <a:pPr marL="180975" indent="-180975" algn="just" defTabSz="536575">
              <a:defRPr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etapie aneksowania umowy o dofinansowanie zmniejszeniu ulega wielkość kwoty dofinansowania;</a:t>
            </a:r>
          </a:p>
          <a:p>
            <a:pPr marL="180975" indent="-180975" algn="just" defTabSz="536575">
              <a:defRPr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wyniku weryfikacji dokumentacji projektu zaakceptowano do wypłaty kwotę niższą, niż kwota dofinansowania określona w umowie (w przypadku wniosków o płatność końcową);</a:t>
            </a:r>
          </a:p>
          <a:p>
            <a:pPr marL="180975" indent="-180975" algn="just" defTabSz="536575">
              <a:defRPr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rozwiązaniu uległa umowa o dofinansowanie (np. na skutek wykrycia nieprawidłowości w realizacji projektu) – pomoc niewypłacona lub zwracana. </a:t>
            </a:r>
          </a:p>
        </p:txBody>
      </p:sp>
      <p:sp>
        <p:nvSpPr>
          <p:cNvPr id="87044" name="Symbol zastępczy numeru slajdu 5"/>
          <p:cNvSpPr txBox="1">
            <a:spLocks noGrp="1"/>
          </p:cNvSpPr>
          <p:nvPr/>
        </p:nvSpPr>
        <p:spPr bwMode="auto">
          <a:xfrm>
            <a:off x="-76450" y="6381750"/>
            <a:ext cx="479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B4688E1-9F83-45DC-9A93-DB151EBFF515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65</a:t>
            </a:fld>
            <a:endParaRPr lang="pl-PL" sz="14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5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ytuł 1"/>
          <p:cNvSpPr>
            <a:spLocks noGrp="1"/>
          </p:cNvSpPr>
          <p:nvPr>
            <p:ph type="title" idx="4294967295"/>
          </p:nvPr>
        </p:nvSpPr>
        <p:spPr>
          <a:xfrm>
            <a:off x="5032577" y="168494"/>
            <a:ext cx="7329544" cy="1439862"/>
          </a:xfrm>
          <a:prstGeom prst="rect">
            <a:avLst/>
          </a:prstGeom>
        </p:spPr>
        <p:txBody>
          <a:bodyPr anchor="b"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ZMIANY WARTOŚCI UDZIELONEJ POMOCY LUB WARTOŚCI ZREALIZOWANYCH PŁATNOŚCI C.D.</a:t>
            </a:r>
          </a:p>
        </p:txBody>
      </p:sp>
      <p:sp>
        <p:nvSpPr>
          <p:cNvPr id="471043" name="Symbol zastępczy zawartości 2"/>
          <p:cNvSpPr>
            <a:spLocks noGrp="1"/>
          </p:cNvSpPr>
          <p:nvPr>
            <p:ph idx="4294967295"/>
          </p:nvPr>
        </p:nvSpPr>
        <p:spPr>
          <a:xfrm>
            <a:off x="215153" y="2741033"/>
            <a:ext cx="11705168" cy="2320065"/>
          </a:xfrm>
        </p:spPr>
        <p:txBody>
          <a:bodyPr/>
          <a:lstStyle/>
          <a:p>
            <a:pPr algn="just" defTabSz="536575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Konsekwencją obowiązku korygowania sprawozdań z udzielonej pomocy publicznej jest modyfikacja: </a:t>
            </a:r>
          </a:p>
          <a:p>
            <a:pPr algn="just" defTabSz="536575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Zaświadczenia o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rolnictwie lub rybołówstwie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(wzór: Dz. U. z 2011 r. Nr 34, poz. 174).</a:t>
            </a:r>
          </a:p>
        </p:txBody>
      </p:sp>
      <p:sp>
        <p:nvSpPr>
          <p:cNvPr id="90116" name="Symbol zastępczy numeru slajdu 5"/>
          <p:cNvSpPr txBox="1">
            <a:spLocks noGrp="1"/>
          </p:cNvSpPr>
          <p:nvPr/>
        </p:nvSpPr>
        <p:spPr bwMode="auto">
          <a:xfrm>
            <a:off x="0" y="6381750"/>
            <a:ext cx="430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92D2A83-7643-4299-83A2-E8A66C1C53AC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66</a:t>
            </a:fld>
            <a:endParaRPr lang="pl-PL" sz="14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7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8494" y="0"/>
            <a:ext cx="6983506" cy="1641475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ZMIANY WARTOŚCI UDZIELONEJ POMOCY LUB WARTOŚCI ZREALIZOWANYCH PŁATNOŚCI C.D.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150969"/>
            <a:ext cx="11780874" cy="32184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  <a:buFontTx/>
              <a:buNone/>
            </a:pP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Zmiany do Zaświadczenia umożliwiają m.in.: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wystawianie beneficjentom korekt Zaświadczeń, zgodnych z danymi przekazanymi </a:t>
            </a:r>
            <a:b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w sprawozdaniach;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zawarcie informacji, czy pomoc </a:t>
            </a:r>
            <a:r>
              <a:rPr lang="pl-PL" altLang="pl-PL" sz="24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de minimis</a:t>
            </a: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została udzielona z przeznaczeniem </a:t>
            </a:r>
            <a:b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na działalność w sektorze transportu drogowego. </a:t>
            </a:r>
          </a:p>
          <a:p>
            <a:pPr>
              <a:lnSpc>
                <a:spcPct val="150000"/>
              </a:lnSpc>
            </a:pPr>
            <a:endParaRPr lang="pl-PL" altLang="pl-PL" sz="44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1140" name="Symbol zastępczy numeru slajdu 5"/>
          <p:cNvSpPr txBox="1">
            <a:spLocks noGrp="1"/>
          </p:cNvSpPr>
          <p:nvPr/>
        </p:nvSpPr>
        <p:spPr bwMode="auto">
          <a:xfrm>
            <a:off x="0" y="6408644"/>
            <a:ext cx="47512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3C4DA40-27E3-4B2E-B171-08D2376833B1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67</a:t>
            </a:fld>
            <a:endParaRPr lang="pl-PL" sz="14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72069" name="Symbol zastępczy numeru slajdu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938DBC-8C87-4146-B2CB-CBCC99D9D4E4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795463"/>
            <a:ext cx="65643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ytuł 1"/>
          <p:cNvSpPr>
            <a:spLocks noGrp="1"/>
          </p:cNvSpPr>
          <p:nvPr>
            <p:ph type="title"/>
          </p:nvPr>
        </p:nvSpPr>
        <p:spPr bwMode="auto">
          <a:xfrm>
            <a:off x="307975" y="2289175"/>
            <a:ext cx="5149850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altLang="pl-PL" sz="4400" b="1" smtClean="0">
                <a:latin typeface="Book Antiqua" panose="02040602050305030304" pitchFamily="18" charset="0"/>
                <a:ea typeface="Mongolian Baiti" panose="03000500000000000000" pitchFamily="66" charset="0"/>
              </a:rPr>
              <a:t>Dziękuję za uwagę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3873500"/>
            <a:ext cx="5006975" cy="2303463"/>
          </a:xfrm>
        </p:spPr>
        <p:txBody>
          <a:bodyPr/>
          <a:lstStyle/>
          <a:p>
            <a:pPr eaLnBrk="1" hangingPunct="1"/>
            <a:r>
              <a:rPr lang="pl-PL" altLang="pl-PL" sz="2800" b="1" dirty="0" smtClean="0">
                <a:solidFill>
                  <a:schemeClr val="accent5">
                    <a:lumMod val="75000"/>
                  </a:schemeClr>
                </a:solidFill>
                <a:ea typeface="Mongolian Baiti" panose="03000500000000000000" pitchFamily="66" charset="0"/>
              </a:rPr>
              <a:t>Michał Rutkowski</a:t>
            </a:r>
          </a:p>
          <a:p>
            <a:pPr eaLnBrk="1" hangingPunct="1"/>
            <a:r>
              <a:rPr lang="pl-PL" altLang="pl-PL" dirty="0" smtClean="0">
                <a:ea typeface="Mongolian Baiti" panose="03000500000000000000" pitchFamily="66" charset="0"/>
              </a:rPr>
              <a:t>607 687791</a:t>
            </a:r>
          </a:p>
          <a:p>
            <a:pPr eaLnBrk="1" hangingPunct="1"/>
            <a:r>
              <a:rPr lang="pl-PL" altLang="pl-PL" dirty="0" smtClean="0">
                <a:ea typeface="Mongolian Baiti" panose="03000500000000000000" pitchFamily="66" charset="0"/>
              </a:rPr>
              <a:t>michal.rutkowski@gruparegio.eu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 rot="10800000" flipH="1">
            <a:off x="6357938" y="4752975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 rot="10800000" flipH="1">
            <a:off x="6623050" y="4997450"/>
            <a:ext cx="439738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 rot="10800000" flipH="1">
            <a:off x="6465888" y="2600325"/>
            <a:ext cx="541337" cy="5397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 rot="10800000" flipH="1">
            <a:off x="10352088" y="5233988"/>
            <a:ext cx="809625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 rot="10800000" flipH="1">
            <a:off x="11234738" y="4279900"/>
            <a:ext cx="896937" cy="8985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 rot="10800000" flipH="1">
            <a:off x="5870575" y="4800600"/>
            <a:ext cx="249238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 rot="10800000" flipH="1">
            <a:off x="6694488" y="2120900"/>
            <a:ext cx="623887" cy="6238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8" name="Rectangle 11"/>
          <p:cNvSpPr>
            <a:spLocks noChangeArrowheads="1"/>
          </p:cNvSpPr>
          <p:nvPr/>
        </p:nvSpPr>
        <p:spPr bwMode="auto">
          <a:xfrm rot="10800000" flipH="1">
            <a:off x="5619750" y="179546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 rot="10800000" flipH="1">
            <a:off x="9329738" y="4260850"/>
            <a:ext cx="508000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auto">
          <a:xfrm rot="10800000" flipH="1">
            <a:off x="7096125" y="1885950"/>
            <a:ext cx="361950" cy="36195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1" name="Rectangle 11"/>
          <p:cNvSpPr>
            <a:spLocks noChangeArrowheads="1"/>
          </p:cNvSpPr>
          <p:nvPr/>
        </p:nvSpPr>
        <p:spPr bwMode="auto">
          <a:xfrm rot="10800000" flipH="1">
            <a:off x="5619750" y="5483225"/>
            <a:ext cx="952500" cy="693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2" name="Rectangle 10"/>
          <p:cNvSpPr>
            <a:spLocks noChangeArrowheads="1"/>
          </p:cNvSpPr>
          <p:nvPr/>
        </p:nvSpPr>
        <p:spPr bwMode="auto">
          <a:xfrm rot="10800000" flipH="1">
            <a:off x="11414125" y="5389563"/>
            <a:ext cx="576263" cy="579437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3" name="Rectangle 13"/>
          <p:cNvSpPr>
            <a:spLocks noChangeArrowheads="1"/>
          </p:cNvSpPr>
          <p:nvPr/>
        </p:nvSpPr>
        <p:spPr bwMode="auto">
          <a:xfrm rot="10800000" flipH="1">
            <a:off x="6854825" y="5262563"/>
            <a:ext cx="623888" cy="623887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auto">
          <a:xfrm rot="10800000" flipH="1">
            <a:off x="11784013" y="2066925"/>
            <a:ext cx="206375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5" name="Rectangle 13"/>
          <p:cNvSpPr>
            <a:spLocks noChangeArrowheads="1"/>
          </p:cNvSpPr>
          <p:nvPr/>
        </p:nvSpPr>
        <p:spPr bwMode="auto">
          <a:xfrm rot="10800000" flipH="1">
            <a:off x="10456863" y="4827588"/>
            <a:ext cx="177800" cy="176212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6" name="Rectangle 6"/>
          <p:cNvSpPr>
            <a:spLocks noChangeArrowheads="1"/>
          </p:cNvSpPr>
          <p:nvPr/>
        </p:nvSpPr>
        <p:spPr bwMode="auto">
          <a:xfrm rot="10800000" flipH="1">
            <a:off x="10964863" y="4949825"/>
            <a:ext cx="439737" cy="43973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7" name="Rectangle 15"/>
          <p:cNvSpPr>
            <a:spLocks noChangeArrowheads="1"/>
          </p:cNvSpPr>
          <p:nvPr/>
        </p:nvSpPr>
        <p:spPr bwMode="auto">
          <a:xfrm rot="10800000" flipH="1">
            <a:off x="11430000" y="2289175"/>
            <a:ext cx="136525" cy="1365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8" name="Rectangle 11"/>
          <p:cNvSpPr>
            <a:spLocks noChangeArrowheads="1"/>
          </p:cNvSpPr>
          <p:nvPr/>
        </p:nvSpPr>
        <p:spPr bwMode="auto">
          <a:xfrm rot="10800000" flipH="1">
            <a:off x="5595938" y="2747963"/>
            <a:ext cx="534987" cy="534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9" name="Rectangle 11"/>
          <p:cNvSpPr>
            <a:spLocks noChangeArrowheads="1"/>
          </p:cNvSpPr>
          <p:nvPr/>
        </p:nvSpPr>
        <p:spPr bwMode="auto">
          <a:xfrm rot="10800000" flipH="1">
            <a:off x="5597525" y="5227638"/>
            <a:ext cx="284163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26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ytuł 1"/>
          <p:cNvSpPr>
            <a:spLocks noGrp="1"/>
          </p:cNvSpPr>
          <p:nvPr>
            <p:ph type="title" idx="4294967295"/>
          </p:nvPr>
        </p:nvSpPr>
        <p:spPr>
          <a:xfrm>
            <a:off x="6053295" y="483442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UWAGA!</a:t>
            </a:r>
          </a:p>
        </p:txBody>
      </p:sp>
      <p:sp>
        <p:nvSpPr>
          <p:cNvPr id="260099" name="Symbol zastępczy zawartości 2"/>
          <p:cNvSpPr>
            <a:spLocks noGrp="1"/>
          </p:cNvSpPr>
          <p:nvPr>
            <p:ph idx="4294967295"/>
          </p:nvPr>
        </p:nvSpPr>
        <p:spPr>
          <a:xfrm>
            <a:off x="334434" y="1268413"/>
            <a:ext cx="11523133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3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Forma prawna podmiotu otrzymującego transfer zasobów nie ma znaczenia dla oceny, czy ten transfer stanowi pomoc publiczną.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4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D61D7C8B-E04D-41E1-BD92-6D82C7CB25C7}" type="slidenum">
              <a:rPr lang="pl-PL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7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ytuł 1"/>
          <p:cNvSpPr>
            <a:spLocks noGrp="1"/>
          </p:cNvSpPr>
          <p:nvPr>
            <p:ph type="title" idx="4294967295"/>
          </p:nvPr>
        </p:nvSpPr>
        <p:spPr>
          <a:xfrm>
            <a:off x="5569201" y="223465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ZAKRES PRZEPISÓW</a:t>
            </a:r>
          </a:p>
        </p:txBody>
      </p:sp>
      <p:sp>
        <p:nvSpPr>
          <p:cNvPr id="262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143934" y="1200658"/>
            <a:ext cx="11713633" cy="49593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Przesłanka 4 w efekcie tego transferu występuje  lub może wystąpić zakłócenie konkurencji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Przesłanka ta ma szczególne znaczenie, jako że nadrzędnym celem przepisów o pomocy publicznej jest ochrona konkurencji na jednolitym rynku europejskim.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Zakres podmiotowy przepisów o pomocy publicznej jest nieograniczony (przepisy te dotyczą wszystkich podmiotów, niezależnie od cech tych podmiotów).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Zakres przedmiotowy tych przepisów obejmuje wszelką działalność zdefiniowaną w orzecznictwie ETS jako „oferowanie dóbr i usług na określonym rynku”; niezależnie od tego, czy owo „oferowanie” następuje w celu zarobkowym.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0011504F-04FE-44C9-90B4-2EF10C15C69B}" type="slidenum">
              <a:rPr lang="pl-PL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9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ytuł 1"/>
          <p:cNvSpPr>
            <a:spLocks noGrp="1"/>
          </p:cNvSpPr>
          <p:nvPr>
            <p:ph type="title"/>
          </p:nvPr>
        </p:nvSpPr>
        <p:spPr>
          <a:xfrm>
            <a:off x="5757459" y="483442"/>
            <a:ext cx="8257116" cy="720725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ZAKRES PRZEPISÓW C.D.</a:t>
            </a:r>
          </a:p>
        </p:txBody>
      </p:sp>
      <p:sp>
        <p:nvSpPr>
          <p:cNvPr id="263171" name="Symbol zastępczy zawartości 2"/>
          <p:cNvSpPr>
            <a:spLocks noGrp="1"/>
          </p:cNvSpPr>
          <p:nvPr>
            <p:ph idx="1"/>
          </p:nvPr>
        </p:nvSpPr>
        <p:spPr>
          <a:xfrm>
            <a:off x="143934" y="1472845"/>
            <a:ext cx="11713633" cy="53054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Podmiot prowadzący działalność gospodarczą, do której maja zastosowanie reguły konkurencyjności określone w przepisach części III tytułu VII rozdziału I TFUE (dawniej części III tytułu VI rozdziału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I TWEI)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Wszelka działalność polegająca na oferowaniu  towarów i usług na danym rynku jest działalnością gospodarczą (orzeczenie ETS z dnia 18 czerwca 1998 roku w sprawie C35/98 Komisja przeciwko Włochom oraz w sprawach C180/98-184/98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Pavlov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5921899D-0517-467E-89C7-1060400FC2BC}" type="slidenum">
              <a:rPr lang="pl-PL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75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3450</Words>
  <Application>Microsoft Office PowerPoint</Application>
  <PresentationFormat>Panoramiczny</PresentationFormat>
  <Paragraphs>454</Paragraphs>
  <Slides>68</Slides>
  <Notes>68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68</vt:i4>
      </vt:variant>
    </vt:vector>
  </HeadingPairs>
  <TitlesOfParts>
    <vt:vector size="81" baseType="lpstr">
      <vt:lpstr>MS PGothic</vt:lpstr>
      <vt:lpstr>Arial</vt:lpstr>
      <vt:lpstr>Book Antiqua</vt:lpstr>
      <vt:lpstr>Calibri</vt:lpstr>
      <vt:lpstr>Calibri Light</vt:lpstr>
      <vt:lpstr>Cambria</vt:lpstr>
      <vt:lpstr>Mongolian Baiti</vt:lpstr>
      <vt:lpstr>StarSymbol</vt:lpstr>
      <vt:lpstr>Times New Roman</vt:lpstr>
      <vt:lpstr>Trebuchet MS</vt:lpstr>
      <vt:lpstr>Tw Cen MT Condensed</vt:lpstr>
      <vt:lpstr>Wingdings</vt:lpstr>
      <vt:lpstr>1_Motyw pakietu Office</vt:lpstr>
      <vt:lpstr>Pomoc publiczna i pomoc de minimis w projektach współfinansowanych ze środków EFS w perspektywie finansowej 2014-2020</vt:lpstr>
      <vt:lpstr>Prezentacja programu PowerPoint</vt:lpstr>
      <vt:lpstr>Prezentacja programu PowerPoint</vt:lpstr>
      <vt:lpstr>POJĘCIE POMOCY PUBLICZNEJ </vt:lpstr>
      <vt:lpstr>WARUNKI POMOCY</vt:lpstr>
      <vt:lpstr>TEST POMOCY</vt:lpstr>
      <vt:lpstr>UWAGA!</vt:lpstr>
      <vt:lpstr>ZAKRES PRZEPISÓW</vt:lpstr>
      <vt:lpstr>ZAKRES PRZEPISÓW C.D.</vt:lpstr>
      <vt:lpstr>UWAGA!</vt:lpstr>
      <vt:lpstr>WIELKOŚĆ POMOCY A RÓŻNE FORMY POMOCY</vt:lpstr>
      <vt:lpstr>EDB</vt:lpstr>
      <vt:lpstr>DYSKONTOWANIE</vt:lpstr>
      <vt:lpstr>ŚRODKI POMOCOWE</vt:lpstr>
      <vt:lpstr>ZWROT POMOCY PUBLICZNEJ</vt:lpstr>
      <vt:lpstr>ZWROT POMOCY PUBLICZNEJ</vt:lpstr>
      <vt:lpstr>ZWROT POMOCY PUBLICZNEJ</vt:lpstr>
      <vt:lpstr>WYŁĄCZENIA BLOKOWE (GBER)</vt:lpstr>
      <vt:lpstr>Nowy de minimis</vt:lpstr>
      <vt:lpstr>Prezentacja programu PowerPoint</vt:lpstr>
      <vt:lpstr>Pomoc de minimis</vt:lpstr>
      <vt:lpstr>Wsparcie zakładania działalności gospodarczej</vt:lpstr>
      <vt:lpstr>DEFINICJA MAŁYCH I ŚREDNICH PRZEDSIĘBIORSTW</vt:lpstr>
      <vt:lpstr>PODMIOT W TRUDNEJ  SYTUACJI EKONOMICZNEJ</vt:lpstr>
      <vt:lpstr>Prezentacja programu PowerPoint</vt:lpstr>
      <vt:lpstr>PROGI I PUŁAPY MSP</vt:lpstr>
      <vt:lpstr>DEFINICJA MSP</vt:lpstr>
      <vt:lpstr>„PRZEDSIĘBIORSTWO NIEZALEŻNE” </vt:lpstr>
      <vt:lpstr>PRZEDSIĘBIORSTWA NIEZALEŻNE</vt:lpstr>
      <vt:lpstr>„PRZEDSIĘBIORSTWA PARTNERSKIE” </vt:lpstr>
      <vt:lpstr>PRZEDSIĘBIORSTWA PARTNERSKIE</vt:lpstr>
      <vt:lpstr>OBLICZANIE DANYCH  PRZEDSIĘBIORSTW PARTNERSKICH</vt:lpstr>
      <vt:lpstr>A CO Z DANYMI PARTNERA NASZEGO PARTNERA? </vt:lpstr>
      <vt:lpstr>CO NALEŻY ZROBIĆ, GDY PARTNER JEST ZWIĄZANY Z INNYM PRZEDSIĘBIORSTWEM?</vt:lpstr>
      <vt:lpstr>PRZEDSIĘBIORSTWA ZWIĄZANE</vt:lpstr>
      <vt:lpstr>PRZEDSIĘBIORSTWA ZWIĄZANE</vt:lpstr>
      <vt:lpstr>PRZEDSIĘBIORSTWA ZWIĄZANE</vt:lpstr>
      <vt:lpstr>OBLICZANIE DANYCH  PRZEDSIĘBIORSTW ZWIĄZANYCH</vt:lpstr>
      <vt:lpstr>UWAGA!</vt:lpstr>
      <vt:lpstr>PROGI I PUŁAPY DLA MSP</vt:lpstr>
      <vt:lpstr>CO SIĘ STANIE, JEŚLI PRZEKROCZYMY DANY PRÓG LUB PUŁAP? </vt:lpstr>
      <vt:lpstr>Prezentacja programu PowerPoint</vt:lpstr>
      <vt:lpstr>Prezentacja programu PowerPoint</vt:lpstr>
      <vt:lpstr>Prezentacja programu PowerPoint</vt:lpstr>
      <vt:lpstr>Rozporządzenie Rady Ministrów  z dnia 24 października 2014 r.  w sprawie zakresu informacji przedstawianych  przez podmiot ubiegający się  o pomoc de minimis – ćwiczenie</vt:lpstr>
      <vt:lpstr>MONITOROWANIE POMOCY DE MINIMIS – ćwiczenia w wypełnianiu zaświadczeń.</vt:lpstr>
      <vt:lpstr>OBLICZANIE WARTOŚCI UDZIELONEJ POMOCY PUBLICZNEJ – ĆWICZENIA</vt:lpstr>
      <vt:lpstr>Prezentacja programu PowerPoint</vt:lpstr>
      <vt:lpstr>STOPA REFERENCYJNA</vt:lpstr>
      <vt:lpstr>Prezentacja programu PowerPoint</vt:lpstr>
      <vt:lpstr>OCENA SYTUACJI PRZEDSIĘBIORCY</vt:lpstr>
      <vt:lpstr>KATEGORIE RATINGOWE - CECHY</vt:lpstr>
      <vt:lpstr>KATEGORIE RATINGOWE - CECHY</vt:lpstr>
      <vt:lpstr>KATEGORIE RATINGOWE - CECHY</vt:lpstr>
      <vt:lpstr>JAKĄ NADAĆ KATEGORIĘ?</vt:lpstr>
      <vt:lpstr>JAKĄ NADAĆ KATEGORIĘ?</vt:lpstr>
      <vt:lpstr>JAKĄ NADAĆ KATEGORIĘ?</vt:lpstr>
      <vt:lpstr>OKREŚLANIE POZIOMU ZABEZPIECZEŃ</vt:lpstr>
      <vt:lpstr>OKREŚLANIE POZIOMU ZABEZPIECZEŃ</vt:lpstr>
      <vt:lpstr>OKREŚLANIE POZIOMU ZABEZPIECZEŃ</vt:lpstr>
      <vt:lpstr>OKREŚLANIE POZIOMU ZABEZPIECZEŃ</vt:lpstr>
      <vt:lpstr>Obowiązek sprawozdawczy – podstawa prawna</vt:lpstr>
      <vt:lpstr>WZÓR FORMULARZA SPRAWOZDANIA  O POMOCY UDZIELONEJ ZA OKRES…</vt:lpstr>
      <vt:lpstr>DZIEŃ UDZIELENIA POMOCY</vt:lpstr>
      <vt:lpstr>W PRZYPADKU ZMIANY WARTOŚCI UDZIELONEJ POMOCY LUB WARTOŚCI ZREALIZOWANYCH PŁATNOŚCI</vt:lpstr>
      <vt:lpstr>W PRZYPADKU ZMIANY WARTOŚCI UDZIELONEJ POMOCY LUB WARTOŚCI ZREALIZOWANYCH PŁATNOŚCI C.D.</vt:lpstr>
      <vt:lpstr>W PRZYPADKU ZMIANY WARTOŚCI UDZIELONEJ POMOCY LUB WARTOŚCI ZREALIZOWANYCH PŁATNOŚCI C.D.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Krycki Wojciech</dc:creator>
  <cp:lastModifiedBy>Rosiński Rafał</cp:lastModifiedBy>
  <cp:revision>38</cp:revision>
  <dcterms:created xsi:type="dcterms:W3CDTF">2015-06-11T09:42:04Z</dcterms:created>
  <dcterms:modified xsi:type="dcterms:W3CDTF">2017-07-06T07:09:34Z</dcterms:modified>
</cp:coreProperties>
</file>