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3"/>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354" r:id="rId36"/>
    <p:sldId id="355" r:id="rId37"/>
    <p:sldId id="356" r:id="rId38"/>
    <p:sldId id="357" r:id="rId39"/>
    <p:sldId id="358"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82" r:id="rId53"/>
    <p:sldId id="383" r:id="rId54"/>
    <p:sldId id="394" r:id="rId55"/>
    <p:sldId id="395" r:id="rId56"/>
    <p:sldId id="384" r:id="rId57"/>
    <p:sldId id="385" r:id="rId58"/>
    <p:sldId id="386" r:id="rId59"/>
    <p:sldId id="387" r:id="rId60"/>
    <p:sldId id="388" r:id="rId61"/>
    <p:sldId id="389" r:id="rId62"/>
    <p:sldId id="390" r:id="rId63"/>
    <p:sldId id="391" r:id="rId64"/>
    <p:sldId id="392" r:id="rId65"/>
    <p:sldId id="393" r:id="rId66"/>
    <p:sldId id="304" r:id="rId67"/>
    <p:sldId id="305" r:id="rId68"/>
    <p:sldId id="306" r:id="rId69"/>
    <p:sldId id="307" r:id="rId70"/>
    <p:sldId id="308" r:id="rId71"/>
    <p:sldId id="309" r:id="rId72"/>
    <p:sldId id="310" r:id="rId73"/>
    <p:sldId id="378" r:id="rId74"/>
    <p:sldId id="379" r:id="rId75"/>
    <p:sldId id="380" r:id="rId76"/>
    <p:sldId id="381" r:id="rId77"/>
    <p:sldId id="359" r:id="rId78"/>
    <p:sldId id="360" r:id="rId79"/>
    <p:sldId id="361" r:id="rId80"/>
    <p:sldId id="362" r:id="rId81"/>
    <p:sldId id="363" r:id="rId82"/>
    <p:sldId id="364" r:id="rId83"/>
    <p:sldId id="365" r:id="rId84"/>
    <p:sldId id="331" r:id="rId85"/>
    <p:sldId id="332" r:id="rId86"/>
    <p:sldId id="333" r:id="rId87"/>
    <p:sldId id="334" r:id="rId88"/>
    <p:sldId id="335" r:id="rId89"/>
    <p:sldId id="336" r:id="rId90"/>
    <p:sldId id="337" r:id="rId91"/>
    <p:sldId id="338" r:id="rId92"/>
    <p:sldId id="339" r:id="rId93"/>
    <p:sldId id="348" r:id="rId94"/>
    <p:sldId id="349" r:id="rId95"/>
    <p:sldId id="350" r:id="rId96"/>
    <p:sldId id="351" r:id="rId97"/>
    <p:sldId id="352" r:id="rId98"/>
    <p:sldId id="396" r:id="rId99"/>
    <p:sldId id="397" r:id="rId100"/>
    <p:sldId id="401" r:id="rId101"/>
    <p:sldId id="398" r:id="rId102"/>
    <p:sldId id="402" r:id="rId103"/>
    <p:sldId id="399" r:id="rId104"/>
    <p:sldId id="403" r:id="rId105"/>
    <p:sldId id="404" r:id="rId106"/>
    <p:sldId id="405" r:id="rId107"/>
    <p:sldId id="400" r:id="rId108"/>
    <p:sldId id="406" r:id="rId109"/>
    <p:sldId id="407" r:id="rId110"/>
    <p:sldId id="509" r:id="rId111"/>
    <p:sldId id="510" r:id="rId112"/>
    <p:sldId id="511" r:id="rId113"/>
    <p:sldId id="512" r:id="rId114"/>
    <p:sldId id="513" r:id="rId115"/>
    <p:sldId id="514" r:id="rId116"/>
    <p:sldId id="508" r:id="rId117"/>
    <p:sldId id="408" r:id="rId118"/>
    <p:sldId id="505" r:id="rId119"/>
    <p:sldId id="409" r:id="rId120"/>
    <p:sldId id="410" r:id="rId121"/>
    <p:sldId id="506" r:id="rId122"/>
    <p:sldId id="411" r:id="rId123"/>
    <p:sldId id="412" r:id="rId124"/>
    <p:sldId id="413" r:id="rId125"/>
    <p:sldId id="414" r:id="rId126"/>
    <p:sldId id="415" r:id="rId127"/>
    <p:sldId id="416" r:id="rId128"/>
    <p:sldId id="417" r:id="rId129"/>
    <p:sldId id="418" r:id="rId130"/>
    <p:sldId id="419" r:id="rId131"/>
    <p:sldId id="420" r:id="rId132"/>
    <p:sldId id="421" r:id="rId133"/>
    <p:sldId id="422" r:id="rId134"/>
    <p:sldId id="423" r:id="rId135"/>
    <p:sldId id="424" r:id="rId136"/>
    <p:sldId id="425" r:id="rId137"/>
    <p:sldId id="426" r:id="rId138"/>
    <p:sldId id="427" r:id="rId139"/>
    <p:sldId id="428" r:id="rId140"/>
    <p:sldId id="429" r:id="rId141"/>
    <p:sldId id="430" r:id="rId142"/>
    <p:sldId id="431" r:id="rId143"/>
    <p:sldId id="432" r:id="rId144"/>
    <p:sldId id="433" r:id="rId145"/>
    <p:sldId id="434" r:id="rId146"/>
    <p:sldId id="435" r:id="rId147"/>
    <p:sldId id="436" r:id="rId148"/>
    <p:sldId id="437" r:id="rId149"/>
    <p:sldId id="438" r:id="rId150"/>
    <p:sldId id="439" r:id="rId151"/>
    <p:sldId id="440" r:id="rId152"/>
    <p:sldId id="441" r:id="rId153"/>
    <p:sldId id="442" r:id="rId154"/>
    <p:sldId id="443" r:id="rId155"/>
    <p:sldId id="444" r:id="rId156"/>
    <p:sldId id="445" r:id="rId157"/>
    <p:sldId id="446" r:id="rId158"/>
    <p:sldId id="447" r:id="rId159"/>
    <p:sldId id="448" r:id="rId160"/>
    <p:sldId id="451" r:id="rId161"/>
    <p:sldId id="452" r:id="rId162"/>
    <p:sldId id="453" r:id="rId163"/>
    <p:sldId id="454" r:id="rId164"/>
    <p:sldId id="455" r:id="rId165"/>
    <p:sldId id="456" r:id="rId166"/>
    <p:sldId id="457" r:id="rId167"/>
    <p:sldId id="458" r:id="rId168"/>
    <p:sldId id="459" r:id="rId169"/>
    <p:sldId id="460" r:id="rId170"/>
    <p:sldId id="461" r:id="rId171"/>
    <p:sldId id="462" r:id="rId172"/>
    <p:sldId id="463" r:id="rId173"/>
    <p:sldId id="464" r:id="rId174"/>
    <p:sldId id="466" r:id="rId175"/>
    <p:sldId id="467" r:id="rId176"/>
    <p:sldId id="468" r:id="rId177"/>
    <p:sldId id="469" r:id="rId178"/>
    <p:sldId id="470" r:id="rId179"/>
    <p:sldId id="471" r:id="rId180"/>
    <p:sldId id="472" r:id="rId181"/>
    <p:sldId id="473" r:id="rId182"/>
    <p:sldId id="474" r:id="rId183"/>
    <p:sldId id="475" r:id="rId184"/>
    <p:sldId id="476" r:id="rId185"/>
    <p:sldId id="477" r:id="rId186"/>
    <p:sldId id="478" r:id="rId187"/>
    <p:sldId id="479" r:id="rId188"/>
    <p:sldId id="480" r:id="rId189"/>
    <p:sldId id="481" r:id="rId190"/>
    <p:sldId id="482" r:id="rId191"/>
    <p:sldId id="483" r:id="rId192"/>
    <p:sldId id="484" r:id="rId193"/>
    <p:sldId id="485" r:id="rId194"/>
    <p:sldId id="487" r:id="rId195"/>
    <p:sldId id="488" r:id="rId196"/>
    <p:sldId id="489" r:id="rId197"/>
    <p:sldId id="490" r:id="rId198"/>
    <p:sldId id="491" r:id="rId199"/>
    <p:sldId id="492" r:id="rId200"/>
    <p:sldId id="493" r:id="rId201"/>
    <p:sldId id="494" r:id="rId202"/>
    <p:sldId id="495" r:id="rId203"/>
    <p:sldId id="496" r:id="rId204"/>
    <p:sldId id="499" r:id="rId205"/>
    <p:sldId id="500" r:id="rId206"/>
    <p:sldId id="501" r:id="rId207"/>
    <p:sldId id="502" r:id="rId208"/>
    <p:sldId id="503" r:id="rId209"/>
    <p:sldId id="353" r:id="rId210"/>
    <p:sldId id="507" r:id="rId211"/>
    <p:sldId id="258" r:id="rId2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120" y="150"/>
      </p:cViewPr>
      <p:guideLst>
        <p:guide orient="horz" pos="2160"/>
        <p:guide pos="3840"/>
      </p:guideLst>
    </p:cSldViewPr>
  </p:slideViewPr>
  <p:notesTextViewPr>
    <p:cViewPr>
      <p:scale>
        <a:sx n="1" d="1"/>
        <a:sy n="1" d="1"/>
      </p:scale>
      <p:origin x="0" y="0"/>
    </p:cViewPr>
  </p:notesTextViewPr>
  <p:notesViewPr>
    <p:cSldViewPr snapToGrid="0">
      <p:cViewPr varScale="1">
        <p:scale>
          <a:sx n="94" d="100"/>
          <a:sy n="94" d="100"/>
        </p:scale>
        <p:origin x="3606"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heme" Target="theme/theme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DF600-ACCE-42C6-BF90-1F84E9BA80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D4D28293-2FDC-4472-951E-755675CEC537}">
      <dgm:prSet phldrT="[Tekst]" custT="1"/>
      <dgm:spPr>
        <a:solidFill>
          <a:srgbClr val="FFDA00"/>
        </a:solidFill>
        <a:ln>
          <a:solidFill>
            <a:srgbClr val="636466"/>
          </a:solidFill>
        </a:ln>
      </dgm:spPr>
      <dgm:t>
        <a:bodyPr/>
        <a:lstStyle/>
        <a:p>
          <a:r>
            <a:rPr lang="pl-PL" sz="2000" b="1" dirty="0">
              <a:solidFill>
                <a:srgbClr val="636466"/>
              </a:solidFill>
              <a:latin typeface="Lato"/>
            </a:rPr>
            <a:t>Czynności opodatkowane VAT</a:t>
          </a:r>
        </a:p>
      </dgm:t>
    </dgm:pt>
    <dgm:pt modelId="{9DDF6E76-B907-4653-9119-4D7C46A63930}" type="parTrans" cxnId="{8DDE9DF5-FD12-41B5-8249-96B4269108D7}">
      <dgm:prSet/>
      <dgm:spPr/>
      <dgm:t>
        <a:bodyPr/>
        <a:lstStyle/>
        <a:p>
          <a:endParaRPr lang="pl-PL" sz="4400">
            <a:latin typeface="Lato"/>
          </a:endParaRPr>
        </a:p>
      </dgm:t>
    </dgm:pt>
    <dgm:pt modelId="{46D8B579-6E47-4BE4-9EFB-FEDFA76A00E3}" type="sibTrans" cxnId="{8DDE9DF5-FD12-41B5-8249-96B4269108D7}">
      <dgm:prSet/>
      <dgm:spPr/>
      <dgm:t>
        <a:bodyPr/>
        <a:lstStyle/>
        <a:p>
          <a:endParaRPr lang="pl-PL" sz="4400">
            <a:latin typeface="Lato"/>
          </a:endParaRPr>
        </a:p>
      </dgm:t>
    </dgm:pt>
    <dgm:pt modelId="{C9E7536A-2073-423A-AB1E-39CA6D68E894}">
      <dgm:prSet phldrT="[Tekst]" custT="1"/>
      <dgm:spPr>
        <a:solidFill>
          <a:schemeClr val="bg1">
            <a:alpha val="90000"/>
          </a:schemeClr>
        </a:solidFill>
        <a:ln>
          <a:solidFill>
            <a:srgbClr val="636466">
              <a:alpha val="90000"/>
            </a:srgbClr>
          </a:solidFill>
        </a:ln>
      </dgm:spPr>
      <dgm:t>
        <a:bodyPr/>
        <a:lstStyle/>
        <a:p>
          <a:r>
            <a:rPr lang="pl-PL" sz="2000" dirty="0">
              <a:latin typeface="Lato"/>
            </a:rPr>
            <a:t>Dostawa towarów i świadczenie usług w kraju opodatkowane stawką 23%, 8%, 5%</a:t>
          </a:r>
        </a:p>
      </dgm:t>
    </dgm:pt>
    <dgm:pt modelId="{C7D7559B-0177-439B-A1DD-AF591D08302A}" type="parTrans" cxnId="{258532C3-58CF-4DA7-81EA-9E28056B3596}">
      <dgm:prSet/>
      <dgm:spPr/>
      <dgm:t>
        <a:bodyPr/>
        <a:lstStyle/>
        <a:p>
          <a:endParaRPr lang="pl-PL" sz="4400">
            <a:latin typeface="Lato"/>
          </a:endParaRPr>
        </a:p>
      </dgm:t>
    </dgm:pt>
    <dgm:pt modelId="{C80AC7FF-A989-4A4D-96BE-8FF8F0C75291}" type="sibTrans" cxnId="{258532C3-58CF-4DA7-81EA-9E28056B3596}">
      <dgm:prSet/>
      <dgm:spPr/>
      <dgm:t>
        <a:bodyPr/>
        <a:lstStyle/>
        <a:p>
          <a:endParaRPr lang="pl-PL" sz="4400">
            <a:latin typeface="Lato"/>
          </a:endParaRPr>
        </a:p>
      </dgm:t>
    </dgm:pt>
    <dgm:pt modelId="{5DCF83F8-BC15-4724-A55B-6217C311A528}">
      <dgm:prSet phldrT="[Tekst]" custT="1"/>
      <dgm:spPr>
        <a:solidFill>
          <a:srgbClr val="FFDA00"/>
        </a:solidFill>
        <a:ln>
          <a:solidFill>
            <a:srgbClr val="636466"/>
          </a:solidFill>
        </a:ln>
      </dgm:spPr>
      <dgm:t>
        <a:bodyPr/>
        <a:lstStyle/>
        <a:p>
          <a:r>
            <a:rPr lang="pl-PL" sz="2000" b="1" dirty="0">
              <a:solidFill>
                <a:srgbClr val="636466"/>
              </a:solidFill>
              <a:latin typeface="Lato"/>
            </a:rPr>
            <a:t>Czynności         zwolnione z VAT</a:t>
          </a:r>
        </a:p>
      </dgm:t>
    </dgm:pt>
    <dgm:pt modelId="{C9799D2E-FAB8-4E9D-B0B0-92C04C17BF6A}" type="parTrans" cxnId="{3E4B862C-7319-45EC-85AC-EC71E56F66DF}">
      <dgm:prSet/>
      <dgm:spPr/>
      <dgm:t>
        <a:bodyPr/>
        <a:lstStyle/>
        <a:p>
          <a:endParaRPr lang="pl-PL" sz="4400">
            <a:latin typeface="Lato"/>
          </a:endParaRPr>
        </a:p>
      </dgm:t>
    </dgm:pt>
    <dgm:pt modelId="{16ED2B4A-DAB8-404D-9E6E-B53205ED404D}" type="sibTrans" cxnId="{3E4B862C-7319-45EC-85AC-EC71E56F66DF}">
      <dgm:prSet/>
      <dgm:spPr/>
      <dgm:t>
        <a:bodyPr/>
        <a:lstStyle/>
        <a:p>
          <a:endParaRPr lang="pl-PL" sz="4400">
            <a:latin typeface="Lato"/>
          </a:endParaRPr>
        </a:p>
      </dgm:t>
    </dgm:pt>
    <dgm:pt modelId="{C1447E2B-E9C7-468D-927C-27BA7A93D3AD}">
      <dgm:prSet phldrT="[Tekst]" custT="1"/>
      <dgm:spPr>
        <a:solidFill>
          <a:schemeClr val="bg1">
            <a:alpha val="90000"/>
          </a:schemeClr>
        </a:solidFill>
        <a:ln>
          <a:solidFill>
            <a:srgbClr val="64644B">
              <a:alpha val="90000"/>
            </a:srgbClr>
          </a:solidFill>
        </a:ln>
      </dgm:spPr>
      <dgm:t>
        <a:bodyPr/>
        <a:lstStyle/>
        <a:p>
          <a:r>
            <a:rPr lang="pl-PL" sz="2000" dirty="0">
              <a:latin typeface="Lato"/>
            </a:rPr>
            <a:t>Niektóre usługi szkoleniowe</a:t>
          </a:r>
        </a:p>
      </dgm:t>
    </dgm:pt>
    <dgm:pt modelId="{19DF0F41-F854-449F-ABF7-5CC05B7CBECF}" type="parTrans" cxnId="{86BFDB91-FAD5-49DF-ACA3-A7F75C4BF71D}">
      <dgm:prSet/>
      <dgm:spPr/>
      <dgm:t>
        <a:bodyPr/>
        <a:lstStyle/>
        <a:p>
          <a:endParaRPr lang="pl-PL" sz="4400">
            <a:latin typeface="Lato"/>
          </a:endParaRPr>
        </a:p>
      </dgm:t>
    </dgm:pt>
    <dgm:pt modelId="{5CDFEF73-90E0-44D4-9F1C-6A99B3D9A2EE}" type="sibTrans" cxnId="{86BFDB91-FAD5-49DF-ACA3-A7F75C4BF71D}">
      <dgm:prSet/>
      <dgm:spPr/>
      <dgm:t>
        <a:bodyPr/>
        <a:lstStyle/>
        <a:p>
          <a:endParaRPr lang="pl-PL" sz="4400">
            <a:latin typeface="Lato"/>
          </a:endParaRPr>
        </a:p>
      </dgm:t>
    </dgm:pt>
    <dgm:pt modelId="{58240975-AAE8-4BC1-AE56-3C022576061E}">
      <dgm:prSet phldrT="[Tekst]" custT="1"/>
      <dgm:spPr>
        <a:solidFill>
          <a:srgbClr val="FFDA00"/>
        </a:solidFill>
        <a:ln>
          <a:solidFill>
            <a:srgbClr val="636466"/>
          </a:solidFill>
        </a:ln>
      </dgm:spPr>
      <dgm:t>
        <a:bodyPr/>
        <a:lstStyle/>
        <a:p>
          <a:r>
            <a:rPr lang="pl-PL" sz="2000" b="1" kern="1200" dirty="0">
              <a:solidFill>
                <a:srgbClr val="636466"/>
              </a:solidFill>
              <a:latin typeface="Lato"/>
              <a:ea typeface="+mn-ea"/>
              <a:cs typeface="+mn-cs"/>
            </a:rPr>
            <a:t>Czynności niepodlegające opodatkowaniu</a:t>
          </a:r>
        </a:p>
      </dgm:t>
    </dgm:pt>
    <dgm:pt modelId="{2AD6F6E6-5DB9-47E1-A833-B24D4EF7DC1F}" type="parTrans" cxnId="{0802F6B2-9D10-4507-851C-9DC920C950DC}">
      <dgm:prSet/>
      <dgm:spPr/>
      <dgm:t>
        <a:bodyPr/>
        <a:lstStyle/>
        <a:p>
          <a:endParaRPr lang="pl-PL" sz="4400">
            <a:latin typeface="Lato"/>
          </a:endParaRPr>
        </a:p>
      </dgm:t>
    </dgm:pt>
    <dgm:pt modelId="{84483A46-D552-470E-BA14-708B8D108D75}" type="sibTrans" cxnId="{0802F6B2-9D10-4507-851C-9DC920C950DC}">
      <dgm:prSet/>
      <dgm:spPr/>
      <dgm:t>
        <a:bodyPr/>
        <a:lstStyle/>
        <a:p>
          <a:endParaRPr lang="pl-PL" sz="4400">
            <a:latin typeface="Lato"/>
          </a:endParaRPr>
        </a:p>
      </dgm:t>
    </dgm:pt>
    <dgm:pt modelId="{F2BF87E1-EAF6-4F5A-A2F4-A7E8324667BC}">
      <dgm:prSet phldrT="[Tekst]" custT="1"/>
      <dgm:spPr>
        <a:solidFill>
          <a:schemeClr val="bg1">
            <a:alpha val="90000"/>
          </a:schemeClr>
        </a:solidFill>
        <a:ln>
          <a:solidFill>
            <a:srgbClr val="636466">
              <a:alpha val="90000"/>
            </a:srgbClr>
          </a:solidFill>
        </a:ln>
      </dgm:spPr>
      <dgm:t>
        <a:bodyPr/>
        <a:lstStyle/>
        <a:p>
          <a:r>
            <a:rPr lang="pl-PL" sz="2000" dirty="0">
              <a:latin typeface="Lato"/>
            </a:rPr>
            <a:t>Czynności wykonywane przez JST w ramach wykonywania funkcji organów władzy publicznej</a:t>
          </a:r>
        </a:p>
      </dgm:t>
    </dgm:pt>
    <dgm:pt modelId="{86B8764F-E738-406C-A110-DC0734FB059C}" type="parTrans" cxnId="{D1D60EF0-6615-41C2-AFE0-5EF910B725B4}">
      <dgm:prSet/>
      <dgm:spPr/>
      <dgm:t>
        <a:bodyPr/>
        <a:lstStyle/>
        <a:p>
          <a:endParaRPr lang="pl-PL" sz="4400">
            <a:latin typeface="Lato"/>
          </a:endParaRPr>
        </a:p>
      </dgm:t>
    </dgm:pt>
    <dgm:pt modelId="{B308B8D7-A144-427E-810A-BDCE3245064D}" type="sibTrans" cxnId="{D1D60EF0-6615-41C2-AFE0-5EF910B725B4}">
      <dgm:prSet/>
      <dgm:spPr/>
      <dgm:t>
        <a:bodyPr/>
        <a:lstStyle/>
        <a:p>
          <a:endParaRPr lang="pl-PL" sz="4400">
            <a:latin typeface="Lato"/>
          </a:endParaRPr>
        </a:p>
      </dgm:t>
    </dgm:pt>
    <dgm:pt modelId="{79CF51E0-FC60-4FA7-B69B-ACAE72B39972}">
      <dgm:prSet phldrT="[Tekst]" custT="1"/>
      <dgm:spPr>
        <a:solidFill>
          <a:schemeClr val="bg1">
            <a:alpha val="90000"/>
          </a:schemeClr>
        </a:solidFill>
        <a:ln>
          <a:solidFill>
            <a:srgbClr val="636466">
              <a:alpha val="90000"/>
            </a:srgbClr>
          </a:solidFill>
        </a:ln>
      </dgm:spPr>
      <dgm:t>
        <a:bodyPr/>
        <a:lstStyle/>
        <a:p>
          <a:r>
            <a:rPr lang="pl-PL" sz="2000" dirty="0">
              <a:latin typeface="Lato"/>
            </a:rPr>
            <a:t>Wewnątrzwspólnotowa dostawa towarów (stawka VAT 0%)</a:t>
          </a:r>
        </a:p>
      </dgm:t>
    </dgm:pt>
    <dgm:pt modelId="{FFA8E38B-050E-4D0A-821A-86D28447A03E}" type="parTrans" cxnId="{C159BE10-59AD-4374-96B7-A98F4D6E204A}">
      <dgm:prSet/>
      <dgm:spPr/>
      <dgm:t>
        <a:bodyPr/>
        <a:lstStyle/>
        <a:p>
          <a:endParaRPr lang="pl-PL" sz="4400">
            <a:latin typeface="Lato"/>
          </a:endParaRPr>
        </a:p>
      </dgm:t>
    </dgm:pt>
    <dgm:pt modelId="{E5FF462D-A6EF-4EFD-94E7-8FBC59D2A97F}" type="sibTrans" cxnId="{C159BE10-59AD-4374-96B7-A98F4D6E204A}">
      <dgm:prSet/>
      <dgm:spPr/>
      <dgm:t>
        <a:bodyPr/>
        <a:lstStyle/>
        <a:p>
          <a:endParaRPr lang="pl-PL" sz="4400">
            <a:latin typeface="Lato"/>
          </a:endParaRPr>
        </a:p>
      </dgm:t>
    </dgm:pt>
    <dgm:pt modelId="{E312623E-7FE3-4C07-83C4-1945741DCE7C}">
      <dgm:prSet phldrT="[Tekst]" custT="1"/>
      <dgm:spPr>
        <a:solidFill>
          <a:schemeClr val="bg1">
            <a:alpha val="90000"/>
          </a:schemeClr>
        </a:solidFill>
        <a:ln>
          <a:solidFill>
            <a:srgbClr val="636466">
              <a:alpha val="90000"/>
            </a:srgbClr>
          </a:solidFill>
        </a:ln>
      </dgm:spPr>
      <dgm:t>
        <a:bodyPr/>
        <a:lstStyle/>
        <a:p>
          <a:r>
            <a:rPr lang="pl-PL" sz="2000" dirty="0">
              <a:latin typeface="Lato"/>
            </a:rPr>
            <a:t>Eksport towarów (stawka VAT 0%)</a:t>
          </a:r>
        </a:p>
      </dgm:t>
    </dgm:pt>
    <dgm:pt modelId="{258784C1-AE56-444B-A93E-56877AF77CFD}" type="parTrans" cxnId="{4C1D377E-8C1C-4901-A00A-84DE8C10A168}">
      <dgm:prSet/>
      <dgm:spPr/>
      <dgm:t>
        <a:bodyPr/>
        <a:lstStyle/>
        <a:p>
          <a:endParaRPr lang="pl-PL" sz="4400">
            <a:latin typeface="Lato"/>
          </a:endParaRPr>
        </a:p>
      </dgm:t>
    </dgm:pt>
    <dgm:pt modelId="{9BCC8E20-C1F3-4231-B857-D567394DCF23}" type="sibTrans" cxnId="{4C1D377E-8C1C-4901-A00A-84DE8C10A168}">
      <dgm:prSet/>
      <dgm:spPr/>
      <dgm:t>
        <a:bodyPr/>
        <a:lstStyle/>
        <a:p>
          <a:endParaRPr lang="pl-PL" sz="4400">
            <a:latin typeface="Lato"/>
          </a:endParaRPr>
        </a:p>
      </dgm:t>
    </dgm:pt>
    <dgm:pt modelId="{316D1B06-7CB3-4814-8152-22BC7B9A9B8A}">
      <dgm:prSet phldrT="[Tekst]" custT="1"/>
      <dgm:spPr>
        <a:solidFill>
          <a:schemeClr val="bg1">
            <a:alpha val="90000"/>
          </a:schemeClr>
        </a:solidFill>
        <a:ln>
          <a:solidFill>
            <a:srgbClr val="636466">
              <a:alpha val="90000"/>
            </a:srgbClr>
          </a:solidFill>
        </a:ln>
      </dgm:spPr>
      <dgm:t>
        <a:bodyPr/>
        <a:lstStyle/>
        <a:p>
          <a:r>
            <a:rPr lang="pl-PL" sz="2000" dirty="0">
              <a:latin typeface="Lato"/>
            </a:rPr>
            <a:t>Świadczenie usług poza terytorium </a:t>
          </a:r>
          <a:r>
            <a:rPr lang="pl-PL" sz="2000" dirty="0" smtClean="0">
              <a:latin typeface="Lato"/>
            </a:rPr>
            <a:t>RP</a:t>
          </a:r>
          <a:endParaRPr lang="pl-PL" sz="2000" dirty="0">
            <a:latin typeface="Lato"/>
          </a:endParaRPr>
        </a:p>
      </dgm:t>
    </dgm:pt>
    <dgm:pt modelId="{D6F9EE6B-4308-4843-B7F6-AD58EA3A2ADC}" type="parTrans" cxnId="{97FD9283-6D88-4762-889B-A480ED75F88D}">
      <dgm:prSet/>
      <dgm:spPr/>
      <dgm:t>
        <a:bodyPr/>
        <a:lstStyle/>
        <a:p>
          <a:endParaRPr lang="pl-PL" sz="4400">
            <a:latin typeface="Lato"/>
          </a:endParaRPr>
        </a:p>
      </dgm:t>
    </dgm:pt>
    <dgm:pt modelId="{0E802D74-3691-4E15-9E19-C3F9F3CDCCCF}" type="sibTrans" cxnId="{97FD9283-6D88-4762-889B-A480ED75F88D}">
      <dgm:prSet/>
      <dgm:spPr/>
      <dgm:t>
        <a:bodyPr/>
        <a:lstStyle/>
        <a:p>
          <a:endParaRPr lang="pl-PL" sz="4400">
            <a:latin typeface="Lato"/>
          </a:endParaRPr>
        </a:p>
      </dgm:t>
    </dgm:pt>
    <dgm:pt modelId="{BBA8ACBB-3E15-4998-A4D8-20E9E9B75DBE}">
      <dgm:prSet phldrT="[Tekst]" custT="1"/>
      <dgm:spPr>
        <a:solidFill>
          <a:schemeClr val="bg1">
            <a:alpha val="90000"/>
          </a:schemeClr>
        </a:solidFill>
        <a:ln>
          <a:solidFill>
            <a:srgbClr val="64644B">
              <a:alpha val="90000"/>
            </a:srgbClr>
          </a:solidFill>
        </a:ln>
      </dgm:spPr>
      <dgm:t>
        <a:bodyPr/>
        <a:lstStyle/>
        <a:p>
          <a:r>
            <a:rPr lang="pl-PL" sz="2000" dirty="0">
              <a:latin typeface="Lato"/>
            </a:rPr>
            <a:t>Usługi finansowe</a:t>
          </a:r>
        </a:p>
      </dgm:t>
    </dgm:pt>
    <dgm:pt modelId="{A96A0402-1E85-4D15-936D-7DD5F418E3EE}" type="parTrans" cxnId="{4989EC06-5A84-415C-BEB4-166D0C967C18}">
      <dgm:prSet/>
      <dgm:spPr/>
      <dgm:t>
        <a:bodyPr/>
        <a:lstStyle/>
        <a:p>
          <a:endParaRPr lang="pl-PL" sz="4400">
            <a:latin typeface="Lato"/>
          </a:endParaRPr>
        </a:p>
      </dgm:t>
    </dgm:pt>
    <dgm:pt modelId="{626AA037-2375-4C51-B7B7-891ECE50D38A}" type="sibTrans" cxnId="{4989EC06-5A84-415C-BEB4-166D0C967C18}">
      <dgm:prSet/>
      <dgm:spPr/>
      <dgm:t>
        <a:bodyPr/>
        <a:lstStyle/>
        <a:p>
          <a:endParaRPr lang="pl-PL" sz="4400">
            <a:latin typeface="Lato"/>
          </a:endParaRPr>
        </a:p>
      </dgm:t>
    </dgm:pt>
    <dgm:pt modelId="{7F880D7C-31A5-43E4-8A87-F727967914B6}">
      <dgm:prSet phldrT="[Tekst]" custT="1"/>
      <dgm:spPr>
        <a:solidFill>
          <a:schemeClr val="bg1">
            <a:alpha val="90000"/>
          </a:schemeClr>
        </a:solidFill>
        <a:ln>
          <a:solidFill>
            <a:srgbClr val="64644B">
              <a:alpha val="90000"/>
            </a:srgbClr>
          </a:solidFill>
        </a:ln>
      </dgm:spPr>
      <dgm:t>
        <a:bodyPr/>
        <a:lstStyle/>
        <a:p>
          <a:r>
            <a:rPr lang="pl-PL" sz="2000" dirty="0">
              <a:latin typeface="Lato"/>
            </a:rPr>
            <a:t>Usługi ubezpieczeniowe</a:t>
          </a:r>
        </a:p>
      </dgm:t>
    </dgm:pt>
    <dgm:pt modelId="{F0A062C2-0931-42E3-A038-1D0E45BF8E9A}" type="parTrans" cxnId="{496B40CD-2B4B-425D-8E98-F876E34B8315}">
      <dgm:prSet/>
      <dgm:spPr/>
      <dgm:t>
        <a:bodyPr/>
        <a:lstStyle/>
        <a:p>
          <a:endParaRPr lang="pl-PL" sz="4400">
            <a:latin typeface="Lato"/>
          </a:endParaRPr>
        </a:p>
      </dgm:t>
    </dgm:pt>
    <dgm:pt modelId="{FD8E4D80-E5EA-4985-8579-64608A8E9360}" type="sibTrans" cxnId="{496B40CD-2B4B-425D-8E98-F876E34B8315}">
      <dgm:prSet/>
      <dgm:spPr/>
      <dgm:t>
        <a:bodyPr/>
        <a:lstStyle/>
        <a:p>
          <a:endParaRPr lang="pl-PL" sz="4400">
            <a:latin typeface="Lato"/>
          </a:endParaRPr>
        </a:p>
      </dgm:t>
    </dgm:pt>
    <dgm:pt modelId="{A714D1FE-6713-42CC-9042-8F7AB5C2F68D}">
      <dgm:prSet phldrT="[Tekst]" custT="1"/>
      <dgm:spPr>
        <a:solidFill>
          <a:schemeClr val="bg1">
            <a:alpha val="90000"/>
          </a:schemeClr>
        </a:solidFill>
        <a:ln>
          <a:solidFill>
            <a:srgbClr val="64644B">
              <a:alpha val="90000"/>
            </a:srgbClr>
          </a:solidFill>
        </a:ln>
      </dgm:spPr>
      <dgm:t>
        <a:bodyPr/>
        <a:lstStyle/>
        <a:p>
          <a:r>
            <a:rPr lang="pl-PL" sz="2000" dirty="0">
              <a:latin typeface="Lato"/>
            </a:rPr>
            <a:t>Inne</a:t>
          </a:r>
        </a:p>
      </dgm:t>
    </dgm:pt>
    <dgm:pt modelId="{6A122A6D-BAB8-44F7-B0D9-24E07237C603}" type="parTrans" cxnId="{ADDED477-E081-4F32-9DE8-2A6B753632B5}">
      <dgm:prSet/>
      <dgm:spPr/>
      <dgm:t>
        <a:bodyPr/>
        <a:lstStyle/>
        <a:p>
          <a:endParaRPr lang="pl-PL" sz="4400">
            <a:latin typeface="Lato"/>
          </a:endParaRPr>
        </a:p>
      </dgm:t>
    </dgm:pt>
    <dgm:pt modelId="{3A9F1EB8-F96D-437A-8E64-41DD40B4BF59}" type="sibTrans" cxnId="{ADDED477-E081-4F32-9DE8-2A6B753632B5}">
      <dgm:prSet/>
      <dgm:spPr/>
      <dgm:t>
        <a:bodyPr/>
        <a:lstStyle/>
        <a:p>
          <a:endParaRPr lang="pl-PL" sz="4400">
            <a:latin typeface="Lato"/>
          </a:endParaRPr>
        </a:p>
      </dgm:t>
    </dgm:pt>
    <dgm:pt modelId="{62F34673-6BA2-4ECD-82A7-CC18037DF287}">
      <dgm:prSet phldrT="[Tekst]" custT="1"/>
      <dgm:spPr>
        <a:solidFill>
          <a:schemeClr val="bg1">
            <a:alpha val="90000"/>
          </a:schemeClr>
        </a:solidFill>
        <a:ln>
          <a:solidFill>
            <a:srgbClr val="636466">
              <a:alpha val="90000"/>
            </a:srgbClr>
          </a:solidFill>
        </a:ln>
      </dgm:spPr>
      <dgm:t>
        <a:bodyPr/>
        <a:lstStyle/>
        <a:p>
          <a:r>
            <a:rPr lang="pl-PL" sz="2000" dirty="0">
              <a:latin typeface="Lato"/>
            </a:rPr>
            <a:t>Działalność statutowa instytucji kultury, stowarzyszeń, fundacji</a:t>
          </a:r>
        </a:p>
      </dgm:t>
    </dgm:pt>
    <dgm:pt modelId="{CB12D812-E6F7-4ADD-9DF1-D71FDF31B189}" type="parTrans" cxnId="{D5DAC0DE-DB2B-4F01-897D-B7EAFA69C6BE}">
      <dgm:prSet/>
      <dgm:spPr/>
      <dgm:t>
        <a:bodyPr/>
        <a:lstStyle/>
        <a:p>
          <a:endParaRPr lang="pl-PL" sz="4400">
            <a:latin typeface="Lato"/>
          </a:endParaRPr>
        </a:p>
      </dgm:t>
    </dgm:pt>
    <dgm:pt modelId="{8C020973-9306-45BF-97C0-917D9AC6A4D6}" type="sibTrans" cxnId="{D5DAC0DE-DB2B-4F01-897D-B7EAFA69C6BE}">
      <dgm:prSet/>
      <dgm:spPr/>
      <dgm:t>
        <a:bodyPr/>
        <a:lstStyle/>
        <a:p>
          <a:endParaRPr lang="pl-PL" sz="4400">
            <a:latin typeface="Lato"/>
          </a:endParaRPr>
        </a:p>
      </dgm:t>
    </dgm:pt>
    <dgm:pt modelId="{6AAAC2C2-AE2F-4E18-8207-63E7FD39E258}" type="pres">
      <dgm:prSet presAssocID="{93EDF600-ACCE-42C6-BF90-1F84E9BA8022}" presName="Name0" presStyleCnt="0">
        <dgm:presLayoutVars>
          <dgm:dir/>
          <dgm:animLvl val="lvl"/>
          <dgm:resizeHandles val="exact"/>
        </dgm:presLayoutVars>
      </dgm:prSet>
      <dgm:spPr/>
      <dgm:t>
        <a:bodyPr/>
        <a:lstStyle/>
        <a:p>
          <a:endParaRPr lang="pl-PL"/>
        </a:p>
      </dgm:t>
    </dgm:pt>
    <dgm:pt modelId="{2D9A9D54-B55E-4132-8A35-2AD231A59D3B}" type="pres">
      <dgm:prSet presAssocID="{D4D28293-2FDC-4472-951E-755675CEC537}" presName="composite" presStyleCnt="0"/>
      <dgm:spPr/>
    </dgm:pt>
    <dgm:pt modelId="{F38B9F39-FD1A-4AE8-8D6C-A6171CFB0966}" type="pres">
      <dgm:prSet presAssocID="{D4D28293-2FDC-4472-951E-755675CEC537}" presName="parTx" presStyleLbl="alignNode1" presStyleIdx="0" presStyleCnt="3">
        <dgm:presLayoutVars>
          <dgm:chMax val="0"/>
          <dgm:chPref val="0"/>
          <dgm:bulletEnabled val="1"/>
        </dgm:presLayoutVars>
      </dgm:prSet>
      <dgm:spPr/>
      <dgm:t>
        <a:bodyPr/>
        <a:lstStyle/>
        <a:p>
          <a:endParaRPr lang="pl-PL"/>
        </a:p>
      </dgm:t>
    </dgm:pt>
    <dgm:pt modelId="{1A2BAFB2-94B3-45A1-A666-6D8FF0CB4511}" type="pres">
      <dgm:prSet presAssocID="{D4D28293-2FDC-4472-951E-755675CEC537}" presName="desTx" presStyleLbl="alignAccFollowNode1" presStyleIdx="0" presStyleCnt="3">
        <dgm:presLayoutVars>
          <dgm:bulletEnabled val="1"/>
        </dgm:presLayoutVars>
      </dgm:prSet>
      <dgm:spPr/>
      <dgm:t>
        <a:bodyPr/>
        <a:lstStyle/>
        <a:p>
          <a:endParaRPr lang="pl-PL"/>
        </a:p>
      </dgm:t>
    </dgm:pt>
    <dgm:pt modelId="{5BC6B7F8-3624-40EA-88BA-43B9021458CA}" type="pres">
      <dgm:prSet presAssocID="{46D8B579-6E47-4BE4-9EFB-FEDFA76A00E3}" presName="space" presStyleCnt="0"/>
      <dgm:spPr/>
    </dgm:pt>
    <dgm:pt modelId="{E112FA0E-446C-464E-8E4C-E789E647FD3F}" type="pres">
      <dgm:prSet presAssocID="{5DCF83F8-BC15-4724-A55B-6217C311A528}" presName="composite" presStyleCnt="0"/>
      <dgm:spPr/>
    </dgm:pt>
    <dgm:pt modelId="{70E22F48-5DEE-48E7-979B-437950A3FF4A}" type="pres">
      <dgm:prSet presAssocID="{5DCF83F8-BC15-4724-A55B-6217C311A528}" presName="parTx" presStyleLbl="alignNode1" presStyleIdx="1" presStyleCnt="3">
        <dgm:presLayoutVars>
          <dgm:chMax val="0"/>
          <dgm:chPref val="0"/>
          <dgm:bulletEnabled val="1"/>
        </dgm:presLayoutVars>
      </dgm:prSet>
      <dgm:spPr/>
      <dgm:t>
        <a:bodyPr/>
        <a:lstStyle/>
        <a:p>
          <a:endParaRPr lang="pl-PL"/>
        </a:p>
      </dgm:t>
    </dgm:pt>
    <dgm:pt modelId="{CB91D64D-4526-47C3-90AE-87AE708B9D4C}" type="pres">
      <dgm:prSet presAssocID="{5DCF83F8-BC15-4724-A55B-6217C311A528}" presName="desTx" presStyleLbl="alignAccFollowNode1" presStyleIdx="1" presStyleCnt="3">
        <dgm:presLayoutVars>
          <dgm:bulletEnabled val="1"/>
        </dgm:presLayoutVars>
      </dgm:prSet>
      <dgm:spPr/>
      <dgm:t>
        <a:bodyPr/>
        <a:lstStyle/>
        <a:p>
          <a:endParaRPr lang="pl-PL"/>
        </a:p>
      </dgm:t>
    </dgm:pt>
    <dgm:pt modelId="{2056D938-5DAA-4454-973C-34BBA9F22792}" type="pres">
      <dgm:prSet presAssocID="{16ED2B4A-DAB8-404D-9E6E-B53205ED404D}" presName="space" presStyleCnt="0"/>
      <dgm:spPr/>
    </dgm:pt>
    <dgm:pt modelId="{8E947D4D-69BE-4264-8F9D-5F3E6B9E3E37}" type="pres">
      <dgm:prSet presAssocID="{58240975-AAE8-4BC1-AE56-3C022576061E}" presName="composite" presStyleCnt="0"/>
      <dgm:spPr/>
    </dgm:pt>
    <dgm:pt modelId="{091AFC3C-1FFD-4198-B372-3CF12B04451E}" type="pres">
      <dgm:prSet presAssocID="{58240975-AAE8-4BC1-AE56-3C022576061E}" presName="parTx" presStyleLbl="alignNode1" presStyleIdx="2" presStyleCnt="3">
        <dgm:presLayoutVars>
          <dgm:chMax val="0"/>
          <dgm:chPref val="0"/>
          <dgm:bulletEnabled val="1"/>
        </dgm:presLayoutVars>
      </dgm:prSet>
      <dgm:spPr/>
      <dgm:t>
        <a:bodyPr/>
        <a:lstStyle/>
        <a:p>
          <a:endParaRPr lang="pl-PL"/>
        </a:p>
      </dgm:t>
    </dgm:pt>
    <dgm:pt modelId="{446E1503-5E6B-4993-BA9C-2CE7CA863382}" type="pres">
      <dgm:prSet presAssocID="{58240975-AAE8-4BC1-AE56-3C022576061E}" presName="desTx" presStyleLbl="alignAccFollowNode1" presStyleIdx="2" presStyleCnt="3">
        <dgm:presLayoutVars>
          <dgm:bulletEnabled val="1"/>
        </dgm:presLayoutVars>
      </dgm:prSet>
      <dgm:spPr/>
      <dgm:t>
        <a:bodyPr/>
        <a:lstStyle/>
        <a:p>
          <a:endParaRPr lang="pl-PL"/>
        </a:p>
      </dgm:t>
    </dgm:pt>
  </dgm:ptLst>
  <dgm:cxnLst>
    <dgm:cxn modelId="{48312772-1347-4677-BFE6-F613394E7DD2}" type="presOf" srcId="{C1447E2B-E9C7-468D-927C-27BA7A93D3AD}" destId="{CB91D64D-4526-47C3-90AE-87AE708B9D4C}" srcOrd="0" destOrd="0" presId="urn:microsoft.com/office/officeart/2005/8/layout/hList1"/>
    <dgm:cxn modelId="{86BFDB91-FAD5-49DF-ACA3-A7F75C4BF71D}" srcId="{5DCF83F8-BC15-4724-A55B-6217C311A528}" destId="{C1447E2B-E9C7-468D-927C-27BA7A93D3AD}" srcOrd="0" destOrd="0" parTransId="{19DF0F41-F854-449F-ABF7-5CC05B7CBECF}" sibTransId="{5CDFEF73-90E0-44D4-9F1C-6A99B3D9A2EE}"/>
    <dgm:cxn modelId="{5D0C04E8-D575-4B3B-AA22-87A59EC274F1}" type="presOf" srcId="{C9E7536A-2073-423A-AB1E-39CA6D68E894}" destId="{1A2BAFB2-94B3-45A1-A666-6D8FF0CB4511}" srcOrd="0" destOrd="0" presId="urn:microsoft.com/office/officeart/2005/8/layout/hList1"/>
    <dgm:cxn modelId="{6C095B6E-4D14-4577-9EB3-F51C8261508F}" type="presOf" srcId="{58240975-AAE8-4BC1-AE56-3C022576061E}" destId="{091AFC3C-1FFD-4198-B372-3CF12B04451E}" srcOrd="0" destOrd="0" presId="urn:microsoft.com/office/officeart/2005/8/layout/hList1"/>
    <dgm:cxn modelId="{4EB597CE-48B8-4B86-A71F-B7986AE682C2}" type="presOf" srcId="{A714D1FE-6713-42CC-9042-8F7AB5C2F68D}" destId="{CB91D64D-4526-47C3-90AE-87AE708B9D4C}" srcOrd="0" destOrd="3" presId="urn:microsoft.com/office/officeart/2005/8/layout/hList1"/>
    <dgm:cxn modelId="{43E9C65C-CE15-46EA-8AF3-380B4EC020A3}" type="presOf" srcId="{5DCF83F8-BC15-4724-A55B-6217C311A528}" destId="{70E22F48-5DEE-48E7-979B-437950A3FF4A}" srcOrd="0" destOrd="0" presId="urn:microsoft.com/office/officeart/2005/8/layout/hList1"/>
    <dgm:cxn modelId="{123ED0BD-F7BA-47D1-909E-005E7639BB0A}" type="presOf" srcId="{316D1B06-7CB3-4814-8152-22BC7B9A9B8A}" destId="{1A2BAFB2-94B3-45A1-A666-6D8FF0CB4511}" srcOrd="0" destOrd="3" presId="urn:microsoft.com/office/officeart/2005/8/layout/hList1"/>
    <dgm:cxn modelId="{496B40CD-2B4B-425D-8E98-F876E34B8315}" srcId="{5DCF83F8-BC15-4724-A55B-6217C311A528}" destId="{7F880D7C-31A5-43E4-8A87-F727967914B6}" srcOrd="2" destOrd="0" parTransId="{F0A062C2-0931-42E3-A038-1D0E45BF8E9A}" sibTransId="{FD8E4D80-E5EA-4985-8579-64608A8E9360}"/>
    <dgm:cxn modelId="{DFE97C4B-8718-4BF2-90BF-F51D58019D7A}" type="presOf" srcId="{BBA8ACBB-3E15-4998-A4D8-20E9E9B75DBE}" destId="{CB91D64D-4526-47C3-90AE-87AE708B9D4C}" srcOrd="0" destOrd="1" presId="urn:microsoft.com/office/officeart/2005/8/layout/hList1"/>
    <dgm:cxn modelId="{74B4E1EE-D862-4B4E-B0C1-F041D8E1939D}" type="presOf" srcId="{F2BF87E1-EAF6-4F5A-A2F4-A7E8324667BC}" destId="{446E1503-5E6B-4993-BA9C-2CE7CA863382}" srcOrd="0" destOrd="0" presId="urn:microsoft.com/office/officeart/2005/8/layout/hList1"/>
    <dgm:cxn modelId="{3E4B862C-7319-45EC-85AC-EC71E56F66DF}" srcId="{93EDF600-ACCE-42C6-BF90-1F84E9BA8022}" destId="{5DCF83F8-BC15-4724-A55B-6217C311A528}" srcOrd="1" destOrd="0" parTransId="{C9799D2E-FAB8-4E9D-B0B0-92C04C17BF6A}" sibTransId="{16ED2B4A-DAB8-404D-9E6E-B53205ED404D}"/>
    <dgm:cxn modelId="{259C63E3-E808-4895-8A35-FFDC72A1B8FF}" type="presOf" srcId="{E312623E-7FE3-4C07-83C4-1945741DCE7C}" destId="{1A2BAFB2-94B3-45A1-A666-6D8FF0CB4511}" srcOrd="0" destOrd="2" presId="urn:microsoft.com/office/officeart/2005/8/layout/hList1"/>
    <dgm:cxn modelId="{4989EC06-5A84-415C-BEB4-166D0C967C18}" srcId="{5DCF83F8-BC15-4724-A55B-6217C311A528}" destId="{BBA8ACBB-3E15-4998-A4D8-20E9E9B75DBE}" srcOrd="1" destOrd="0" parTransId="{A96A0402-1E85-4D15-936D-7DD5F418E3EE}" sibTransId="{626AA037-2375-4C51-B7B7-891ECE50D38A}"/>
    <dgm:cxn modelId="{ADDED477-E081-4F32-9DE8-2A6B753632B5}" srcId="{5DCF83F8-BC15-4724-A55B-6217C311A528}" destId="{A714D1FE-6713-42CC-9042-8F7AB5C2F68D}" srcOrd="3" destOrd="0" parTransId="{6A122A6D-BAB8-44F7-B0D9-24E07237C603}" sibTransId="{3A9F1EB8-F96D-437A-8E64-41DD40B4BF59}"/>
    <dgm:cxn modelId="{0802F6B2-9D10-4507-851C-9DC920C950DC}" srcId="{93EDF600-ACCE-42C6-BF90-1F84E9BA8022}" destId="{58240975-AAE8-4BC1-AE56-3C022576061E}" srcOrd="2" destOrd="0" parTransId="{2AD6F6E6-5DB9-47E1-A833-B24D4EF7DC1F}" sibTransId="{84483A46-D552-470E-BA14-708B8D108D75}"/>
    <dgm:cxn modelId="{B90B8606-F2A8-40FB-B5F0-9FF0F3811342}" type="presOf" srcId="{7F880D7C-31A5-43E4-8A87-F727967914B6}" destId="{CB91D64D-4526-47C3-90AE-87AE708B9D4C}" srcOrd="0" destOrd="2" presId="urn:microsoft.com/office/officeart/2005/8/layout/hList1"/>
    <dgm:cxn modelId="{258532C3-58CF-4DA7-81EA-9E28056B3596}" srcId="{D4D28293-2FDC-4472-951E-755675CEC537}" destId="{C9E7536A-2073-423A-AB1E-39CA6D68E894}" srcOrd="0" destOrd="0" parTransId="{C7D7559B-0177-439B-A1DD-AF591D08302A}" sibTransId="{C80AC7FF-A989-4A4D-96BE-8FF8F0C75291}"/>
    <dgm:cxn modelId="{97FD9283-6D88-4762-889B-A480ED75F88D}" srcId="{D4D28293-2FDC-4472-951E-755675CEC537}" destId="{316D1B06-7CB3-4814-8152-22BC7B9A9B8A}" srcOrd="3" destOrd="0" parTransId="{D6F9EE6B-4308-4843-B7F6-AD58EA3A2ADC}" sibTransId="{0E802D74-3691-4E15-9E19-C3F9F3CDCCCF}"/>
    <dgm:cxn modelId="{A2F50437-9508-43C6-9614-93EDAECC6807}" type="presOf" srcId="{D4D28293-2FDC-4472-951E-755675CEC537}" destId="{F38B9F39-FD1A-4AE8-8D6C-A6171CFB0966}" srcOrd="0" destOrd="0" presId="urn:microsoft.com/office/officeart/2005/8/layout/hList1"/>
    <dgm:cxn modelId="{840F9957-7888-44D1-BB3F-B72541B89B17}" type="presOf" srcId="{79CF51E0-FC60-4FA7-B69B-ACAE72B39972}" destId="{1A2BAFB2-94B3-45A1-A666-6D8FF0CB4511}" srcOrd="0" destOrd="1" presId="urn:microsoft.com/office/officeart/2005/8/layout/hList1"/>
    <dgm:cxn modelId="{FD0FF4CE-AB05-44B8-A317-F576287D4CD3}" type="presOf" srcId="{62F34673-6BA2-4ECD-82A7-CC18037DF287}" destId="{446E1503-5E6B-4993-BA9C-2CE7CA863382}" srcOrd="0" destOrd="1" presId="urn:microsoft.com/office/officeart/2005/8/layout/hList1"/>
    <dgm:cxn modelId="{4FCAF5AF-77CB-417F-B475-3400DDA1E201}" type="presOf" srcId="{93EDF600-ACCE-42C6-BF90-1F84E9BA8022}" destId="{6AAAC2C2-AE2F-4E18-8207-63E7FD39E258}" srcOrd="0" destOrd="0" presId="urn:microsoft.com/office/officeart/2005/8/layout/hList1"/>
    <dgm:cxn modelId="{8DDE9DF5-FD12-41B5-8249-96B4269108D7}" srcId="{93EDF600-ACCE-42C6-BF90-1F84E9BA8022}" destId="{D4D28293-2FDC-4472-951E-755675CEC537}" srcOrd="0" destOrd="0" parTransId="{9DDF6E76-B907-4653-9119-4D7C46A63930}" sibTransId="{46D8B579-6E47-4BE4-9EFB-FEDFA76A00E3}"/>
    <dgm:cxn modelId="{D5DAC0DE-DB2B-4F01-897D-B7EAFA69C6BE}" srcId="{58240975-AAE8-4BC1-AE56-3C022576061E}" destId="{62F34673-6BA2-4ECD-82A7-CC18037DF287}" srcOrd="1" destOrd="0" parTransId="{CB12D812-E6F7-4ADD-9DF1-D71FDF31B189}" sibTransId="{8C020973-9306-45BF-97C0-917D9AC6A4D6}"/>
    <dgm:cxn modelId="{C159BE10-59AD-4374-96B7-A98F4D6E204A}" srcId="{D4D28293-2FDC-4472-951E-755675CEC537}" destId="{79CF51E0-FC60-4FA7-B69B-ACAE72B39972}" srcOrd="1" destOrd="0" parTransId="{FFA8E38B-050E-4D0A-821A-86D28447A03E}" sibTransId="{E5FF462D-A6EF-4EFD-94E7-8FBC59D2A97F}"/>
    <dgm:cxn modelId="{4C1D377E-8C1C-4901-A00A-84DE8C10A168}" srcId="{D4D28293-2FDC-4472-951E-755675CEC537}" destId="{E312623E-7FE3-4C07-83C4-1945741DCE7C}" srcOrd="2" destOrd="0" parTransId="{258784C1-AE56-444B-A93E-56877AF77CFD}" sibTransId="{9BCC8E20-C1F3-4231-B857-D567394DCF23}"/>
    <dgm:cxn modelId="{D1D60EF0-6615-41C2-AFE0-5EF910B725B4}" srcId="{58240975-AAE8-4BC1-AE56-3C022576061E}" destId="{F2BF87E1-EAF6-4F5A-A2F4-A7E8324667BC}" srcOrd="0" destOrd="0" parTransId="{86B8764F-E738-406C-A110-DC0734FB059C}" sibTransId="{B308B8D7-A144-427E-810A-BDCE3245064D}"/>
    <dgm:cxn modelId="{7C3121B7-98D8-4660-A0BC-85BF079AA7DC}" type="presParOf" srcId="{6AAAC2C2-AE2F-4E18-8207-63E7FD39E258}" destId="{2D9A9D54-B55E-4132-8A35-2AD231A59D3B}" srcOrd="0" destOrd="0" presId="urn:microsoft.com/office/officeart/2005/8/layout/hList1"/>
    <dgm:cxn modelId="{28D075FC-6261-4BD4-AA24-56F7DF5AF08C}" type="presParOf" srcId="{2D9A9D54-B55E-4132-8A35-2AD231A59D3B}" destId="{F38B9F39-FD1A-4AE8-8D6C-A6171CFB0966}" srcOrd="0" destOrd="0" presId="urn:microsoft.com/office/officeart/2005/8/layout/hList1"/>
    <dgm:cxn modelId="{D74F3694-D93F-4C15-BBF5-6B16EBE81F04}" type="presParOf" srcId="{2D9A9D54-B55E-4132-8A35-2AD231A59D3B}" destId="{1A2BAFB2-94B3-45A1-A666-6D8FF0CB4511}" srcOrd="1" destOrd="0" presId="urn:microsoft.com/office/officeart/2005/8/layout/hList1"/>
    <dgm:cxn modelId="{97675E17-3CD1-4A19-B844-5F1B925CE0F1}" type="presParOf" srcId="{6AAAC2C2-AE2F-4E18-8207-63E7FD39E258}" destId="{5BC6B7F8-3624-40EA-88BA-43B9021458CA}" srcOrd="1" destOrd="0" presId="urn:microsoft.com/office/officeart/2005/8/layout/hList1"/>
    <dgm:cxn modelId="{0E7E24D6-485E-4C64-B7F9-C38DE1CFA704}" type="presParOf" srcId="{6AAAC2C2-AE2F-4E18-8207-63E7FD39E258}" destId="{E112FA0E-446C-464E-8E4C-E789E647FD3F}" srcOrd="2" destOrd="0" presId="urn:microsoft.com/office/officeart/2005/8/layout/hList1"/>
    <dgm:cxn modelId="{98A9D042-42E6-4AF7-A524-86455C4C0294}" type="presParOf" srcId="{E112FA0E-446C-464E-8E4C-E789E647FD3F}" destId="{70E22F48-5DEE-48E7-979B-437950A3FF4A}" srcOrd="0" destOrd="0" presId="urn:microsoft.com/office/officeart/2005/8/layout/hList1"/>
    <dgm:cxn modelId="{68ED9F7F-B24E-4EAE-8D30-36EF652C3E2C}" type="presParOf" srcId="{E112FA0E-446C-464E-8E4C-E789E647FD3F}" destId="{CB91D64D-4526-47C3-90AE-87AE708B9D4C}" srcOrd="1" destOrd="0" presId="urn:microsoft.com/office/officeart/2005/8/layout/hList1"/>
    <dgm:cxn modelId="{51FA8FFB-B01F-448A-8D20-6BFC84376EEE}" type="presParOf" srcId="{6AAAC2C2-AE2F-4E18-8207-63E7FD39E258}" destId="{2056D938-5DAA-4454-973C-34BBA9F22792}" srcOrd="3" destOrd="0" presId="urn:microsoft.com/office/officeart/2005/8/layout/hList1"/>
    <dgm:cxn modelId="{427FF263-873B-4669-B886-1B120F1999CA}" type="presParOf" srcId="{6AAAC2C2-AE2F-4E18-8207-63E7FD39E258}" destId="{8E947D4D-69BE-4264-8F9D-5F3E6B9E3E37}" srcOrd="4" destOrd="0" presId="urn:microsoft.com/office/officeart/2005/8/layout/hList1"/>
    <dgm:cxn modelId="{AF955AAE-77B0-4FAE-B873-368DD2701990}" type="presParOf" srcId="{8E947D4D-69BE-4264-8F9D-5F3E6B9E3E37}" destId="{091AFC3C-1FFD-4198-B372-3CF12B04451E}" srcOrd="0" destOrd="0" presId="urn:microsoft.com/office/officeart/2005/8/layout/hList1"/>
    <dgm:cxn modelId="{283DA2B0-D976-40A4-9065-C38A586E7811}" type="presParOf" srcId="{8E947D4D-69BE-4264-8F9D-5F3E6B9E3E37}" destId="{446E1503-5E6B-4993-BA9C-2CE7CA8633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3CBE3-0634-4FC7-8EEF-475528007B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l-PL"/>
        </a:p>
      </dgm:t>
    </dgm:pt>
    <dgm:pt modelId="{CBD7C6EC-801B-4ECA-9A82-04F28F589A6C}">
      <dgm:prSet phldrT="[Tekst]" custT="1"/>
      <dgm:spPr>
        <a:solidFill>
          <a:srgbClr val="FFDA00"/>
        </a:solidFill>
      </dgm:spPr>
      <dgm:t>
        <a:bodyPr/>
        <a:lstStyle/>
        <a:p>
          <a:r>
            <a:rPr lang="pl-PL" sz="1400" b="1" dirty="0">
              <a:solidFill>
                <a:srgbClr val="636466"/>
              </a:solidFill>
              <a:latin typeface="Lato"/>
            </a:rPr>
            <a:t>odliczenie częściowe w oparciu o tzw. </a:t>
          </a:r>
          <a:r>
            <a:rPr lang="pl-PL" sz="1400" b="1" dirty="0" err="1">
              <a:solidFill>
                <a:srgbClr val="636466"/>
              </a:solidFill>
              <a:latin typeface="Lato"/>
            </a:rPr>
            <a:t>prewspółczynnik</a:t>
          </a:r>
          <a:endParaRPr lang="pl-PL" sz="1400" b="1" dirty="0">
            <a:solidFill>
              <a:srgbClr val="636466"/>
            </a:solidFill>
            <a:latin typeface="Lato"/>
          </a:endParaRPr>
        </a:p>
      </dgm:t>
    </dgm:pt>
    <dgm:pt modelId="{EC9C7CDD-36E3-43E8-91AE-09E2FC5F805F}" type="parTrans" cxnId="{1E6C4839-40CC-444D-A14A-4F2227F89B99}">
      <dgm:prSet/>
      <dgm:spPr/>
      <dgm:t>
        <a:bodyPr/>
        <a:lstStyle/>
        <a:p>
          <a:endParaRPr lang="pl-PL" sz="1600"/>
        </a:p>
      </dgm:t>
    </dgm:pt>
    <dgm:pt modelId="{585D92CB-09AD-4F53-A84E-65DCB916B953}" type="sibTrans" cxnId="{1E6C4839-40CC-444D-A14A-4F2227F89B99}">
      <dgm:prSet/>
      <dgm:spPr/>
      <dgm:t>
        <a:bodyPr/>
        <a:lstStyle/>
        <a:p>
          <a:endParaRPr lang="pl-PL" sz="1600"/>
        </a:p>
      </dgm:t>
    </dgm:pt>
    <dgm:pt modelId="{56AF9D1C-072C-4E59-83BE-5BF79E91F37C}">
      <dgm:prSet phldrT="[Tekst]" custT="1"/>
      <dgm:spPr>
        <a:noFill/>
        <a:ln>
          <a:solidFill>
            <a:srgbClr val="636466">
              <a:alpha val="90000"/>
            </a:srgbClr>
          </a:solidFill>
        </a:ln>
      </dgm:spPr>
      <dgm:t>
        <a:bodyPr/>
        <a:lstStyle/>
        <a:p>
          <a:pPr>
            <a:buFont typeface="Arial" panose="020B0604020202020204" pitchFamily="34" charset="0"/>
            <a:buChar char="•"/>
          </a:pPr>
          <a:r>
            <a:rPr lang="pl-PL" sz="1400" dirty="0">
              <a:latin typeface="Lato"/>
            </a:rPr>
            <a:t>zakup zw. z czynnościami opodatkowanymi VAT </a:t>
          </a:r>
          <a:r>
            <a:rPr lang="pl-PL" sz="1400" dirty="0" smtClean="0">
              <a:latin typeface="Lato"/>
            </a:rPr>
            <a:t/>
          </a:r>
          <a:br>
            <a:rPr lang="pl-PL" sz="1400" dirty="0" smtClean="0">
              <a:latin typeface="Lato"/>
            </a:rPr>
          </a:br>
          <a:r>
            <a:rPr lang="pl-PL" sz="1400" dirty="0" smtClean="0">
              <a:latin typeface="Lato"/>
            </a:rPr>
            <a:t>i </a:t>
          </a:r>
          <a:r>
            <a:rPr lang="pl-PL" sz="1400" dirty="0">
              <a:latin typeface="Lato"/>
            </a:rPr>
            <a:t>niepodlegającymi opodatkowan</a:t>
          </a:r>
          <a:r>
            <a:rPr lang="pl-PL" sz="1600" dirty="0">
              <a:latin typeface="Lato"/>
            </a:rPr>
            <a:t>iu</a:t>
          </a:r>
        </a:p>
      </dgm:t>
    </dgm:pt>
    <dgm:pt modelId="{59E544F3-952C-47FB-90D8-7A38DD22E862}" type="parTrans" cxnId="{44BD78FA-F41C-4B8B-9D38-66C07B369144}">
      <dgm:prSet/>
      <dgm:spPr/>
      <dgm:t>
        <a:bodyPr/>
        <a:lstStyle/>
        <a:p>
          <a:endParaRPr lang="pl-PL" sz="1600"/>
        </a:p>
      </dgm:t>
    </dgm:pt>
    <dgm:pt modelId="{0C4926C8-7D9E-4666-A779-08231B6AD30B}" type="sibTrans" cxnId="{44BD78FA-F41C-4B8B-9D38-66C07B369144}">
      <dgm:prSet/>
      <dgm:spPr/>
      <dgm:t>
        <a:bodyPr/>
        <a:lstStyle/>
        <a:p>
          <a:endParaRPr lang="pl-PL" sz="1600"/>
        </a:p>
      </dgm:t>
    </dgm:pt>
    <dgm:pt modelId="{C18909CF-21C7-4FAF-BBBE-1BF82EF63813}">
      <dgm:prSet phldrT="[Tekst]" custT="1"/>
      <dgm:spPr>
        <a:solidFill>
          <a:srgbClr val="FFDA00"/>
        </a:solidFill>
      </dgm:spPr>
      <dgm:t>
        <a:bodyPr/>
        <a:lstStyle/>
        <a:p>
          <a:r>
            <a:rPr lang="pl-PL" sz="1400" b="1" dirty="0">
              <a:solidFill>
                <a:srgbClr val="636466"/>
              </a:solidFill>
              <a:latin typeface="Lato"/>
            </a:rPr>
            <a:t>odliczenie częściowe w oparciu o tzw. proporcję sprzedaży</a:t>
          </a:r>
        </a:p>
      </dgm:t>
    </dgm:pt>
    <dgm:pt modelId="{5C2E01A3-150C-4BC2-B034-87CD04909DA7}" type="parTrans" cxnId="{B51E096F-77D8-4E4A-BE7A-8339DEE99C1A}">
      <dgm:prSet/>
      <dgm:spPr/>
      <dgm:t>
        <a:bodyPr/>
        <a:lstStyle/>
        <a:p>
          <a:endParaRPr lang="pl-PL" sz="1600"/>
        </a:p>
      </dgm:t>
    </dgm:pt>
    <dgm:pt modelId="{512A88A1-D6EB-4132-9C91-BFD35D048502}" type="sibTrans" cxnId="{B51E096F-77D8-4E4A-BE7A-8339DEE99C1A}">
      <dgm:prSet/>
      <dgm:spPr/>
      <dgm:t>
        <a:bodyPr/>
        <a:lstStyle/>
        <a:p>
          <a:endParaRPr lang="pl-PL" sz="1600"/>
        </a:p>
      </dgm:t>
    </dgm:pt>
    <dgm:pt modelId="{80AB63BF-D344-4CA6-B912-23BDA5A95DB3}">
      <dgm:prSet phldrT="[Tekst]" custT="1"/>
      <dgm:spPr>
        <a:noFill/>
        <a:ln>
          <a:solidFill>
            <a:srgbClr val="636466">
              <a:alpha val="90000"/>
            </a:srgbClr>
          </a:solidFill>
        </a:ln>
      </dgm:spPr>
      <dgm:t>
        <a:bodyPr/>
        <a:lstStyle/>
        <a:p>
          <a:r>
            <a:rPr lang="pl-PL" sz="1400" dirty="0">
              <a:latin typeface="Lato"/>
            </a:rPr>
            <a:t>zakup zw. z czynnościami opodatkowanymi VAT i zwolnionymi </a:t>
          </a:r>
          <a:r>
            <a:rPr lang="pl-PL" sz="1400" dirty="0" smtClean="0">
              <a:latin typeface="Lato"/>
            </a:rPr>
            <a:t/>
          </a:r>
          <a:br>
            <a:rPr lang="pl-PL" sz="1400" dirty="0" smtClean="0">
              <a:latin typeface="Lato"/>
            </a:rPr>
          </a:br>
          <a:r>
            <a:rPr lang="pl-PL" sz="1400" dirty="0" smtClean="0">
              <a:latin typeface="Lato"/>
            </a:rPr>
            <a:t>z </a:t>
          </a:r>
          <a:r>
            <a:rPr lang="pl-PL" sz="1400" dirty="0">
              <a:latin typeface="Lato"/>
            </a:rPr>
            <a:t>VAT</a:t>
          </a:r>
        </a:p>
      </dgm:t>
    </dgm:pt>
    <dgm:pt modelId="{15CF74C0-ADC7-4387-8F27-1E0F1955662A}" type="parTrans" cxnId="{D2067E8F-F606-467A-9631-E99F53015A50}">
      <dgm:prSet/>
      <dgm:spPr/>
      <dgm:t>
        <a:bodyPr/>
        <a:lstStyle/>
        <a:p>
          <a:endParaRPr lang="pl-PL" sz="1600"/>
        </a:p>
      </dgm:t>
    </dgm:pt>
    <dgm:pt modelId="{CE0D14E1-BFA4-4AB7-84ED-702378A4EE37}" type="sibTrans" cxnId="{D2067E8F-F606-467A-9631-E99F53015A50}">
      <dgm:prSet/>
      <dgm:spPr/>
      <dgm:t>
        <a:bodyPr/>
        <a:lstStyle/>
        <a:p>
          <a:endParaRPr lang="pl-PL" sz="1600"/>
        </a:p>
      </dgm:t>
    </dgm:pt>
    <dgm:pt modelId="{25F0429D-27BD-492D-8BD8-96FBF3751471}">
      <dgm:prSet phldrT="[Tekst]" custT="1"/>
      <dgm:spPr>
        <a:solidFill>
          <a:srgbClr val="FFDA00"/>
        </a:solidFill>
      </dgm:spPr>
      <dgm:t>
        <a:bodyPr/>
        <a:lstStyle/>
        <a:p>
          <a:r>
            <a:rPr lang="pl-PL" sz="1400" b="1" dirty="0">
              <a:solidFill>
                <a:srgbClr val="636466"/>
              </a:solidFill>
              <a:latin typeface="Lato"/>
            </a:rPr>
            <a:t>odliczenie częściowe dwuetapowe: w oparciu o </a:t>
          </a:r>
          <a:r>
            <a:rPr lang="pl-PL" sz="1400" b="1" dirty="0" err="1">
              <a:solidFill>
                <a:srgbClr val="636466"/>
              </a:solidFill>
              <a:latin typeface="Lato"/>
            </a:rPr>
            <a:t>prewspółczynnik</a:t>
          </a:r>
          <a:r>
            <a:rPr lang="pl-PL" sz="1400" b="1" dirty="0">
              <a:solidFill>
                <a:srgbClr val="636466"/>
              </a:solidFill>
              <a:latin typeface="Lato"/>
            </a:rPr>
            <a:t>, a następnie w oparciu </a:t>
          </a:r>
          <a:r>
            <a:rPr lang="pl-PL" sz="1400" b="1" dirty="0" smtClean="0">
              <a:solidFill>
                <a:srgbClr val="636466"/>
              </a:solidFill>
              <a:latin typeface="Lato"/>
            </a:rPr>
            <a:t/>
          </a:r>
          <a:br>
            <a:rPr lang="pl-PL" sz="1400" b="1" dirty="0" smtClean="0">
              <a:solidFill>
                <a:srgbClr val="636466"/>
              </a:solidFill>
              <a:latin typeface="Lato"/>
            </a:rPr>
          </a:br>
          <a:r>
            <a:rPr lang="pl-PL" sz="1400" b="1" dirty="0" smtClean="0">
              <a:solidFill>
                <a:srgbClr val="636466"/>
              </a:solidFill>
              <a:latin typeface="Lato"/>
            </a:rPr>
            <a:t>o </a:t>
          </a:r>
          <a:r>
            <a:rPr lang="pl-PL" sz="1400" b="1" dirty="0" err="1">
              <a:solidFill>
                <a:srgbClr val="636466"/>
              </a:solidFill>
              <a:latin typeface="Lato"/>
            </a:rPr>
            <a:t>proprocję</a:t>
          </a:r>
          <a:r>
            <a:rPr lang="pl-PL" sz="1400" b="1" dirty="0">
              <a:solidFill>
                <a:srgbClr val="636466"/>
              </a:solidFill>
              <a:latin typeface="Lato"/>
            </a:rPr>
            <a:t> sprzedaży</a:t>
          </a:r>
        </a:p>
      </dgm:t>
    </dgm:pt>
    <dgm:pt modelId="{77706AE5-8C59-4295-8321-3D014A8B9003}" type="parTrans" cxnId="{C24121EF-FC6C-4098-B5A8-DF6D31DB05D3}">
      <dgm:prSet/>
      <dgm:spPr/>
      <dgm:t>
        <a:bodyPr/>
        <a:lstStyle/>
        <a:p>
          <a:endParaRPr lang="pl-PL" sz="1600"/>
        </a:p>
      </dgm:t>
    </dgm:pt>
    <dgm:pt modelId="{D38B4FB0-F608-4754-B70D-994001C1DEA1}" type="sibTrans" cxnId="{C24121EF-FC6C-4098-B5A8-DF6D31DB05D3}">
      <dgm:prSet/>
      <dgm:spPr/>
      <dgm:t>
        <a:bodyPr/>
        <a:lstStyle/>
        <a:p>
          <a:endParaRPr lang="pl-PL" sz="1600"/>
        </a:p>
      </dgm:t>
    </dgm:pt>
    <dgm:pt modelId="{361BFB54-4619-4729-9F70-C001B9F87CA2}">
      <dgm:prSet phldrT="[Tekst]" custT="1"/>
      <dgm:spPr>
        <a:noFill/>
        <a:ln>
          <a:solidFill>
            <a:srgbClr val="636466">
              <a:alpha val="90000"/>
            </a:srgbClr>
          </a:solidFill>
        </a:ln>
      </dgm:spPr>
      <dgm:t>
        <a:bodyPr/>
        <a:lstStyle/>
        <a:p>
          <a:r>
            <a:rPr lang="pl-PL" sz="1400" dirty="0">
              <a:latin typeface="Lato"/>
            </a:rPr>
            <a:t>zakup zw. z czynnościami opodatkowanymi VAT, niepodlegającymi opodatkowaniu i zwolnionymi z VAT</a:t>
          </a:r>
        </a:p>
      </dgm:t>
    </dgm:pt>
    <dgm:pt modelId="{DB50CE0E-B1DD-4C60-8033-BF56F6F4F815}" type="parTrans" cxnId="{8C6D144F-B38D-4097-B318-E5BC648592EC}">
      <dgm:prSet/>
      <dgm:spPr/>
      <dgm:t>
        <a:bodyPr/>
        <a:lstStyle/>
        <a:p>
          <a:endParaRPr lang="pl-PL" sz="1600"/>
        </a:p>
      </dgm:t>
    </dgm:pt>
    <dgm:pt modelId="{B9372496-49A7-4583-B541-229E325C9A96}" type="sibTrans" cxnId="{8C6D144F-B38D-4097-B318-E5BC648592EC}">
      <dgm:prSet/>
      <dgm:spPr/>
      <dgm:t>
        <a:bodyPr/>
        <a:lstStyle/>
        <a:p>
          <a:endParaRPr lang="pl-PL" sz="1600"/>
        </a:p>
      </dgm:t>
    </dgm:pt>
    <dgm:pt modelId="{7619C074-B76C-4CB7-992C-DB27F4B969B2}" type="pres">
      <dgm:prSet presAssocID="{B5C3CBE3-0634-4FC7-8EEF-475528007BE5}" presName="Name0" presStyleCnt="0">
        <dgm:presLayoutVars>
          <dgm:dir val="rev"/>
          <dgm:animLvl val="lvl"/>
          <dgm:resizeHandles val="exact"/>
        </dgm:presLayoutVars>
      </dgm:prSet>
      <dgm:spPr/>
      <dgm:t>
        <a:bodyPr/>
        <a:lstStyle/>
        <a:p>
          <a:endParaRPr lang="pl-PL"/>
        </a:p>
      </dgm:t>
    </dgm:pt>
    <dgm:pt modelId="{137E3597-C748-4AD8-A61E-776ECCDE02FF}" type="pres">
      <dgm:prSet presAssocID="{CBD7C6EC-801B-4ECA-9A82-04F28F589A6C}" presName="linNode" presStyleCnt="0"/>
      <dgm:spPr/>
    </dgm:pt>
    <dgm:pt modelId="{D690667D-B137-4123-9048-58F63B78E268}" type="pres">
      <dgm:prSet presAssocID="{CBD7C6EC-801B-4ECA-9A82-04F28F589A6C}" presName="parentText" presStyleLbl="node1" presStyleIdx="0" presStyleCnt="3" custScaleX="123497">
        <dgm:presLayoutVars>
          <dgm:chMax val="1"/>
          <dgm:bulletEnabled val="1"/>
        </dgm:presLayoutVars>
      </dgm:prSet>
      <dgm:spPr/>
      <dgm:t>
        <a:bodyPr/>
        <a:lstStyle/>
        <a:p>
          <a:endParaRPr lang="pl-PL"/>
        </a:p>
      </dgm:t>
    </dgm:pt>
    <dgm:pt modelId="{FF19CD9B-432E-4944-97A5-3CC9568D4E79}" type="pres">
      <dgm:prSet presAssocID="{CBD7C6EC-801B-4ECA-9A82-04F28F589A6C}" presName="descendantText" presStyleLbl="alignAccFollowNode1" presStyleIdx="0" presStyleCnt="3">
        <dgm:presLayoutVars>
          <dgm:bulletEnabled val="1"/>
        </dgm:presLayoutVars>
      </dgm:prSet>
      <dgm:spPr/>
      <dgm:t>
        <a:bodyPr/>
        <a:lstStyle/>
        <a:p>
          <a:endParaRPr lang="pl-PL"/>
        </a:p>
      </dgm:t>
    </dgm:pt>
    <dgm:pt modelId="{20C74BC2-795B-4BD3-B2D5-BEE2FD136E26}" type="pres">
      <dgm:prSet presAssocID="{585D92CB-09AD-4F53-A84E-65DCB916B953}" presName="sp" presStyleCnt="0"/>
      <dgm:spPr/>
    </dgm:pt>
    <dgm:pt modelId="{8C0767C6-DBC9-4390-802F-AA8A05106FA4}" type="pres">
      <dgm:prSet presAssocID="{C18909CF-21C7-4FAF-BBBE-1BF82EF63813}" presName="linNode" presStyleCnt="0"/>
      <dgm:spPr/>
    </dgm:pt>
    <dgm:pt modelId="{4DF61A05-2595-4C49-82D7-232077928966}" type="pres">
      <dgm:prSet presAssocID="{C18909CF-21C7-4FAF-BBBE-1BF82EF63813}" presName="parentText" presStyleLbl="node1" presStyleIdx="1" presStyleCnt="3" custScaleX="123658">
        <dgm:presLayoutVars>
          <dgm:chMax val="1"/>
          <dgm:bulletEnabled val="1"/>
        </dgm:presLayoutVars>
      </dgm:prSet>
      <dgm:spPr/>
      <dgm:t>
        <a:bodyPr/>
        <a:lstStyle/>
        <a:p>
          <a:endParaRPr lang="pl-PL"/>
        </a:p>
      </dgm:t>
    </dgm:pt>
    <dgm:pt modelId="{F5D86218-5A8D-48C7-A0D4-18D8E93BD4A5}" type="pres">
      <dgm:prSet presAssocID="{C18909CF-21C7-4FAF-BBBE-1BF82EF63813}" presName="descendantText" presStyleLbl="alignAccFollowNode1" presStyleIdx="1" presStyleCnt="3" custScaleX="100072">
        <dgm:presLayoutVars>
          <dgm:bulletEnabled val="1"/>
        </dgm:presLayoutVars>
      </dgm:prSet>
      <dgm:spPr/>
      <dgm:t>
        <a:bodyPr/>
        <a:lstStyle/>
        <a:p>
          <a:endParaRPr lang="pl-PL"/>
        </a:p>
      </dgm:t>
    </dgm:pt>
    <dgm:pt modelId="{DB281BA2-943A-46F6-9722-A0BCD9A95E56}" type="pres">
      <dgm:prSet presAssocID="{512A88A1-D6EB-4132-9C91-BFD35D048502}" presName="sp" presStyleCnt="0"/>
      <dgm:spPr/>
    </dgm:pt>
    <dgm:pt modelId="{75BA6527-D754-449F-A7CE-194E96B90B1D}" type="pres">
      <dgm:prSet presAssocID="{25F0429D-27BD-492D-8BD8-96FBF3751471}" presName="linNode" presStyleCnt="0"/>
      <dgm:spPr/>
    </dgm:pt>
    <dgm:pt modelId="{824E3788-D652-48A9-9E73-5AC0F93B7671}" type="pres">
      <dgm:prSet presAssocID="{25F0429D-27BD-492D-8BD8-96FBF3751471}" presName="parentText" presStyleLbl="node1" presStyleIdx="2" presStyleCnt="3" custScaleX="123534">
        <dgm:presLayoutVars>
          <dgm:chMax val="1"/>
          <dgm:bulletEnabled val="1"/>
        </dgm:presLayoutVars>
      </dgm:prSet>
      <dgm:spPr/>
      <dgm:t>
        <a:bodyPr/>
        <a:lstStyle/>
        <a:p>
          <a:endParaRPr lang="pl-PL"/>
        </a:p>
      </dgm:t>
    </dgm:pt>
    <dgm:pt modelId="{C33EB217-72A1-47A2-9802-263B93D4E5C8}" type="pres">
      <dgm:prSet presAssocID="{25F0429D-27BD-492D-8BD8-96FBF3751471}" presName="descendantText" presStyleLbl="alignAccFollowNode1" presStyleIdx="2" presStyleCnt="3">
        <dgm:presLayoutVars>
          <dgm:bulletEnabled val="1"/>
        </dgm:presLayoutVars>
      </dgm:prSet>
      <dgm:spPr/>
      <dgm:t>
        <a:bodyPr/>
        <a:lstStyle/>
        <a:p>
          <a:endParaRPr lang="pl-PL"/>
        </a:p>
      </dgm:t>
    </dgm:pt>
  </dgm:ptLst>
  <dgm:cxnLst>
    <dgm:cxn modelId="{8C6D144F-B38D-4097-B318-E5BC648592EC}" srcId="{25F0429D-27BD-492D-8BD8-96FBF3751471}" destId="{361BFB54-4619-4729-9F70-C001B9F87CA2}" srcOrd="0" destOrd="0" parTransId="{DB50CE0E-B1DD-4C60-8033-BF56F6F4F815}" sibTransId="{B9372496-49A7-4583-B541-229E325C9A96}"/>
    <dgm:cxn modelId="{50680BF9-4646-4A89-BC32-14E6022AB57F}" type="presOf" srcId="{CBD7C6EC-801B-4ECA-9A82-04F28F589A6C}" destId="{D690667D-B137-4123-9048-58F63B78E268}" srcOrd="0" destOrd="0" presId="urn:microsoft.com/office/officeart/2005/8/layout/vList5"/>
    <dgm:cxn modelId="{ECB6B642-104E-491E-90D9-CFE49D33E39F}" type="presOf" srcId="{C18909CF-21C7-4FAF-BBBE-1BF82EF63813}" destId="{4DF61A05-2595-4C49-82D7-232077928966}" srcOrd="0" destOrd="0" presId="urn:microsoft.com/office/officeart/2005/8/layout/vList5"/>
    <dgm:cxn modelId="{44BD78FA-F41C-4B8B-9D38-66C07B369144}" srcId="{CBD7C6EC-801B-4ECA-9A82-04F28F589A6C}" destId="{56AF9D1C-072C-4E59-83BE-5BF79E91F37C}" srcOrd="0" destOrd="0" parTransId="{59E544F3-952C-47FB-90D8-7A38DD22E862}" sibTransId="{0C4926C8-7D9E-4666-A779-08231B6AD30B}"/>
    <dgm:cxn modelId="{B51E096F-77D8-4E4A-BE7A-8339DEE99C1A}" srcId="{B5C3CBE3-0634-4FC7-8EEF-475528007BE5}" destId="{C18909CF-21C7-4FAF-BBBE-1BF82EF63813}" srcOrd="1" destOrd="0" parTransId="{5C2E01A3-150C-4BC2-B034-87CD04909DA7}" sibTransId="{512A88A1-D6EB-4132-9C91-BFD35D048502}"/>
    <dgm:cxn modelId="{53036EF0-6E59-45E6-A38C-576A98F98C0E}" type="presOf" srcId="{56AF9D1C-072C-4E59-83BE-5BF79E91F37C}" destId="{FF19CD9B-432E-4944-97A5-3CC9568D4E79}" srcOrd="0" destOrd="0" presId="urn:microsoft.com/office/officeart/2005/8/layout/vList5"/>
    <dgm:cxn modelId="{1E6C4839-40CC-444D-A14A-4F2227F89B99}" srcId="{B5C3CBE3-0634-4FC7-8EEF-475528007BE5}" destId="{CBD7C6EC-801B-4ECA-9A82-04F28F589A6C}" srcOrd="0" destOrd="0" parTransId="{EC9C7CDD-36E3-43E8-91AE-09E2FC5F805F}" sibTransId="{585D92CB-09AD-4F53-A84E-65DCB916B953}"/>
    <dgm:cxn modelId="{D8D2C40A-3F86-4209-8D10-69BCF4437020}" type="presOf" srcId="{25F0429D-27BD-492D-8BD8-96FBF3751471}" destId="{824E3788-D652-48A9-9E73-5AC0F93B7671}" srcOrd="0" destOrd="0" presId="urn:microsoft.com/office/officeart/2005/8/layout/vList5"/>
    <dgm:cxn modelId="{C376CB92-7755-46EF-816B-E51ED0D5CDD1}" type="presOf" srcId="{B5C3CBE3-0634-4FC7-8EEF-475528007BE5}" destId="{7619C074-B76C-4CB7-992C-DB27F4B969B2}" srcOrd="0" destOrd="0" presId="urn:microsoft.com/office/officeart/2005/8/layout/vList5"/>
    <dgm:cxn modelId="{F75E92CA-A36D-42EF-974D-2CEB71DC6C90}" type="presOf" srcId="{80AB63BF-D344-4CA6-B912-23BDA5A95DB3}" destId="{F5D86218-5A8D-48C7-A0D4-18D8E93BD4A5}" srcOrd="0" destOrd="0" presId="urn:microsoft.com/office/officeart/2005/8/layout/vList5"/>
    <dgm:cxn modelId="{B497C338-84A4-4243-B908-F82FF2A29968}" type="presOf" srcId="{361BFB54-4619-4729-9F70-C001B9F87CA2}" destId="{C33EB217-72A1-47A2-9802-263B93D4E5C8}" srcOrd="0" destOrd="0" presId="urn:microsoft.com/office/officeart/2005/8/layout/vList5"/>
    <dgm:cxn modelId="{D2067E8F-F606-467A-9631-E99F53015A50}" srcId="{C18909CF-21C7-4FAF-BBBE-1BF82EF63813}" destId="{80AB63BF-D344-4CA6-B912-23BDA5A95DB3}" srcOrd="0" destOrd="0" parTransId="{15CF74C0-ADC7-4387-8F27-1E0F1955662A}" sibTransId="{CE0D14E1-BFA4-4AB7-84ED-702378A4EE37}"/>
    <dgm:cxn modelId="{C24121EF-FC6C-4098-B5A8-DF6D31DB05D3}" srcId="{B5C3CBE3-0634-4FC7-8EEF-475528007BE5}" destId="{25F0429D-27BD-492D-8BD8-96FBF3751471}" srcOrd="2" destOrd="0" parTransId="{77706AE5-8C59-4295-8321-3D014A8B9003}" sibTransId="{D38B4FB0-F608-4754-B70D-994001C1DEA1}"/>
    <dgm:cxn modelId="{F18A91BB-D994-4F37-B92F-8A7D99B4A2F4}" type="presParOf" srcId="{7619C074-B76C-4CB7-992C-DB27F4B969B2}" destId="{137E3597-C748-4AD8-A61E-776ECCDE02FF}" srcOrd="0" destOrd="0" presId="urn:microsoft.com/office/officeart/2005/8/layout/vList5"/>
    <dgm:cxn modelId="{BF0C1EF3-8758-47FF-B261-942C4F43186B}" type="presParOf" srcId="{137E3597-C748-4AD8-A61E-776ECCDE02FF}" destId="{D690667D-B137-4123-9048-58F63B78E268}" srcOrd="0" destOrd="0" presId="urn:microsoft.com/office/officeart/2005/8/layout/vList5"/>
    <dgm:cxn modelId="{560B34CF-DF45-43BE-88C3-443FEA49B52D}" type="presParOf" srcId="{137E3597-C748-4AD8-A61E-776ECCDE02FF}" destId="{FF19CD9B-432E-4944-97A5-3CC9568D4E79}" srcOrd="1" destOrd="0" presId="urn:microsoft.com/office/officeart/2005/8/layout/vList5"/>
    <dgm:cxn modelId="{1E88DB40-0470-4707-8009-95717DD6362A}" type="presParOf" srcId="{7619C074-B76C-4CB7-992C-DB27F4B969B2}" destId="{20C74BC2-795B-4BD3-B2D5-BEE2FD136E26}" srcOrd="1" destOrd="0" presId="urn:microsoft.com/office/officeart/2005/8/layout/vList5"/>
    <dgm:cxn modelId="{2A9ABF2A-1C31-4326-91DD-904423DBC50D}" type="presParOf" srcId="{7619C074-B76C-4CB7-992C-DB27F4B969B2}" destId="{8C0767C6-DBC9-4390-802F-AA8A05106FA4}" srcOrd="2" destOrd="0" presId="urn:microsoft.com/office/officeart/2005/8/layout/vList5"/>
    <dgm:cxn modelId="{62DBE9F2-65D9-424B-9FE3-550886C62929}" type="presParOf" srcId="{8C0767C6-DBC9-4390-802F-AA8A05106FA4}" destId="{4DF61A05-2595-4C49-82D7-232077928966}" srcOrd="0" destOrd="0" presId="urn:microsoft.com/office/officeart/2005/8/layout/vList5"/>
    <dgm:cxn modelId="{F3B53611-99F7-4C9E-84C3-902D65FEC33C}" type="presParOf" srcId="{8C0767C6-DBC9-4390-802F-AA8A05106FA4}" destId="{F5D86218-5A8D-48C7-A0D4-18D8E93BD4A5}" srcOrd="1" destOrd="0" presId="urn:microsoft.com/office/officeart/2005/8/layout/vList5"/>
    <dgm:cxn modelId="{018FE83F-E11A-4759-91A2-EC0644FBD511}" type="presParOf" srcId="{7619C074-B76C-4CB7-992C-DB27F4B969B2}" destId="{DB281BA2-943A-46F6-9722-A0BCD9A95E56}" srcOrd="3" destOrd="0" presId="urn:microsoft.com/office/officeart/2005/8/layout/vList5"/>
    <dgm:cxn modelId="{8F22E8DA-E8AC-4B75-9ED8-BD6CDF498397}" type="presParOf" srcId="{7619C074-B76C-4CB7-992C-DB27F4B969B2}" destId="{75BA6527-D754-449F-A7CE-194E96B90B1D}" srcOrd="4" destOrd="0" presId="urn:microsoft.com/office/officeart/2005/8/layout/vList5"/>
    <dgm:cxn modelId="{E0DC2E56-4863-42A6-877D-911A93E76DA4}" type="presParOf" srcId="{75BA6527-D754-449F-A7CE-194E96B90B1D}" destId="{824E3788-D652-48A9-9E73-5AC0F93B7671}" srcOrd="0" destOrd="0" presId="urn:microsoft.com/office/officeart/2005/8/layout/vList5"/>
    <dgm:cxn modelId="{9F089C6B-508F-4C80-973F-5D45CE15FF68}" type="presParOf" srcId="{75BA6527-D754-449F-A7CE-194E96B90B1D}" destId="{C33EB217-72A1-47A2-9802-263B93D4E5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2018-06-07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ymbol zastępczy obrazu slajd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77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31426F-59FC-41CD-BDC7-8342DE71D147}" type="slidenum">
              <a:rPr lang="pl-PL" altLang="pl-PL"/>
              <a:pPr/>
              <a:t>101</a:t>
            </a:fld>
            <a:endParaRPr lang="pl-PL" altLang="pl-PL"/>
          </a:p>
        </p:txBody>
      </p:sp>
    </p:spTree>
    <p:extLst>
      <p:ext uri="{BB962C8B-B14F-4D97-AF65-F5344CB8AC3E}">
        <p14:creationId xmlns:p14="http://schemas.microsoft.com/office/powerpoint/2010/main" val="618402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53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BDD60DE-83A1-46C3-8F3E-E91EA30BA3EE}" type="slidenum">
              <a:rPr lang="pl-PL" altLang="pl-PL"/>
              <a:pPr/>
              <a:t>144</a:t>
            </a:fld>
            <a:endParaRPr lang="pl-PL" altLang="pl-PL"/>
          </a:p>
        </p:txBody>
      </p:sp>
    </p:spTree>
    <p:extLst>
      <p:ext uri="{BB962C8B-B14F-4D97-AF65-F5344CB8AC3E}">
        <p14:creationId xmlns:p14="http://schemas.microsoft.com/office/powerpoint/2010/main" val="47680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73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B0A7E2E-4DCE-4E9C-A866-478F5495EA38}" type="slidenum">
              <a:rPr lang="pl-PL" altLang="pl-PL"/>
              <a:pPr/>
              <a:t>145</a:t>
            </a:fld>
            <a:endParaRPr lang="pl-PL" altLang="pl-PL"/>
          </a:p>
        </p:txBody>
      </p:sp>
    </p:spTree>
    <p:extLst>
      <p:ext uri="{BB962C8B-B14F-4D97-AF65-F5344CB8AC3E}">
        <p14:creationId xmlns:p14="http://schemas.microsoft.com/office/powerpoint/2010/main" val="117174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93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B714ECC-9EC0-4E1F-8825-54DC9C00E63A}" type="slidenum">
              <a:rPr lang="pl-PL" altLang="pl-PL"/>
              <a:pPr/>
              <a:t>146</a:t>
            </a:fld>
            <a:endParaRPr lang="pl-PL" altLang="pl-PL"/>
          </a:p>
        </p:txBody>
      </p:sp>
    </p:spTree>
    <p:extLst>
      <p:ext uri="{BB962C8B-B14F-4D97-AF65-F5344CB8AC3E}">
        <p14:creationId xmlns:p14="http://schemas.microsoft.com/office/powerpoint/2010/main" val="58336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14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BBCB4D5-B6A7-4A54-AC33-5D144D484B39}" type="slidenum">
              <a:rPr lang="pl-PL" altLang="pl-PL"/>
              <a:pPr/>
              <a:t>147</a:t>
            </a:fld>
            <a:endParaRPr lang="pl-PL" altLang="pl-PL"/>
          </a:p>
        </p:txBody>
      </p:sp>
    </p:spTree>
    <p:extLst>
      <p:ext uri="{BB962C8B-B14F-4D97-AF65-F5344CB8AC3E}">
        <p14:creationId xmlns:p14="http://schemas.microsoft.com/office/powerpoint/2010/main" val="318567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34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A45B2E-331E-44C6-B4B0-174E06B370CB}" type="slidenum">
              <a:rPr lang="pl-PL" altLang="pl-PL"/>
              <a:pPr/>
              <a:t>148</a:t>
            </a:fld>
            <a:endParaRPr lang="pl-PL" altLang="pl-PL"/>
          </a:p>
        </p:txBody>
      </p:sp>
    </p:spTree>
    <p:extLst>
      <p:ext uri="{BB962C8B-B14F-4D97-AF65-F5344CB8AC3E}">
        <p14:creationId xmlns:p14="http://schemas.microsoft.com/office/powerpoint/2010/main" val="302743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55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D86F230-A0C5-4A0C-81DD-5CD62A702A2E}" type="slidenum">
              <a:rPr lang="pl-PL" altLang="pl-PL"/>
              <a:pPr/>
              <a:t>149</a:t>
            </a:fld>
            <a:endParaRPr lang="pl-PL" altLang="pl-PL"/>
          </a:p>
        </p:txBody>
      </p:sp>
    </p:spTree>
    <p:extLst>
      <p:ext uri="{BB962C8B-B14F-4D97-AF65-F5344CB8AC3E}">
        <p14:creationId xmlns:p14="http://schemas.microsoft.com/office/powerpoint/2010/main" val="1717571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758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2076572-47C1-4B1A-A239-38BFCDDE64E1}" type="slidenum">
              <a:rPr lang="pl-PL" altLang="pl-PL"/>
              <a:pPr/>
              <a:t>150</a:t>
            </a:fld>
            <a:endParaRPr lang="pl-PL" altLang="pl-PL"/>
          </a:p>
        </p:txBody>
      </p:sp>
    </p:spTree>
    <p:extLst>
      <p:ext uri="{BB962C8B-B14F-4D97-AF65-F5344CB8AC3E}">
        <p14:creationId xmlns:p14="http://schemas.microsoft.com/office/powerpoint/2010/main" val="217787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6963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AE52E5B-D1AD-4D1D-9DCE-94A8B5FC44A2}" type="slidenum">
              <a:rPr lang="pl-PL" altLang="pl-PL"/>
              <a:pPr/>
              <a:t>151</a:t>
            </a:fld>
            <a:endParaRPr lang="pl-PL" altLang="pl-PL"/>
          </a:p>
        </p:txBody>
      </p:sp>
    </p:spTree>
    <p:extLst>
      <p:ext uri="{BB962C8B-B14F-4D97-AF65-F5344CB8AC3E}">
        <p14:creationId xmlns:p14="http://schemas.microsoft.com/office/powerpoint/2010/main" val="1146283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168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D04D851-2EF2-4539-A473-C3B3660A4766}" type="slidenum">
              <a:rPr lang="pl-PL" altLang="pl-PL"/>
              <a:pPr/>
              <a:t>152</a:t>
            </a:fld>
            <a:endParaRPr lang="pl-PL" altLang="pl-PL"/>
          </a:p>
        </p:txBody>
      </p:sp>
    </p:spTree>
    <p:extLst>
      <p:ext uri="{BB962C8B-B14F-4D97-AF65-F5344CB8AC3E}">
        <p14:creationId xmlns:p14="http://schemas.microsoft.com/office/powerpoint/2010/main" val="69005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37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88E4DAC-A681-4F91-91D3-7255A9216697}" type="slidenum">
              <a:rPr lang="pl-PL" altLang="pl-PL"/>
              <a:pPr/>
              <a:t>153</a:t>
            </a:fld>
            <a:endParaRPr lang="pl-PL" altLang="pl-PL"/>
          </a:p>
        </p:txBody>
      </p:sp>
    </p:spTree>
    <p:extLst>
      <p:ext uri="{BB962C8B-B14F-4D97-AF65-F5344CB8AC3E}">
        <p14:creationId xmlns:p14="http://schemas.microsoft.com/office/powerpoint/2010/main" val="320528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ymbol zastępczy obrazu slajdu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77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31426F-59FC-41CD-BDC7-8342DE71D147}" type="slidenum">
              <a:rPr lang="pl-PL" altLang="pl-PL"/>
              <a:pPr/>
              <a:t>102</a:t>
            </a:fld>
            <a:endParaRPr lang="pl-PL" altLang="pl-PL"/>
          </a:p>
        </p:txBody>
      </p:sp>
    </p:spTree>
    <p:extLst>
      <p:ext uri="{BB962C8B-B14F-4D97-AF65-F5344CB8AC3E}">
        <p14:creationId xmlns:p14="http://schemas.microsoft.com/office/powerpoint/2010/main" val="1520741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578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94AB49A-86B6-4820-BECC-48BD24B4FBAB}" type="slidenum">
              <a:rPr lang="pl-PL" altLang="pl-PL"/>
              <a:pPr/>
              <a:t>154</a:t>
            </a:fld>
            <a:endParaRPr lang="pl-PL" altLang="pl-PL"/>
          </a:p>
        </p:txBody>
      </p:sp>
    </p:spTree>
    <p:extLst>
      <p:ext uri="{BB962C8B-B14F-4D97-AF65-F5344CB8AC3E}">
        <p14:creationId xmlns:p14="http://schemas.microsoft.com/office/powerpoint/2010/main" val="332504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80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5B61CBD-AB5B-4A9C-B5DE-96F255A42C8F}" type="slidenum">
              <a:rPr lang="pl-PL" altLang="pl-PL"/>
              <a:pPr/>
              <a:t>155</a:t>
            </a:fld>
            <a:endParaRPr lang="pl-PL" altLang="pl-PL"/>
          </a:p>
        </p:txBody>
      </p:sp>
    </p:spTree>
    <p:extLst>
      <p:ext uri="{BB962C8B-B14F-4D97-AF65-F5344CB8AC3E}">
        <p14:creationId xmlns:p14="http://schemas.microsoft.com/office/powerpoint/2010/main" val="247591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01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0352EE4-4129-4B3C-B20D-3ED1E2B61F20}" type="slidenum">
              <a:rPr lang="pl-PL" altLang="pl-PL"/>
              <a:pPr/>
              <a:t>156</a:t>
            </a:fld>
            <a:endParaRPr lang="pl-PL" altLang="pl-PL"/>
          </a:p>
        </p:txBody>
      </p:sp>
    </p:spTree>
    <p:extLst>
      <p:ext uri="{BB962C8B-B14F-4D97-AF65-F5344CB8AC3E}">
        <p14:creationId xmlns:p14="http://schemas.microsoft.com/office/powerpoint/2010/main" val="422436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21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38F8C24-76B2-48E0-9536-9450B8B9C86E}" type="slidenum">
              <a:rPr lang="pl-PL" altLang="pl-PL"/>
              <a:pPr/>
              <a:t>157</a:t>
            </a:fld>
            <a:endParaRPr lang="pl-PL" altLang="pl-PL"/>
          </a:p>
        </p:txBody>
      </p:sp>
    </p:spTree>
    <p:extLst>
      <p:ext uri="{BB962C8B-B14F-4D97-AF65-F5344CB8AC3E}">
        <p14:creationId xmlns:p14="http://schemas.microsoft.com/office/powerpoint/2010/main" val="2684910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421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2B1241-BE86-49D3-A629-D60FBE16C918}" type="slidenum">
              <a:rPr lang="pl-PL" altLang="pl-PL"/>
              <a:pPr/>
              <a:t>158</a:t>
            </a:fld>
            <a:endParaRPr lang="pl-PL" altLang="pl-PL"/>
          </a:p>
        </p:txBody>
      </p:sp>
    </p:spTree>
    <p:extLst>
      <p:ext uri="{BB962C8B-B14F-4D97-AF65-F5344CB8AC3E}">
        <p14:creationId xmlns:p14="http://schemas.microsoft.com/office/powerpoint/2010/main" val="255233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62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6EDF257-3719-4C36-A9C1-1D951CD2F6FB}" type="slidenum">
              <a:rPr lang="pl-PL" altLang="pl-PL"/>
              <a:pPr/>
              <a:t>159</a:t>
            </a:fld>
            <a:endParaRPr lang="pl-PL" altLang="pl-PL"/>
          </a:p>
        </p:txBody>
      </p:sp>
    </p:spTree>
    <p:extLst>
      <p:ext uri="{BB962C8B-B14F-4D97-AF65-F5344CB8AC3E}">
        <p14:creationId xmlns:p14="http://schemas.microsoft.com/office/powerpoint/2010/main" val="817420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138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28A51A5-21D1-4120-BFE7-E791806B0EAD}" type="slidenum">
              <a:rPr lang="pl-PL" altLang="pl-PL"/>
              <a:pPr/>
              <a:t>160</a:t>
            </a:fld>
            <a:endParaRPr lang="pl-PL" altLang="pl-PL"/>
          </a:p>
        </p:txBody>
      </p:sp>
    </p:spTree>
    <p:extLst>
      <p:ext uri="{BB962C8B-B14F-4D97-AF65-F5344CB8AC3E}">
        <p14:creationId xmlns:p14="http://schemas.microsoft.com/office/powerpoint/2010/main" val="358079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342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AFDE9-C509-4470-BB53-A9DED300228A}" type="slidenum">
              <a:rPr lang="pl-PL" altLang="pl-PL"/>
              <a:pPr/>
              <a:t>161</a:t>
            </a:fld>
            <a:endParaRPr lang="pl-PL" altLang="pl-PL"/>
          </a:p>
        </p:txBody>
      </p:sp>
    </p:spTree>
    <p:extLst>
      <p:ext uri="{BB962C8B-B14F-4D97-AF65-F5344CB8AC3E}">
        <p14:creationId xmlns:p14="http://schemas.microsoft.com/office/powerpoint/2010/main" val="510531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547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C519592-A85A-4E4A-8B4F-CE7AB3D7E9EB}" type="slidenum">
              <a:rPr lang="pl-PL" altLang="pl-PL"/>
              <a:pPr/>
              <a:t>162</a:t>
            </a:fld>
            <a:endParaRPr lang="pl-PL" altLang="pl-PL"/>
          </a:p>
        </p:txBody>
      </p:sp>
    </p:spTree>
    <p:extLst>
      <p:ext uri="{BB962C8B-B14F-4D97-AF65-F5344CB8AC3E}">
        <p14:creationId xmlns:p14="http://schemas.microsoft.com/office/powerpoint/2010/main" val="1644488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752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C8805AE-1CE8-4C21-8E50-E9E960DB65BF}" type="slidenum">
              <a:rPr lang="pl-PL" altLang="pl-PL"/>
              <a:pPr/>
              <a:t>163</a:t>
            </a:fld>
            <a:endParaRPr lang="pl-PL" altLang="pl-PL"/>
          </a:p>
        </p:txBody>
      </p:sp>
    </p:spTree>
    <p:extLst>
      <p:ext uri="{BB962C8B-B14F-4D97-AF65-F5344CB8AC3E}">
        <p14:creationId xmlns:p14="http://schemas.microsoft.com/office/powerpoint/2010/main" val="318761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482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7443A5-7BAD-431C-A5E6-641EFD8830EE}" type="slidenum">
              <a:rPr lang="pl-PL" altLang="pl-PL"/>
              <a:pPr/>
              <a:t>137</a:t>
            </a:fld>
            <a:endParaRPr lang="pl-PL" altLang="pl-PL"/>
          </a:p>
        </p:txBody>
      </p:sp>
    </p:spTree>
    <p:extLst>
      <p:ext uri="{BB962C8B-B14F-4D97-AF65-F5344CB8AC3E}">
        <p14:creationId xmlns:p14="http://schemas.microsoft.com/office/powerpoint/2010/main" val="3971150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0957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A345247-6B8B-49A8-8B30-7DE4CFF1DDD1}" type="slidenum">
              <a:rPr lang="pl-PL" altLang="pl-PL"/>
              <a:pPr/>
              <a:t>164</a:t>
            </a:fld>
            <a:endParaRPr lang="pl-PL" altLang="pl-PL"/>
          </a:p>
        </p:txBody>
      </p:sp>
    </p:spTree>
    <p:extLst>
      <p:ext uri="{BB962C8B-B14F-4D97-AF65-F5344CB8AC3E}">
        <p14:creationId xmlns:p14="http://schemas.microsoft.com/office/powerpoint/2010/main" val="40381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162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4B046D3-3DEF-4BB8-9AE1-308202895326}" type="slidenum">
              <a:rPr lang="pl-PL" altLang="pl-PL"/>
              <a:pPr/>
              <a:t>165</a:t>
            </a:fld>
            <a:endParaRPr lang="pl-PL" altLang="pl-PL"/>
          </a:p>
        </p:txBody>
      </p:sp>
    </p:spTree>
    <p:extLst>
      <p:ext uri="{BB962C8B-B14F-4D97-AF65-F5344CB8AC3E}">
        <p14:creationId xmlns:p14="http://schemas.microsoft.com/office/powerpoint/2010/main" val="3364270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36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15A076C-45BD-44B5-8E36-46D8DF831256}" type="slidenum">
              <a:rPr lang="pl-PL" altLang="pl-PL"/>
              <a:pPr/>
              <a:t>166</a:t>
            </a:fld>
            <a:endParaRPr lang="pl-PL" altLang="pl-PL"/>
          </a:p>
        </p:txBody>
      </p:sp>
    </p:spTree>
    <p:extLst>
      <p:ext uri="{BB962C8B-B14F-4D97-AF65-F5344CB8AC3E}">
        <p14:creationId xmlns:p14="http://schemas.microsoft.com/office/powerpoint/2010/main" val="3963042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157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00EE0F4-D4B6-428B-BA83-CECE64B59986}" type="slidenum">
              <a:rPr lang="pl-PL" altLang="pl-PL"/>
              <a:pPr/>
              <a:t>167</a:t>
            </a:fld>
            <a:endParaRPr lang="pl-PL" altLang="pl-PL"/>
          </a:p>
        </p:txBody>
      </p:sp>
    </p:spTree>
    <p:extLst>
      <p:ext uri="{BB962C8B-B14F-4D97-AF65-F5344CB8AC3E}">
        <p14:creationId xmlns:p14="http://schemas.microsoft.com/office/powerpoint/2010/main" val="1348881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218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FA714C3-5FD2-4E0C-99E9-4E9508D55F35}" type="slidenum">
              <a:rPr lang="pl-PL" altLang="pl-PL"/>
              <a:pPr/>
              <a:t>168</a:t>
            </a:fld>
            <a:endParaRPr lang="pl-PL" altLang="pl-PL"/>
          </a:p>
        </p:txBody>
      </p:sp>
    </p:spTree>
    <p:extLst>
      <p:ext uri="{BB962C8B-B14F-4D97-AF65-F5344CB8AC3E}">
        <p14:creationId xmlns:p14="http://schemas.microsoft.com/office/powerpoint/2010/main" val="3167327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474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3F519C3-FDF9-489E-A5B0-7573527F1D64}" type="slidenum">
              <a:rPr lang="pl-PL" altLang="pl-PL"/>
              <a:pPr/>
              <a:t>169</a:t>
            </a:fld>
            <a:endParaRPr lang="pl-PL" altLang="pl-PL"/>
          </a:p>
        </p:txBody>
      </p:sp>
    </p:spTree>
    <p:extLst>
      <p:ext uri="{BB962C8B-B14F-4D97-AF65-F5344CB8AC3E}">
        <p14:creationId xmlns:p14="http://schemas.microsoft.com/office/powerpoint/2010/main" val="3923801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38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A9A0563-A6B5-4EB8-B60B-79A37E9AF9A1}" type="slidenum">
              <a:rPr lang="pl-PL" altLang="pl-PL"/>
              <a:pPr/>
              <a:t>170</a:t>
            </a:fld>
            <a:endParaRPr lang="pl-PL" altLang="pl-PL"/>
          </a:p>
        </p:txBody>
      </p:sp>
    </p:spTree>
    <p:extLst>
      <p:ext uri="{BB962C8B-B14F-4D97-AF65-F5344CB8AC3E}">
        <p14:creationId xmlns:p14="http://schemas.microsoft.com/office/powerpoint/2010/main" val="980577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58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606D70A-285A-4AEB-8206-10DF2E572765}" type="slidenum">
              <a:rPr lang="pl-PL" altLang="pl-PL"/>
              <a:pPr/>
              <a:t>171</a:t>
            </a:fld>
            <a:endParaRPr lang="pl-PL" altLang="pl-PL"/>
          </a:p>
        </p:txBody>
      </p:sp>
    </p:spTree>
    <p:extLst>
      <p:ext uri="{BB962C8B-B14F-4D97-AF65-F5344CB8AC3E}">
        <p14:creationId xmlns:p14="http://schemas.microsoft.com/office/powerpoint/2010/main" val="3853315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79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659B2CB-E23A-4274-93CD-CA564C255BC5}" type="slidenum">
              <a:rPr lang="pl-PL" altLang="pl-PL"/>
              <a:pPr/>
              <a:t>172</a:t>
            </a:fld>
            <a:endParaRPr lang="pl-PL" altLang="pl-PL"/>
          </a:p>
        </p:txBody>
      </p:sp>
    </p:spTree>
    <p:extLst>
      <p:ext uri="{BB962C8B-B14F-4D97-AF65-F5344CB8AC3E}">
        <p14:creationId xmlns:p14="http://schemas.microsoft.com/office/powerpoint/2010/main" val="23864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998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050DE54-11CA-4235-9980-8EDB4E6F16CE}" type="slidenum">
              <a:rPr lang="pl-PL" altLang="pl-PL"/>
              <a:pPr/>
              <a:t>173</a:t>
            </a:fld>
            <a:endParaRPr lang="pl-PL" altLang="pl-PL"/>
          </a:p>
        </p:txBody>
      </p:sp>
    </p:spTree>
    <p:extLst>
      <p:ext uri="{BB962C8B-B14F-4D97-AF65-F5344CB8AC3E}">
        <p14:creationId xmlns:p14="http://schemas.microsoft.com/office/powerpoint/2010/main" val="161251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686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CB98001-20D2-4427-A441-23BB616453EC}" type="slidenum">
              <a:rPr lang="pl-PL" altLang="pl-PL"/>
              <a:pPr/>
              <a:t>138</a:t>
            </a:fld>
            <a:endParaRPr lang="pl-PL" altLang="pl-PL"/>
          </a:p>
        </p:txBody>
      </p:sp>
    </p:spTree>
    <p:extLst>
      <p:ext uri="{BB962C8B-B14F-4D97-AF65-F5344CB8AC3E}">
        <p14:creationId xmlns:p14="http://schemas.microsoft.com/office/powerpoint/2010/main" val="2903691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730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6077C21-1257-4C5F-85F2-54C53F66AD32}" type="slidenum">
              <a:rPr lang="pl-PL" altLang="pl-PL"/>
              <a:pPr/>
              <a:t>174</a:t>
            </a:fld>
            <a:endParaRPr lang="pl-PL" altLang="pl-PL"/>
          </a:p>
        </p:txBody>
      </p:sp>
    </p:spTree>
    <p:extLst>
      <p:ext uri="{BB962C8B-B14F-4D97-AF65-F5344CB8AC3E}">
        <p14:creationId xmlns:p14="http://schemas.microsoft.com/office/powerpoint/2010/main" val="797717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751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C84AA2D-6E7B-4586-BFA9-518F3170A9F2}" type="slidenum">
              <a:rPr lang="pl-PL" altLang="pl-PL"/>
              <a:pPr/>
              <a:t>175</a:t>
            </a:fld>
            <a:endParaRPr lang="pl-PL" altLang="pl-PL"/>
          </a:p>
        </p:txBody>
      </p:sp>
    </p:spTree>
    <p:extLst>
      <p:ext uri="{BB962C8B-B14F-4D97-AF65-F5344CB8AC3E}">
        <p14:creationId xmlns:p14="http://schemas.microsoft.com/office/powerpoint/2010/main" val="3325517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771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419286A-6B84-4FC1-903E-D77426AD866E}" type="slidenum">
              <a:rPr lang="pl-PL" altLang="pl-PL"/>
              <a:pPr/>
              <a:t>176</a:t>
            </a:fld>
            <a:endParaRPr lang="pl-PL" altLang="pl-PL"/>
          </a:p>
        </p:txBody>
      </p:sp>
    </p:spTree>
    <p:extLst>
      <p:ext uri="{BB962C8B-B14F-4D97-AF65-F5344CB8AC3E}">
        <p14:creationId xmlns:p14="http://schemas.microsoft.com/office/powerpoint/2010/main" val="12253379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792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19B3B01-C244-46EF-A3F4-924612C7F24B}" type="slidenum">
              <a:rPr lang="pl-PL" altLang="pl-PL"/>
              <a:pPr/>
              <a:t>177</a:t>
            </a:fld>
            <a:endParaRPr lang="pl-PL" altLang="pl-PL"/>
          </a:p>
        </p:txBody>
      </p:sp>
    </p:spTree>
    <p:extLst>
      <p:ext uri="{BB962C8B-B14F-4D97-AF65-F5344CB8AC3E}">
        <p14:creationId xmlns:p14="http://schemas.microsoft.com/office/powerpoint/2010/main" val="30896168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12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2E9415-5F10-4D80-9060-FAEEA53B082C}" type="slidenum">
              <a:rPr lang="pl-PL" altLang="pl-PL"/>
              <a:pPr/>
              <a:t>178</a:t>
            </a:fld>
            <a:endParaRPr lang="pl-PL" altLang="pl-PL"/>
          </a:p>
        </p:txBody>
      </p:sp>
    </p:spTree>
    <p:extLst>
      <p:ext uri="{BB962C8B-B14F-4D97-AF65-F5344CB8AC3E}">
        <p14:creationId xmlns:p14="http://schemas.microsoft.com/office/powerpoint/2010/main" val="552138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33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FDA00E4-2529-467C-93F3-06FCFB24AD94}" type="slidenum">
              <a:rPr lang="pl-PL" altLang="pl-PL"/>
              <a:pPr/>
              <a:t>179</a:t>
            </a:fld>
            <a:endParaRPr lang="pl-PL" altLang="pl-PL"/>
          </a:p>
        </p:txBody>
      </p:sp>
    </p:spTree>
    <p:extLst>
      <p:ext uri="{BB962C8B-B14F-4D97-AF65-F5344CB8AC3E}">
        <p14:creationId xmlns:p14="http://schemas.microsoft.com/office/powerpoint/2010/main" val="3894075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53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2251948-C6E5-4A36-9BA0-0E2C317A4737}" type="slidenum">
              <a:rPr lang="pl-PL" altLang="pl-PL"/>
              <a:pPr/>
              <a:t>180</a:t>
            </a:fld>
            <a:endParaRPr lang="pl-PL" altLang="pl-PL"/>
          </a:p>
        </p:txBody>
      </p:sp>
    </p:spTree>
    <p:extLst>
      <p:ext uri="{BB962C8B-B14F-4D97-AF65-F5344CB8AC3E}">
        <p14:creationId xmlns:p14="http://schemas.microsoft.com/office/powerpoint/2010/main" val="2704548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73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7F8988D-8116-42C6-A3AE-6B8A8F4DE5FF}" type="slidenum">
              <a:rPr lang="pl-PL" altLang="pl-PL"/>
              <a:pPr/>
              <a:t>181</a:t>
            </a:fld>
            <a:endParaRPr lang="pl-PL" altLang="pl-PL"/>
          </a:p>
        </p:txBody>
      </p:sp>
    </p:spTree>
    <p:extLst>
      <p:ext uri="{BB962C8B-B14F-4D97-AF65-F5344CB8AC3E}">
        <p14:creationId xmlns:p14="http://schemas.microsoft.com/office/powerpoint/2010/main" val="3718952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894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7B75DFB-7D5E-4665-9C47-97B2A221C33F}" type="slidenum">
              <a:rPr lang="pl-PL" altLang="pl-PL"/>
              <a:pPr/>
              <a:t>182</a:t>
            </a:fld>
            <a:endParaRPr lang="pl-PL" altLang="pl-PL"/>
          </a:p>
        </p:txBody>
      </p:sp>
    </p:spTree>
    <p:extLst>
      <p:ext uri="{BB962C8B-B14F-4D97-AF65-F5344CB8AC3E}">
        <p14:creationId xmlns:p14="http://schemas.microsoft.com/office/powerpoint/2010/main" val="3927338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149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8A505C8-8456-482C-A9C3-3F421ECA9F21}" type="slidenum">
              <a:rPr lang="pl-PL" altLang="pl-PL"/>
              <a:pPr/>
              <a:t>183</a:t>
            </a:fld>
            <a:endParaRPr lang="pl-PL" altLang="pl-PL"/>
          </a:p>
        </p:txBody>
      </p:sp>
    </p:spTree>
    <p:extLst>
      <p:ext uri="{BB962C8B-B14F-4D97-AF65-F5344CB8AC3E}">
        <p14:creationId xmlns:p14="http://schemas.microsoft.com/office/powerpoint/2010/main" val="253288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891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AB8F9C-CD88-4750-9B57-EB0B23F37926}" type="slidenum">
              <a:rPr lang="pl-PL" altLang="pl-PL"/>
              <a:pPr/>
              <a:t>139</a:t>
            </a:fld>
            <a:endParaRPr lang="pl-PL" altLang="pl-PL"/>
          </a:p>
        </p:txBody>
      </p:sp>
    </p:spTree>
    <p:extLst>
      <p:ext uri="{BB962C8B-B14F-4D97-AF65-F5344CB8AC3E}">
        <p14:creationId xmlns:p14="http://schemas.microsoft.com/office/powerpoint/2010/main" val="3292954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35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2FC875C-74E6-43D9-9D25-B86167D876D3}" type="slidenum">
              <a:rPr lang="pl-PL" altLang="pl-PL"/>
              <a:pPr/>
              <a:t>184</a:t>
            </a:fld>
            <a:endParaRPr lang="pl-PL" altLang="pl-PL"/>
          </a:p>
        </p:txBody>
      </p:sp>
    </p:spTree>
    <p:extLst>
      <p:ext uri="{BB962C8B-B14F-4D97-AF65-F5344CB8AC3E}">
        <p14:creationId xmlns:p14="http://schemas.microsoft.com/office/powerpoint/2010/main" val="25550667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558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C5BD70A-4A25-414A-A6CC-BB069CAD288A}" type="slidenum">
              <a:rPr lang="pl-PL" altLang="pl-PL"/>
              <a:pPr/>
              <a:t>185</a:t>
            </a:fld>
            <a:endParaRPr lang="pl-PL" altLang="pl-PL"/>
          </a:p>
        </p:txBody>
      </p:sp>
    </p:spTree>
    <p:extLst>
      <p:ext uri="{BB962C8B-B14F-4D97-AF65-F5344CB8AC3E}">
        <p14:creationId xmlns:p14="http://schemas.microsoft.com/office/powerpoint/2010/main" val="483028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763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351C588-17C0-405C-BF17-3EF2C17628F8}" type="slidenum">
              <a:rPr lang="pl-PL" altLang="pl-PL"/>
              <a:pPr/>
              <a:t>186</a:t>
            </a:fld>
            <a:endParaRPr lang="pl-PL" altLang="pl-PL"/>
          </a:p>
        </p:txBody>
      </p:sp>
    </p:spTree>
    <p:extLst>
      <p:ext uri="{BB962C8B-B14F-4D97-AF65-F5344CB8AC3E}">
        <p14:creationId xmlns:p14="http://schemas.microsoft.com/office/powerpoint/2010/main" val="937198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968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08F6F30-0A85-494C-B4A8-F25818B02895}" type="slidenum">
              <a:rPr lang="pl-PL" altLang="pl-PL"/>
              <a:pPr/>
              <a:t>187</a:t>
            </a:fld>
            <a:endParaRPr lang="pl-PL" altLang="pl-PL"/>
          </a:p>
        </p:txBody>
      </p:sp>
    </p:spTree>
    <p:extLst>
      <p:ext uri="{BB962C8B-B14F-4D97-AF65-F5344CB8AC3E}">
        <p14:creationId xmlns:p14="http://schemas.microsoft.com/office/powerpoint/2010/main" val="944120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017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8C1C773-9ACC-4280-824A-2C26B3BC5231}" type="slidenum">
              <a:rPr lang="pl-PL" altLang="pl-PL"/>
              <a:pPr/>
              <a:t>188</a:t>
            </a:fld>
            <a:endParaRPr lang="pl-PL" altLang="pl-PL"/>
          </a:p>
        </p:txBody>
      </p:sp>
    </p:spTree>
    <p:extLst>
      <p:ext uri="{BB962C8B-B14F-4D97-AF65-F5344CB8AC3E}">
        <p14:creationId xmlns:p14="http://schemas.microsoft.com/office/powerpoint/2010/main" val="1627588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01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9727048-E1AE-4BD7-8AE4-2D6426459A5F}" type="slidenum">
              <a:rPr lang="pl-PL" altLang="pl-PL"/>
              <a:pPr/>
              <a:t>189</a:t>
            </a:fld>
            <a:endParaRPr lang="pl-PL" altLang="pl-PL"/>
          </a:p>
        </p:txBody>
      </p:sp>
    </p:spTree>
    <p:extLst>
      <p:ext uri="{BB962C8B-B14F-4D97-AF65-F5344CB8AC3E}">
        <p14:creationId xmlns:p14="http://schemas.microsoft.com/office/powerpoint/2010/main" val="2659874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221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16E262F-2A03-4ACA-957C-A36BEFE73479}" type="slidenum">
              <a:rPr lang="pl-PL" altLang="pl-PL"/>
              <a:pPr/>
              <a:t>190</a:t>
            </a:fld>
            <a:endParaRPr lang="pl-PL" altLang="pl-PL"/>
          </a:p>
        </p:txBody>
      </p:sp>
    </p:spTree>
    <p:extLst>
      <p:ext uri="{BB962C8B-B14F-4D97-AF65-F5344CB8AC3E}">
        <p14:creationId xmlns:p14="http://schemas.microsoft.com/office/powerpoint/2010/main" val="3316291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426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4F878CC-C389-4497-A39B-6598E0196B5E}" type="slidenum">
              <a:rPr lang="pl-PL" altLang="pl-PL"/>
              <a:pPr/>
              <a:t>191</a:t>
            </a:fld>
            <a:endParaRPr lang="pl-PL" altLang="pl-PL"/>
          </a:p>
        </p:txBody>
      </p:sp>
    </p:spTree>
    <p:extLst>
      <p:ext uri="{BB962C8B-B14F-4D97-AF65-F5344CB8AC3E}">
        <p14:creationId xmlns:p14="http://schemas.microsoft.com/office/powerpoint/2010/main" val="623246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63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8E4D5A8-91A4-47EF-B641-CA964AD3B34C}" type="slidenum">
              <a:rPr lang="pl-PL" altLang="pl-PL"/>
              <a:pPr/>
              <a:t>192</a:t>
            </a:fld>
            <a:endParaRPr lang="pl-PL" altLang="pl-PL"/>
          </a:p>
        </p:txBody>
      </p:sp>
    </p:spTree>
    <p:extLst>
      <p:ext uri="{BB962C8B-B14F-4D97-AF65-F5344CB8AC3E}">
        <p14:creationId xmlns:p14="http://schemas.microsoft.com/office/powerpoint/2010/main" val="26727914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283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EBED14E-C616-4E12-B21F-A1FC19EE0444}" type="slidenum">
              <a:rPr lang="pl-PL" altLang="pl-PL"/>
              <a:pPr/>
              <a:t>193</a:t>
            </a:fld>
            <a:endParaRPr lang="pl-PL" altLang="pl-PL"/>
          </a:p>
        </p:txBody>
      </p:sp>
    </p:spTree>
    <p:extLst>
      <p:ext uri="{BB962C8B-B14F-4D97-AF65-F5344CB8AC3E}">
        <p14:creationId xmlns:p14="http://schemas.microsoft.com/office/powerpoint/2010/main" val="362467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710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457E083-6A36-4BA2-B509-7C4CD0B9D533}" type="slidenum">
              <a:rPr lang="pl-PL" altLang="pl-PL"/>
              <a:pPr/>
              <a:t>140</a:t>
            </a:fld>
            <a:endParaRPr lang="pl-PL" altLang="pl-PL"/>
          </a:p>
        </p:txBody>
      </p:sp>
    </p:spTree>
    <p:extLst>
      <p:ext uri="{BB962C8B-B14F-4D97-AF65-F5344CB8AC3E}">
        <p14:creationId xmlns:p14="http://schemas.microsoft.com/office/powerpoint/2010/main" val="3067564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CBF2207-ED4C-49B9-9D76-6C0307BFB20D}" type="slidenum">
              <a:rPr lang="pl-PL" altLang="pl-PL" sz="1800">
                <a:solidFill>
                  <a:srgbClr val="000000"/>
                </a:solidFill>
              </a:rPr>
              <a:pPr eaLnBrk="1" hangingPunct="1"/>
              <a:t>194</a:t>
            </a:fld>
            <a:endParaRPr lang="pl-PL" altLang="pl-PL" sz="1800">
              <a:solidFill>
                <a:srgbClr val="000000"/>
              </a:solidFill>
            </a:endParaRPr>
          </a:p>
        </p:txBody>
      </p:sp>
    </p:spTree>
    <p:extLst>
      <p:ext uri="{BB962C8B-B14F-4D97-AF65-F5344CB8AC3E}">
        <p14:creationId xmlns:p14="http://schemas.microsoft.com/office/powerpoint/2010/main" val="29153006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904ABB1D-99B7-46AF-A7B2-A5F72FF433A0}" type="slidenum">
              <a:rPr lang="pl-PL" altLang="pl-PL" sz="1800">
                <a:solidFill>
                  <a:srgbClr val="000000"/>
                </a:solidFill>
              </a:rPr>
              <a:pPr eaLnBrk="1" hangingPunct="1"/>
              <a:t>195</a:t>
            </a:fld>
            <a:endParaRPr lang="pl-PL" altLang="pl-PL" sz="1800">
              <a:solidFill>
                <a:srgbClr val="000000"/>
              </a:solidFill>
            </a:endParaRPr>
          </a:p>
        </p:txBody>
      </p:sp>
    </p:spTree>
    <p:extLst>
      <p:ext uri="{BB962C8B-B14F-4D97-AF65-F5344CB8AC3E}">
        <p14:creationId xmlns:p14="http://schemas.microsoft.com/office/powerpoint/2010/main" val="20160725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6A0FE7E-AB9E-4A8D-B9D0-F768C6591BEA}" type="slidenum">
              <a:rPr lang="pl-PL" altLang="pl-PL" sz="1800">
                <a:solidFill>
                  <a:srgbClr val="000000"/>
                </a:solidFill>
              </a:rPr>
              <a:pPr eaLnBrk="1" hangingPunct="1"/>
              <a:t>196</a:t>
            </a:fld>
            <a:endParaRPr lang="pl-PL" altLang="pl-PL" sz="1800">
              <a:solidFill>
                <a:srgbClr val="000000"/>
              </a:solidFill>
            </a:endParaRPr>
          </a:p>
        </p:txBody>
      </p:sp>
    </p:spTree>
    <p:extLst>
      <p:ext uri="{BB962C8B-B14F-4D97-AF65-F5344CB8AC3E}">
        <p14:creationId xmlns:p14="http://schemas.microsoft.com/office/powerpoint/2010/main" val="4289264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D002AF5-3CD1-459B-84D8-EF0AAFA2A6E1}" type="slidenum">
              <a:rPr lang="pl-PL" altLang="pl-PL" sz="1800">
                <a:solidFill>
                  <a:srgbClr val="000000"/>
                </a:solidFill>
              </a:rPr>
              <a:pPr eaLnBrk="1" hangingPunct="1"/>
              <a:t>197</a:t>
            </a:fld>
            <a:endParaRPr lang="pl-PL" altLang="pl-PL" sz="1800">
              <a:solidFill>
                <a:srgbClr val="000000"/>
              </a:solidFill>
            </a:endParaRPr>
          </a:p>
        </p:txBody>
      </p:sp>
    </p:spTree>
    <p:extLst>
      <p:ext uri="{BB962C8B-B14F-4D97-AF65-F5344CB8AC3E}">
        <p14:creationId xmlns:p14="http://schemas.microsoft.com/office/powerpoint/2010/main" val="2419206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CC4BDE1-CBB9-4A17-B886-D44FCE90B639}" type="slidenum">
              <a:rPr lang="pl-PL" altLang="pl-PL" sz="1800">
                <a:solidFill>
                  <a:srgbClr val="000000"/>
                </a:solidFill>
              </a:rPr>
              <a:pPr eaLnBrk="1" hangingPunct="1"/>
              <a:t>198</a:t>
            </a:fld>
            <a:endParaRPr lang="pl-PL" altLang="pl-PL" sz="1800">
              <a:solidFill>
                <a:srgbClr val="000000"/>
              </a:solidFill>
            </a:endParaRPr>
          </a:p>
        </p:txBody>
      </p:sp>
    </p:spTree>
    <p:extLst>
      <p:ext uri="{BB962C8B-B14F-4D97-AF65-F5344CB8AC3E}">
        <p14:creationId xmlns:p14="http://schemas.microsoft.com/office/powerpoint/2010/main" val="4104871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585CF37-863F-45CE-BBBC-4EFC41E4A082}" type="slidenum">
              <a:rPr lang="pl-PL" altLang="pl-PL" sz="1800">
                <a:solidFill>
                  <a:srgbClr val="000000"/>
                </a:solidFill>
              </a:rPr>
              <a:pPr eaLnBrk="1" hangingPunct="1"/>
              <a:t>199</a:t>
            </a:fld>
            <a:endParaRPr lang="pl-PL" altLang="pl-PL" sz="1800">
              <a:solidFill>
                <a:srgbClr val="000000"/>
              </a:solidFill>
            </a:endParaRPr>
          </a:p>
        </p:txBody>
      </p:sp>
    </p:spTree>
    <p:extLst>
      <p:ext uri="{BB962C8B-B14F-4D97-AF65-F5344CB8AC3E}">
        <p14:creationId xmlns:p14="http://schemas.microsoft.com/office/powerpoint/2010/main" val="11873403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B5B8FB2-42F5-4B41-9147-D719841F2D78}" type="slidenum">
              <a:rPr lang="pl-PL" altLang="pl-PL" sz="1800">
                <a:solidFill>
                  <a:srgbClr val="000000"/>
                </a:solidFill>
              </a:rPr>
              <a:pPr eaLnBrk="1" hangingPunct="1"/>
              <a:t>200</a:t>
            </a:fld>
            <a:endParaRPr lang="pl-PL" altLang="pl-PL" sz="1800">
              <a:solidFill>
                <a:srgbClr val="000000"/>
              </a:solidFill>
            </a:endParaRPr>
          </a:p>
        </p:txBody>
      </p:sp>
    </p:spTree>
    <p:extLst>
      <p:ext uri="{BB962C8B-B14F-4D97-AF65-F5344CB8AC3E}">
        <p14:creationId xmlns:p14="http://schemas.microsoft.com/office/powerpoint/2010/main" val="40394072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ED44976-9169-4B24-A763-FA9AF353D300}" type="slidenum">
              <a:rPr lang="pl-PL" altLang="pl-PL" sz="1800">
                <a:solidFill>
                  <a:srgbClr val="000000"/>
                </a:solidFill>
              </a:rPr>
              <a:pPr eaLnBrk="1" hangingPunct="1"/>
              <a:t>201</a:t>
            </a:fld>
            <a:endParaRPr lang="pl-PL" altLang="pl-PL" sz="1800">
              <a:solidFill>
                <a:srgbClr val="000000"/>
              </a:solidFill>
            </a:endParaRPr>
          </a:p>
        </p:txBody>
      </p:sp>
    </p:spTree>
    <p:extLst>
      <p:ext uri="{BB962C8B-B14F-4D97-AF65-F5344CB8AC3E}">
        <p14:creationId xmlns:p14="http://schemas.microsoft.com/office/powerpoint/2010/main" val="31572502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8E8ADF9-0C5D-4A71-AAB1-4D7338436D26}" type="slidenum">
              <a:rPr lang="pl-PL" altLang="pl-PL" sz="1800">
                <a:solidFill>
                  <a:srgbClr val="000000"/>
                </a:solidFill>
              </a:rPr>
              <a:pPr eaLnBrk="1" hangingPunct="1"/>
              <a:t>202</a:t>
            </a:fld>
            <a:endParaRPr lang="pl-PL" altLang="pl-PL" sz="1800">
              <a:solidFill>
                <a:srgbClr val="000000"/>
              </a:solidFill>
            </a:endParaRPr>
          </a:p>
        </p:txBody>
      </p:sp>
    </p:spTree>
    <p:extLst>
      <p:ext uri="{BB962C8B-B14F-4D97-AF65-F5344CB8AC3E}">
        <p14:creationId xmlns:p14="http://schemas.microsoft.com/office/powerpoint/2010/main" val="2828277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6C199F4-CF0D-467A-9DCB-CC2605D538F4}" type="slidenum">
              <a:rPr lang="pl-PL" altLang="pl-PL" sz="1800">
                <a:solidFill>
                  <a:srgbClr val="000000"/>
                </a:solidFill>
              </a:rPr>
              <a:pPr eaLnBrk="1" hangingPunct="1"/>
              <a:t>203</a:t>
            </a:fld>
            <a:endParaRPr lang="pl-PL" altLang="pl-PL" sz="1800">
              <a:solidFill>
                <a:srgbClr val="000000"/>
              </a:solidFill>
            </a:endParaRPr>
          </a:p>
        </p:txBody>
      </p:sp>
    </p:spTree>
    <p:extLst>
      <p:ext uri="{BB962C8B-B14F-4D97-AF65-F5344CB8AC3E}">
        <p14:creationId xmlns:p14="http://schemas.microsoft.com/office/powerpoint/2010/main" val="26077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915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BED291C-A0EF-4A2C-AB4C-794B345A4337}" type="slidenum">
              <a:rPr lang="pl-PL" altLang="pl-PL"/>
              <a:pPr/>
              <a:t>141</a:t>
            </a:fld>
            <a:endParaRPr lang="pl-PL" altLang="pl-PL"/>
          </a:p>
        </p:txBody>
      </p:sp>
    </p:spTree>
    <p:extLst>
      <p:ext uri="{BB962C8B-B14F-4D97-AF65-F5344CB8AC3E}">
        <p14:creationId xmlns:p14="http://schemas.microsoft.com/office/powerpoint/2010/main" val="6480447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E0F464D-C3AF-4A96-BD11-110D6EDC67A3}" type="slidenum">
              <a:rPr lang="pl-PL" altLang="pl-PL" sz="1800">
                <a:solidFill>
                  <a:srgbClr val="000000"/>
                </a:solidFill>
              </a:rPr>
              <a:pPr eaLnBrk="1" hangingPunct="1"/>
              <a:t>204</a:t>
            </a:fld>
            <a:endParaRPr lang="pl-PL" altLang="pl-PL" sz="1800">
              <a:solidFill>
                <a:srgbClr val="000000"/>
              </a:solidFill>
            </a:endParaRPr>
          </a:p>
        </p:txBody>
      </p:sp>
    </p:spTree>
    <p:extLst>
      <p:ext uri="{BB962C8B-B14F-4D97-AF65-F5344CB8AC3E}">
        <p14:creationId xmlns:p14="http://schemas.microsoft.com/office/powerpoint/2010/main" val="23120562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4E80FEE-177C-4DCA-AF63-0BA526398ACE}" type="slidenum">
              <a:rPr lang="pl-PL" altLang="pl-PL" sz="1800">
                <a:solidFill>
                  <a:srgbClr val="000000"/>
                </a:solidFill>
              </a:rPr>
              <a:pPr eaLnBrk="1" hangingPunct="1"/>
              <a:t>205</a:t>
            </a:fld>
            <a:endParaRPr lang="pl-PL" altLang="pl-PL" sz="1800">
              <a:solidFill>
                <a:srgbClr val="000000"/>
              </a:solidFill>
            </a:endParaRPr>
          </a:p>
        </p:txBody>
      </p:sp>
    </p:spTree>
    <p:extLst>
      <p:ext uri="{BB962C8B-B14F-4D97-AF65-F5344CB8AC3E}">
        <p14:creationId xmlns:p14="http://schemas.microsoft.com/office/powerpoint/2010/main" val="3078517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486E7DC-A04B-41FC-BEA6-1E1848B083D5}" type="slidenum">
              <a:rPr lang="pl-PL" altLang="pl-PL" sz="1800">
                <a:solidFill>
                  <a:srgbClr val="000000"/>
                </a:solidFill>
              </a:rPr>
              <a:pPr eaLnBrk="1" hangingPunct="1"/>
              <a:t>206</a:t>
            </a:fld>
            <a:endParaRPr lang="pl-PL" altLang="pl-PL" sz="1800">
              <a:solidFill>
                <a:srgbClr val="000000"/>
              </a:solidFill>
            </a:endParaRPr>
          </a:p>
        </p:txBody>
      </p:sp>
    </p:spTree>
    <p:extLst>
      <p:ext uri="{BB962C8B-B14F-4D97-AF65-F5344CB8AC3E}">
        <p14:creationId xmlns:p14="http://schemas.microsoft.com/office/powerpoint/2010/main" val="36352557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CB00551-5CBD-4D4A-9A22-38483B082FBA}" type="slidenum">
              <a:rPr lang="pl-PL" altLang="pl-PL" sz="1800">
                <a:solidFill>
                  <a:srgbClr val="000000"/>
                </a:solidFill>
              </a:rPr>
              <a:pPr eaLnBrk="1" hangingPunct="1"/>
              <a:t>207</a:t>
            </a:fld>
            <a:endParaRPr lang="pl-PL" altLang="pl-PL" sz="1800">
              <a:solidFill>
                <a:srgbClr val="000000"/>
              </a:solidFill>
            </a:endParaRPr>
          </a:p>
        </p:txBody>
      </p:sp>
    </p:spTree>
    <p:extLst>
      <p:ext uri="{BB962C8B-B14F-4D97-AF65-F5344CB8AC3E}">
        <p14:creationId xmlns:p14="http://schemas.microsoft.com/office/powerpoint/2010/main" val="25014446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 name="Symbol zastępczy numeru slajdu 3"/>
          <p:cNvSpPr>
            <a:spLocks noGrp="1"/>
          </p:cNvSpPr>
          <p:nvPr>
            <p:ph type="sldNum" sz="quarter" idx="5"/>
          </p:nvPr>
        </p:nvSpPr>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11B8309-1AB3-431C-A2B6-71D0B8AD49DD}" type="slidenum">
              <a:rPr lang="pl-PL" altLang="pl-PL" sz="1800">
                <a:solidFill>
                  <a:srgbClr val="000000"/>
                </a:solidFill>
              </a:rPr>
              <a:pPr eaLnBrk="1" hangingPunct="1"/>
              <a:t>208</a:t>
            </a:fld>
            <a:endParaRPr lang="pl-PL" altLang="pl-PL" sz="1800">
              <a:solidFill>
                <a:srgbClr val="000000"/>
              </a:solidFill>
            </a:endParaRPr>
          </a:p>
        </p:txBody>
      </p:sp>
    </p:spTree>
    <p:extLst>
      <p:ext uri="{BB962C8B-B14F-4D97-AF65-F5344CB8AC3E}">
        <p14:creationId xmlns:p14="http://schemas.microsoft.com/office/powerpoint/2010/main" val="78881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12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4FB7B4C-A2AC-4B50-A11A-74FEBA76DE5C}" type="slidenum">
              <a:rPr lang="pl-PL" altLang="pl-PL"/>
              <a:pPr/>
              <a:t>142</a:t>
            </a:fld>
            <a:endParaRPr lang="pl-PL" altLang="pl-PL"/>
          </a:p>
        </p:txBody>
      </p:sp>
    </p:spTree>
    <p:extLst>
      <p:ext uri="{BB962C8B-B14F-4D97-AF65-F5344CB8AC3E}">
        <p14:creationId xmlns:p14="http://schemas.microsoft.com/office/powerpoint/2010/main" val="56112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532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F7E20A7-80CD-47B2-B063-749A593DA734}" type="slidenum">
              <a:rPr lang="pl-PL" altLang="pl-PL"/>
              <a:pPr/>
              <a:t>143</a:t>
            </a:fld>
            <a:endParaRPr lang="pl-PL" altLang="pl-PL"/>
          </a:p>
        </p:txBody>
      </p:sp>
    </p:spTree>
    <p:extLst>
      <p:ext uri="{BB962C8B-B14F-4D97-AF65-F5344CB8AC3E}">
        <p14:creationId xmlns:p14="http://schemas.microsoft.com/office/powerpoint/2010/main" val="45123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093788"/>
            <a:ext cx="10550405" cy="2387600"/>
          </a:xfrm>
        </p:spPr>
        <p:txBody>
          <a:bodyPr anchor="b"/>
          <a:lstStyle>
            <a:lvl1pPr algn="ctr">
              <a:defRPr sz="6000" b="0">
                <a:latin typeface="+mn-lt"/>
              </a:defRPr>
            </a:lvl1pPr>
          </a:lstStyle>
          <a:p>
            <a:r>
              <a:rPr lang="pl-PL" dirty="0" smtClean="0"/>
              <a:t>Kliknij, aby edytować styl</a:t>
            </a:r>
            <a:endParaRPr lang="pl-PL" dirty="0"/>
          </a:p>
        </p:txBody>
      </p:sp>
      <p:sp>
        <p:nvSpPr>
          <p:cNvPr id="3" name="Podtytuł 2"/>
          <p:cNvSpPr>
            <a:spLocks noGrp="1"/>
          </p:cNvSpPr>
          <p:nvPr>
            <p:ph type="subTitle" idx="1"/>
          </p:nvPr>
        </p:nvSpPr>
        <p:spPr>
          <a:xfrm>
            <a:off x="349743" y="3573463"/>
            <a:ext cx="10550405"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smtClean="0"/>
              <a:t>Kliknij, aby edytować styl wzorca podtytułu</a:t>
            </a:r>
            <a:endParaRPr lang="pl-PL" dirty="0"/>
          </a:p>
        </p:txBody>
      </p:sp>
    </p:spTree>
    <p:extLst>
      <p:ext uri="{BB962C8B-B14F-4D97-AF65-F5344CB8AC3E}">
        <p14:creationId xmlns:p14="http://schemas.microsoft.com/office/powerpoint/2010/main" val="216763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49743" y="255311"/>
            <a:ext cx="7816697" cy="1077092"/>
          </a:xfrm>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a:xfrm>
            <a:off x="349743" y="1450099"/>
            <a:ext cx="10515600" cy="438468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106896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236443" y="942975"/>
            <a:ext cx="2628900" cy="489181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49743" y="942975"/>
            <a:ext cx="7734300" cy="489181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38009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pic>
        <p:nvPicPr>
          <p:cNvPr id="4" name="image.jpg">
            <a:extLst>
              <a:ext uri="{FF2B5EF4-FFF2-40B4-BE49-F238E27FC236}">
                <a16:creationId xmlns:a16="http://schemas.microsoft.com/office/drawing/2014/main" xmlns="" id="{E1CA7ACB-890C-4551-9ED7-F601CD20FEF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Texturizer/>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7408" y="781049"/>
            <a:ext cx="6645590" cy="44132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ytuł 1"/>
          <p:cNvSpPr txBox="1">
            <a:spLocks/>
          </p:cNvSpPr>
          <p:nvPr userDrawn="1"/>
        </p:nvSpPr>
        <p:spPr>
          <a:xfrm>
            <a:off x="7118723" y="1183481"/>
            <a:ext cx="4082677" cy="9493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636160"/>
                </a:solidFill>
                <a:latin typeface="+mn-lt"/>
                <a:ea typeface="+mj-ea"/>
                <a:cs typeface="+mj-cs"/>
              </a:defRPr>
            </a:lvl1pPr>
          </a:lstStyle>
          <a:p>
            <a:r>
              <a:rPr lang="pl-PL" sz="4000" dirty="0" smtClean="0">
                <a:solidFill>
                  <a:srgbClr val="636363"/>
                </a:solidFill>
              </a:rPr>
              <a:t>Dziękuję</a:t>
            </a:r>
            <a:r>
              <a:rPr lang="pl-PL" sz="4000" baseline="0" dirty="0" smtClean="0">
                <a:solidFill>
                  <a:srgbClr val="636363"/>
                </a:solidFill>
              </a:rPr>
              <a:t> za uwagę</a:t>
            </a:r>
            <a:endParaRPr lang="pl-PL" sz="4000" dirty="0">
              <a:solidFill>
                <a:srgbClr val="636363"/>
              </a:solidFill>
            </a:endParaRPr>
          </a:p>
        </p:txBody>
      </p:sp>
      <p:sp>
        <p:nvSpPr>
          <p:cNvPr id="6" name="Symbol zastępczy tekstu 5"/>
          <p:cNvSpPr>
            <a:spLocks noGrp="1"/>
          </p:cNvSpPr>
          <p:nvPr>
            <p:ph type="body" sz="quarter" idx="10"/>
          </p:nvPr>
        </p:nvSpPr>
        <p:spPr>
          <a:xfrm>
            <a:off x="7118722" y="2593975"/>
            <a:ext cx="4082678" cy="2600325"/>
          </a:xfrm>
        </p:spPr>
        <p:txBody>
          <a:bodyPr/>
          <a:lstStyle>
            <a:lvl1pPr marL="0" indent="0" algn="ctr">
              <a:buNone/>
              <a:defRPr>
                <a:solidFill>
                  <a:srgbClr val="636363"/>
                </a:solidFill>
              </a:defRPr>
            </a:lvl1pPr>
            <a:lvl2pPr marL="457200" indent="0" algn="ctr">
              <a:buNone/>
              <a:defRPr>
                <a:solidFill>
                  <a:srgbClr val="636363"/>
                </a:solidFill>
              </a:defRPr>
            </a:lvl2pPr>
            <a:lvl3pPr marL="914400" indent="0" algn="ctr">
              <a:buNone/>
              <a:defRPr>
                <a:solidFill>
                  <a:srgbClr val="636363"/>
                </a:solidFill>
              </a:defRPr>
            </a:lvl3pPr>
            <a:lvl4pPr marL="1371600" indent="0" algn="ctr">
              <a:buNone/>
              <a:defRPr>
                <a:solidFill>
                  <a:srgbClr val="636363"/>
                </a:solidFill>
              </a:defRPr>
            </a:lvl4pPr>
            <a:lvl5pPr marL="1828800" indent="0" algn="ctr">
              <a:buNone/>
              <a:defRPr>
                <a:solidFill>
                  <a:srgbClr val="636363"/>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77421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49743" y="240015"/>
            <a:ext cx="7816697" cy="1068040"/>
          </a:xfrm>
        </p:spPr>
        <p:txBody>
          <a:bodyPr>
            <a:normAutofit/>
          </a:bodyPr>
          <a:lstStyle>
            <a:lvl1pPr>
              <a:defRPr sz="3200">
                <a:latin typeface="+mj-lt"/>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349743" y="1308055"/>
            <a:ext cx="10515600" cy="4526732"/>
          </a:xfrm>
        </p:spPr>
        <p:txBody>
          <a:bodyPr/>
          <a:lstStyle>
            <a:lvl1pPr marL="0" indent="0" algn="just">
              <a:lnSpc>
                <a:spcPct val="100000"/>
              </a:lnSpc>
              <a:buNone/>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90620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349743" y="1081813"/>
            <a:ext cx="10525125" cy="3467100"/>
          </a:xfrm>
        </p:spPr>
        <p:txBody>
          <a:bodyPr anchor="b"/>
          <a:lstStyle>
            <a:lvl1pPr>
              <a:defRPr sz="6000"/>
            </a:lvl1pPr>
          </a:lstStyle>
          <a:p>
            <a:r>
              <a:rPr lang="pl-PL" dirty="0" smtClean="0"/>
              <a:t>Kliknij, aby edytować styl</a:t>
            </a:r>
            <a:endParaRPr lang="pl-PL" dirty="0"/>
          </a:p>
        </p:txBody>
      </p:sp>
      <p:sp>
        <p:nvSpPr>
          <p:cNvPr id="3" name="Symbol zastępczy tekstu 2"/>
          <p:cNvSpPr>
            <a:spLocks noGrp="1"/>
          </p:cNvSpPr>
          <p:nvPr>
            <p:ph type="body" idx="1"/>
          </p:nvPr>
        </p:nvSpPr>
        <p:spPr>
          <a:xfrm>
            <a:off x="349743" y="4548912"/>
            <a:ext cx="10525125" cy="12858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Tree>
    <p:extLst>
      <p:ext uri="{BB962C8B-B14F-4D97-AF65-F5344CB8AC3E}">
        <p14:creationId xmlns:p14="http://schemas.microsoft.com/office/powerpoint/2010/main" val="328904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349743" y="213045"/>
            <a:ext cx="7816697" cy="1077092"/>
          </a:xfrm>
        </p:spPr>
        <p:txBody>
          <a:bodyPr/>
          <a:lstStyle/>
          <a:p>
            <a:r>
              <a:rPr lang="pl-PL" dirty="0" smtClean="0"/>
              <a:t>Kliknij, aby edytować styl</a:t>
            </a:r>
            <a:endParaRPr lang="pl-PL" dirty="0"/>
          </a:p>
        </p:txBody>
      </p:sp>
      <p:sp>
        <p:nvSpPr>
          <p:cNvPr id="3" name="Symbol zastępczy zawartości 2"/>
          <p:cNvSpPr>
            <a:spLocks noGrp="1"/>
          </p:cNvSpPr>
          <p:nvPr>
            <p:ph sz="half" idx="1"/>
          </p:nvPr>
        </p:nvSpPr>
        <p:spPr>
          <a:xfrm>
            <a:off x="349743" y="1290136"/>
            <a:ext cx="5181600" cy="454465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683743" y="1290137"/>
            <a:ext cx="5181600" cy="45446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84909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49743" y="226609"/>
            <a:ext cx="7692872" cy="1077092"/>
          </a:xfrm>
        </p:spPr>
        <p:txBody>
          <a:bodyPr/>
          <a:lstStyle/>
          <a:p>
            <a:r>
              <a:rPr lang="pl-PL" dirty="0" smtClean="0"/>
              <a:t>Kliknij, aby edytować styl</a:t>
            </a:r>
            <a:endParaRPr lang="pl-PL" dirty="0"/>
          </a:p>
        </p:txBody>
      </p:sp>
      <p:sp>
        <p:nvSpPr>
          <p:cNvPr id="3" name="Symbol zastępczy tekstu 2"/>
          <p:cNvSpPr>
            <a:spLocks noGrp="1"/>
          </p:cNvSpPr>
          <p:nvPr>
            <p:ph type="body" idx="1"/>
          </p:nvPr>
        </p:nvSpPr>
        <p:spPr>
          <a:xfrm>
            <a:off x="349743" y="13037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349743" y="2127613"/>
            <a:ext cx="5157787" cy="370717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682155" y="13037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682155" y="2127613"/>
            <a:ext cx="5183188" cy="370717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extLst>
      <p:ext uri="{BB962C8B-B14F-4D97-AF65-F5344CB8AC3E}">
        <p14:creationId xmlns:p14="http://schemas.microsoft.com/office/powerpoint/2010/main" val="51328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121535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4693143" y="95322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p14="http://schemas.microsoft.com/office/powerpoint/2010/main" val="13027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349743" y="422999"/>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4693143" y="9532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349743" y="20231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p14="http://schemas.microsoft.com/office/powerpoint/2010/main" val="406104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49743" y="255310"/>
            <a:ext cx="7816697" cy="1077092"/>
          </a:xfrm>
          <a:prstGeom prst="rect">
            <a:avLst/>
          </a:prstGeom>
        </p:spPr>
        <p:txBody>
          <a:bodyPr vert="horz" lIns="91440" tIns="45720" rIns="91440" bIns="45720" rtlCol="0" anchor="t">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349743" y="1332402"/>
            <a:ext cx="10515600" cy="4502384"/>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9" name="Rectangle 23"/>
          <p:cNvSpPr/>
          <p:nvPr/>
        </p:nvSpPr>
        <p:spPr>
          <a:xfrm>
            <a:off x="10885541" y="1"/>
            <a:ext cx="1306460" cy="6857999"/>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CAFE2">
              <a:alpha val="30000"/>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p:cNvSpPr/>
          <p:nvPr/>
        </p:nvSpPr>
        <p:spPr>
          <a:xfrm>
            <a:off x="11070648" y="1"/>
            <a:ext cx="1124528"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0093DD">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3"/>
          <p:cNvSpPr/>
          <p:nvPr/>
        </p:nvSpPr>
        <p:spPr>
          <a:xfrm>
            <a:off x="10779103" y="3056467"/>
            <a:ext cx="1416073" cy="3801533"/>
          </a:xfrm>
          <a:prstGeom prst="triangle">
            <a:avLst>
              <a:gd name="adj" fmla="val 100000"/>
            </a:avLst>
          </a:prstGeom>
          <a:solidFill>
            <a:srgbClr val="1E65A7">
              <a:alpha val="72000"/>
            </a:srgb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p:cNvSpPr/>
          <p:nvPr/>
        </p:nvSpPr>
        <p:spPr>
          <a:xfrm>
            <a:off x="10952018" y="1"/>
            <a:ext cx="1239983"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7BC045">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p:cNvSpPr/>
          <p:nvPr/>
        </p:nvSpPr>
        <p:spPr>
          <a:xfrm>
            <a:off x="11631554" y="1"/>
            <a:ext cx="560446" cy="685800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p:cNvSpPr/>
          <p:nvPr/>
        </p:nvSpPr>
        <p:spPr>
          <a:xfrm>
            <a:off x="11649048" y="1"/>
            <a:ext cx="542952"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ACF00">
              <a:alpha val="75000"/>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7"/>
          <p:cNvSpPr/>
          <p:nvPr/>
        </p:nvSpPr>
        <p:spPr>
          <a:xfrm>
            <a:off x="11402586" y="3598335"/>
            <a:ext cx="789415" cy="3259666"/>
          </a:xfrm>
          <a:prstGeom prst="triangle">
            <a:avLst>
              <a:gd name="adj" fmla="val 100000"/>
            </a:avLst>
          </a:prstGeom>
          <a:solidFill>
            <a:srgbClr val="38AC3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6" name="Prostokąt 25"/>
          <p:cNvSpPr/>
          <p:nvPr/>
        </p:nvSpPr>
        <p:spPr>
          <a:xfrm>
            <a:off x="0" y="0"/>
            <a:ext cx="200526" cy="6858000"/>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p:cNvSpPr/>
          <p:nvPr/>
        </p:nvSpPr>
        <p:spPr>
          <a:xfrm rot="5400000">
            <a:off x="5593194" y="591336"/>
            <a:ext cx="45719" cy="10532621"/>
          </a:xfrm>
          <a:prstGeom prst="rect">
            <a:avLst/>
          </a:prstGeom>
          <a:gradFill flip="none" rotWithShape="1">
            <a:gsLst>
              <a:gs pos="66000">
                <a:srgbClr val="1E65A7"/>
              </a:gs>
              <a:gs pos="33000">
                <a:srgbClr val="38AC39"/>
              </a:gs>
              <a:gs pos="9000">
                <a:srgbClr val="FACF00"/>
              </a:gs>
              <a:gs pos="0">
                <a:srgbClr val="FACF00">
                  <a:lumMod val="100000"/>
                </a:srgbClr>
              </a:gs>
              <a:gs pos="50000">
                <a:srgbClr val="00844A"/>
              </a:gs>
              <a:gs pos="16000">
                <a:srgbClr val="7BC045"/>
              </a:gs>
              <a:gs pos="100000">
                <a:srgbClr val="0CAFE2"/>
              </a:gs>
              <a:gs pos="83000">
                <a:srgbClr val="0093D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p:cNvPicPr>
            <a:picLocks noChangeAspect="1"/>
          </p:cNvPicPr>
          <p:nvPr/>
        </p:nvPicPr>
        <p:blipFill>
          <a:blip r:embed="rId14"/>
          <a:stretch>
            <a:fillRect/>
          </a:stretch>
        </p:blipFill>
        <p:spPr>
          <a:xfrm>
            <a:off x="8296646" y="222294"/>
            <a:ext cx="2101442" cy="572153"/>
          </a:xfrm>
          <a:prstGeom prst="rect">
            <a:avLst/>
          </a:prstGeom>
        </p:spPr>
      </p:pic>
      <p:pic>
        <p:nvPicPr>
          <p:cNvPr id="16" name="Obraz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1540" y="6026746"/>
            <a:ext cx="9816548" cy="691183"/>
          </a:xfrm>
          <a:prstGeom prst="rect">
            <a:avLst/>
          </a:prstGeom>
        </p:spPr>
      </p:pic>
    </p:spTree>
    <p:extLst>
      <p:ext uri="{BB962C8B-B14F-4D97-AF65-F5344CB8AC3E}">
        <p14:creationId xmlns:p14="http://schemas.microsoft.com/office/powerpoint/2010/main" val="252538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0" kern="1200">
          <a:solidFill>
            <a:srgbClr val="636363"/>
          </a:solidFill>
          <a:latin typeface="+mn-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636363"/>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a:solidFill>
            <a:srgbClr val="6363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funduszeeuropejskie.gov.pl/media/42886/Wytyczne_w_zakresie_kwalifikowalnosci_19.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bazakonkurencyjnosci.funduszeeuropejskie.gov.p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funduszeeuropejskie.gov.pl/media/42886/Wytyczne_w_zakresie_kwalifikowalnosci_19.pdf"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49743" y="1355090"/>
            <a:ext cx="10550405" cy="2387600"/>
          </a:xfrm>
        </p:spPr>
        <p:txBody>
          <a:bodyPr>
            <a:normAutofit fontScale="90000"/>
          </a:bodyPr>
          <a:lstStyle/>
          <a:p>
            <a:r>
              <a:rPr lang="pl-PL" i="1" dirty="0"/>
              <a:t>Kwalifikowalność wydatków oraz księgowość w projektach współfinansowanych ze środków EFS</a:t>
            </a:r>
            <a:endParaRPr lang="pl-PL" dirty="0"/>
          </a:p>
        </p:txBody>
      </p:sp>
      <p:sp>
        <p:nvSpPr>
          <p:cNvPr id="4" name="pole tekstowe 3"/>
          <p:cNvSpPr txBox="1"/>
          <p:nvPr/>
        </p:nvSpPr>
        <p:spPr>
          <a:xfrm>
            <a:off x="7372351" y="5476875"/>
            <a:ext cx="3527798" cy="369332"/>
          </a:xfrm>
          <a:prstGeom prst="rect">
            <a:avLst/>
          </a:prstGeom>
          <a:noFill/>
        </p:spPr>
        <p:txBody>
          <a:bodyPr wrap="square" rtlCol="0">
            <a:spAutoFit/>
          </a:bodyPr>
          <a:lstStyle/>
          <a:p>
            <a:pPr algn="r"/>
            <a:r>
              <a:rPr lang="pl-PL" dirty="0" smtClean="0">
                <a:solidFill>
                  <a:srgbClr val="636160"/>
                </a:solidFill>
              </a:rPr>
              <a:t>Szczecin, 16-17.05.2018 r.</a:t>
            </a:r>
            <a:endParaRPr lang="pl-PL" dirty="0">
              <a:solidFill>
                <a:srgbClr val="636160"/>
              </a:solidFill>
            </a:endParaRPr>
          </a:p>
        </p:txBody>
      </p:sp>
      <p:sp>
        <p:nvSpPr>
          <p:cNvPr id="5" name="Podtytuł 2"/>
          <p:cNvSpPr txBox="1">
            <a:spLocks/>
          </p:cNvSpPr>
          <p:nvPr/>
        </p:nvSpPr>
        <p:spPr>
          <a:xfrm>
            <a:off x="349743" y="4484688"/>
            <a:ext cx="6044390" cy="165576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3200" kern="1200">
                <a:solidFill>
                  <a:srgbClr val="636363"/>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rgbClr val="636363"/>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636363"/>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63636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altLang="pl-PL" dirty="0" smtClean="0">
                <a:ea typeface="Mongolian Baiti" panose="03000500000000000000" pitchFamily="66" charset="0"/>
              </a:rPr>
              <a:t>Trener: Michał </a:t>
            </a:r>
            <a:r>
              <a:rPr lang="pl-PL" altLang="pl-PL" dirty="0" err="1" smtClean="0">
                <a:ea typeface="Mongolian Baiti" panose="03000500000000000000" pitchFamily="66" charset="0"/>
              </a:rPr>
              <a:t>Byliniak</a:t>
            </a:r>
            <a:r>
              <a:rPr lang="pl-PL" altLang="pl-PL" dirty="0" smtClean="0">
                <a:ea typeface="Mongolian Baiti" panose="03000500000000000000" pitchFamily="66" charset="0"/>
              </a:rPr>
              <a:t> </a:t>
            </a:r>
            <a:endParaRPr lang="pl-PL" altLang="pl-PL" dirty="0">
              <a:ea typeface="Mongolian Baiti" panose="03000500000000000000" pitchFamily="66" charset="0"/>
            </a:endParaRPr>
          </a:p>
        </p:txBody>
      </p:sp>
    </p:spTree>
    <p:extLst>
      <p:ext uri="{BB962C8B-B14F-4D97-AF65-F5344CB8AC3E}">
        <p14:creationId xmlns:p14="http://schemas.microsoft.com/office/powerpoint/2010/main" val="4219960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783357"/>
            <a:ext cx="9814560" cy="4525963"/>
          </a:xfrm>
        </p:spPr>
        <p:txBody>
          <a:bodyPr>
            <a:noAutofit/>
          </a:bodyPr>
          <a:lstStyle/>
          <a:p>
            <a:pPr marL="0" indent="0">
              <a:buNone/>
            </a:pPr>
            <a:endParaRPr lang="pl-PL" sz="2800" dirty="0" smtClean="0"/>
          </a:p>
          <a:p>
            <a:pPr marL="0" indent="0">
              <a:buNone/>
            </a:pPr>
            <a:r>
              <a:rPr lang="pl-PL" sz="2800" dirty="0" smtClean="0"/>
              <a:t>W </a:t>
            </a:r>
            <a:r>
              <a:rPr lang="pl-PL" sz="2800" dirty="0"/>
              <a:t>przypadku instrumentów finansowych właściwa instytucja nie udziela </a:t>
            </a:r>
            <a:r>
              <a:rPr lang="pl-PL" sz="2800" dirty="0" smtClean="0"/>
              <a:t>wsparcia na </a:t>
            </a:r>
            <a:r>
              <a:rPr lang="pl-PL" sz="2800" dirty="0"/>
              <a:t>inwestycje, które zostały fizycznie ukończone lub w pełni wdrożone w dniu </a:t>
            </a:r>
            <a:r>
              <a:rPr lang="pl-PL" sz="2800" dirty="0" smtClean="0"/>
              <a:t>podjęcia decyzji inwestycyjnej czyli </a:t>
            </a:r>
            <a:r>
              <a:rPr lang="pl-PL" sz="2800" dirty="0"/>
              <a:t>prawnie wiążącego zobowiązania do udzielenia ostatecznemu odbiorcy </a:t>
            </a:r>
            <a:r>
              <a:rPr lang="pl-PL" sz="2800" dirty="0" smtClean="0"/>
              <a:t>dofinansowania w </a:t>
            </a:r>
            <a:r>
              <a:rPr lang="pl-PL" sz="2800" dirty="0"/>
              <a:t>ramach instrumentu finansowego.</a:t>
            </a:r>
            <a:endParaRPr lang="pl-PL" sz="2800" b="1" dirty="0" smtClean="0"/>
          </a:p>
        </p:txBody>
      </p:sp>
    </p:spTree>
    <p:extLst>
      <p:ext uri="{BB962C8B-B14F-4D97-AF65-F5344CB8AC3E}">
        <p14:creationId xmlns:p14="http://schemas.microsoft.com/office/powerpoint/2010/main" val="12645583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8367" y="1589821"/>
            <a:ext cx="9853252" cy="4235450"/>
          </a:xfrm>
        </p:spPr>
        <p:txBody>
          <a:bodyPr>
            <a:noAutofit/>
          </a:bodyPr>
          <a:lstStyle/>
          <a:p>
            <a:pPr algn="just" eaLnBrk="1" hangingPunct="1">
              <a:defRPr/>
            </a:pPr>
            <a:r>
              <a:rPr lang="pl-PL" sz="2800" u="sng" dirty="0" smtClean="0"/>
              <a:t>W projektach ogólnodostępnych </a:t>
            </a:r>
            <a:r>
              <a:rPr lang="pl-PL" sz="2800" dirty="0" smtClean="0"/>
              <a:t>w celu zapewnienia możliwości pełnego uczestnictwa osób z niepełnosprawnościami należy zastosować mechanizm racjonalnych usprawnień.	</a:t>
            </a:r>
          </a:p>
          <a:p>
            <a:pPr algn="just" eaLnBrk="1" hangingPunct="1">
              <a:defRPr/>
            </a:pPr>
            <a:r>
              <a:rPr lang="pl-PL" sz="2800" u="sng" dirty="0" smtClean="0"/>
              <a:t>W projektach dedykowanych</a:t>
            </a:r>
            <a:r>
              <a:rPr lang="pl-PL" sz="2800" dirty="0" smtClean="0"/>
              <a:t>, wyłącznie lub przede wszystkim osobom z niepełnosprawnościami wydatki na sfinansowanie mechanizmu racjonalnych usprawnień należy zaplanować </a:t>
            </a:r>
            <a:br>
              <a:rPr lang="pl-PL" sz="2800" dirty="0" smtClean="0"/>
            </a:br>
            <a:r>
              <a:rPr lang="pl-PL" sz="2800" dirty="0" smtClean="0"/>
              <a:t>na poziomie wniosku o dofinansowanie projektu.</a:t>
            </a:r>
          </a:p>
          <a:p>
            <a:pPr algn="ctr" eaLnBrk="1" hangingPunct="1">
              <a:buFont typeface="Arial" charset="0"/>
              <a:buNone/>
              <a:defRPr/>
            </a:pPr>
            <a:endParaRPr lang="pl-PL" altLang="pl-PL" sz="2800" b="1" dirty="0" smtClean="0">
              <a:solidFill>
                <a:prstClr val="black"/>
              </a:solidFill>
              <a:latin typeface="Arial" panose="020B0604020202020204" pitchFamily="34" charset="0"/>
            </a:endParaRPr>
          </a:p>
          <a:p>
            <a:pPr eaLnBrk="1" hangingPunct="1">
              <a:buFont typeface="Arial" charset="0"/>
              <a:buNone/>
              <a:defRPr/>
            </a:pPr>
            <a:endParaRPr lang="pl-PL" sz="2800" dirty="0"/>
          </a:p>
        </p:txBody>
      </p:sp>
      <p:sp>
        <p:nvSpPr>
          <p:cNvPr id="115716"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B4642D82-9013-43BE-8B39-5EAB0223F38E}" type="slidenum">
              <a:rPr lang="pl-PL" altLang="pl-PL" sz="1200">
                <a:solidFill>
                  <a:srgbClr val="898989"/>
                </a:solidFill>
              </a:rPr>
              <a:pPr>
                <a:lnSpc>
                  <a:spcPct val="100000"/>
                </a:lnSpc>
                <a:spcBef>
                  <a:spcPct val="0"/>
                </a:spcBef>
                <a:buFontTx/>
                <a:buNone/>
              </a:pPr>
              <a:t>100</a:t>
            </a:fld>
            <a:endParaRPr lang="pl-PL" altLang="pl-PL" sz="1200">
              <a:solidFill>
                <a:srgbClr val="898989"/>
              </a:solidFill>
            </a:endParaRPr>
          </a:p>
        </p:txBody>
      </p:sp>
      <p:sp>
        <p:nvSpPr>
          <p:cNvPr id="5" name="Tytuł 1"/>
          <p:cNvSpPr>
            <a:spLocks noGrp="1"/>
          </p:cNvSpPr>
          <p:nvPr>
            <p:ph type="title"/>
          </p:nvPr>
        </p:nvSpPr>
        <p:spPr/>
        <p:txBody>
          <a:bodyPr/>
          <a:lstStyle/>
          <a:p>
            <a:pPr eaLnBrk="1" hangingPunct="1"/>
            <a:r>
              <a:rPr lang="pl-PL" altLang="pl-PL" sz="2800" b="1" dirty="0" smtClean="0"/>
              <a:t>Mechanizm racjonalnych usprawnień</a:t>
            </a:r>
            <a:endParaRPr lang="pl-PL" altLang="pl-PL" sz="2800" dirty="0" smtClean="0"/>
          </a:p>
        </p:txBody>
      </p:sp>
    </p:spTree>
    <p:extLst>
      <p:ext uri="{BB962C8B-B14F-4D97-AF65-F5344CB8AC3E}">
        <p14:creationId xmlns:p14="http://schemas.microsoft.com/office/powerpoint/2010/main" val="2206695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ytuł 1"/>
          <p:cNvSpPr>
            <a:spLocks noGrp="1"/>
          </p:cNvSpPr>
          <p:nvPr>
            <p:ph type="title"/>
          </p:nvPr>
        </p:nvSpPr>
        <p:spPr/>
        <p:txBody>
          <a:bodyPr/>
          <a:lstStyle/>
          <a:p>
            <a:pPr eaLnBrk="1" hangingPunct="1"/>
            <a:r>
              <a:rPr lang="pl-PL" altLang="pl-PL" sz="2800" b="1" dirty="0" smtClean="0"/>
              <a:t>Mechanizm racjonalnych usprawnień</a:t>
            </a:r>
            <a:endParaRPr lang="pl-PL" altLang="pl-PL" sz="2800" dirty="0" smtClean="0"/>
          </a:p>
        </p:txBody>
      </p:sp>
      <p:sp>
        <p:nvSpPr>
          <p:cNvPr id="3" name="Symbol zastępczy zawartości 2"/>
          <p:cNvSpPr>
            <a:spLocks noGrp="1"/>
          </p:cNvSpPr>
          <p:nvPr>
            <p:ph idx="1"/>
          </p:nvPr>
        </p:nvSpPr>
        <p:spPr>
          <a:xfrm>
            <a:off x="838200" y="1716089"/>
            <a:ext cx="9543757" cy="4694237"/>
          </a:xfrm>
        </p:spPr>
        <p:txBody>
          <a:bodyPr>
            <a:noAutofit/>
          </a:bodyPr>
          <a:lstStyle/>
          <a:p>
            <a:pPr marL="0" indent="0" eaLnBrk="1" hangingPunct="1">
              <a:buFont typeface="Arial" charset="0"/>
              <a:buNone/>
              <a:defRPr/>
            </a:pPr>
            <a:endParaRPr lang="pl-PL" sz="2800" dirty="0" smtClean="0"/>
          </a:p>
          <a:p>
            <a:pPr marL="0" indent="0" eaLnBrk="1" hangingPunct="1">
              <a:buFont typeface="Arial" charset="0"/>
              <a:buNone/>
              <a:defRPr/>
            </a:pPr>
            <a:r>
              <a:rPr lang="pl-PL" sz="2800" dirty="0" smtClean="0"/>
              <a:t>Za osoby z niepełnosprawnościami należy uznać osoby niepełnosprawne w rozumieniu ustawy z dnia 27 sierpnia 1997 r. o rehabilitacji zawodowej i społecznej oraz zatrudnianiu osób niepełnosprawnych (Dz. U. z 2011 r. Nr 127, poz. 721, z </a:t>
            </a:r>
            <a:r>
              <a:rPr lang="pl-PL" sz="2800" dirty="0" err="1" smtClean="0"/>
              <a:t>późn</a:t>
            </a:r>
            <a:r>
              <a:rPr lang="pl-PL" sz="2800" dirty="0" smtClean="0"/>
              <a:t>. zm.), a także osoby z zaburzeniami psychicznymi, w rozumieniu ustawy z dnia 19 sierpnia 1994 r. o ochronie zdrowia psychicznego (Dz. U. z 2011 r. Nr 231, poz. 1375).</a:t>
            </a:r>
          </a:p>
        </p:txBody>
      </p:sp>
      <p:sp>
        <p:nvSpPr>
          <p:cNvPr id="116740"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61207322-7C63-4C07-987D-FC69BC810EE6}" type="slidenum">
              <a:rPr lang="pl-PL" altLang="pl-PL" sz="1200">
                <a:solidFill>
                  <a:srgbClr val="898989"/>
                </a:solidFill>
              </a:rPr>
              <a:pPr>
                <a:lnSpc>
                  <a:spcPct val="100000"/>
                </a:lnSpc>
                <a:spcBef>
                  <a:spcPct val="0"/>
                </a:spcBef>
                <a:buFontTx/>
                <a:buNone/>
              </a:pPr>
              <a:t>101</a:t>
            </a:fld>
            <a:endParaRPr lang="pl-PL" altLang="pl-PL" sz="1200">
              <a:solidFill>
                <a:srgbClr val="898989"/>
              </a:solidFill>
            </a:endParaRPr>
          </a:p>
        </p:txBody>
      </p:sp>
    </p:spTree>
    <p:extLst>
      <p:ext uri="{BB962C8B-B14F-4D97-AF65-F5344CB8AC3E}">
        <p14:creationId xmlns:p14="http://schemas.microsoft.com/office/powerpoint/2010/main" val="10177875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ytuł 1"/>
          <p:cNvSpPr>
            <a:spLocks noGrp="1"/>
          </p:cNvSpPr>
          <p:nvPr>
            <p:ph type="title"/>
          </p:nvPr>
        </p:nvSpPr>
        <p:spPr/>
        <p:txBody>
          <a:bodyPr/>
          <a:lstStyle/>
          <a:p>
            <a:pPr eaLnBrk="1" hangingPunct="1"/>
            <a:r>
              <a:rPr lang="pl-PL" altLang="pl-PL" sz="2800" b="1" smtClean="0"/>
              <a:t>Mechanizm racjonalnych usprawnień</a:t>
            </a:r>
            <a:endParaRPr lang="pl-PL" altLang="pl-PL" sz="2800" smtClean="0"/>
          </a:p>
        </p:txBody>
      </p:sp>
      <p:sp>
        <p:nvSpPr>
          <p:cNvPr id="3" name="Symbol zastępczy zawartości 2"/>
          <p:cNvSpPr>
            <a:spLocks noGrp="1"/>
          </p:cNvSpPr>
          <p:nvPr>
            <p:ph idx="1"/>
          </p:nvPr>
        </p:nvSpPr>
        <p:spPr>
          <a:xfrm>
            <a:off x="838200" y="1716089"/>
            <a:ext cx="9543757" cy="4694237"/>
          </a:xfrm>
        </p:spPr>
        <p:txBody>
          <a:bodyPr>
            <a:noAutofit/>
          </a:bodyPr>
          <a:lstStyle/>
          <a:p>
            <a:pPr marL="0" indent="0" eaLnBrk="1" hangingPunct="1">
              <a:buFont typeface="Arial" charset="0"/>
              <a:buNone/>
              <a:defRPr/>
            </a:pPr>
            <a:r>
              <a:rPr lang="pl-PL" sz="2800" dirty="0" smtClean="0"/>
              <a:t>Każde racjonalne usprawnienie wynika z relacji przynajmniej trzech czynników: </a:t>
            </a:r>
          </a:p>
          <a:p>
            <a:pPr marL="342900" indent="-342900" eaLnBrk="1" hangingPunct="1">
              <a:buFont typeface="Arial" charset="0"/>
              <a:buAutoNum type="arabicPeriod"/>
              <a:defRPr/>
            </a:pPr>
            <a:r>
              <a:rPr lang="pl-PL" sz="2800" dirty="0" smtClean="0"/>
              <a:t>dysfunkcji związanej z danym uczestnikiem projektu, </a:t>
            </a:r>
          </a:p>
          <a:p>
            <a:pPr marL="342900" indent="-342900" eaLnBrk="1" hangingPunct="1">
              <a:buFont typeface="Arial" charset="0"/>
              <a:buAutoNum type="arabicPeriod"/>
              <a:defRPr/>
            </a:pPr>
            <a:r>
              <a:rPr lang="pl-PL" sz="2800" dirty="0" smtClean="0"/>
              <a:t>barier otoczenia,</a:t>
            </a:r>
          </a:p>
          <a:p>
            <a:pPr marL="342900" indent="-342900" eaLnBrk="1" hangingPunct="1">
              <a:buFont typeface="Arial" charset="0"/>
              <a:buAutoNum type="arabicPeriod"/>
              <a:defRPr/>
            </a:pPr>
            <a:r>
              <a:rPr lang="pl-PL" sz="2800" dirty="0" smtClean="0"/>
              <a:t>charakteru usługi realizowanej w ramach projektu.</a:t>
            </a:r>
            <a:endParaRPr lang="pl-PL" altLang="pl-PL" sz="2800" b="1" dirty="0" smtClean="0">
              <a:solidFill>
                <a:prstClr val="black"/>
              </a:solidFill>
              <a:latin typeface="Arial" panose="020B0604020202020204" pitchFamily="34" charset="0"/>
            </a:endParaRPr>
          </a:p>
          <a:p>
            <a:pPr eaLnBrk="1" hangingPunct="1">
              <a:buFont typeface="Arial" charset="0"/>
              <a:buNone/>
              <a:defRPr/>
            </a:pPr>
            <a:endParaRPr lang="pl-PL" altLang="pl-PL" sz="2800" b="1" dirty="0" smtClean="0">
              <a:solidFill>
                <a:prstClr val="black"/>
              </a:solidFill>
              <a:latin typeface="Arial" panose="020B0604020202020204" pitchFamily="34" charset="0"/>
            </a:endParaRPr>
          </a:p>
          <a:p>
            <a:pPr eaLnBrk="1" hangingPunct="1">
              <a:buFont typeface="Arial" charset="0"/>
              <a:buNone/>
              <a:defRPr/>
            </a:pPr>
            <a:endParaRPr lang="pl-PL" altLang="pl-PL" sz="2800" b="1" dirty="0" smtClean="0">
              <a:solidFill>
                <a:prstClr val="black"/>
              </a:solidFill>
            </a:endParaRPr>
          </a:p>
          <a:p>
            <a:pPr eaLnBrk="1" hangingPunct="1">
              <a:buFont typeface="Arial" charset="0"/>
              <a:buNone/>
              <a:defRPr/>
            </a:pPr>
            <a:endParaRPr lang="pl-PL" altLang="pl-PL" sz="2800" b="1" dirty="0" smtClean="0">
              <a:solidFill>
                <a:prstClr val="black"/>
              </a:solidFill>
            </a:endParaRPr>
          </a:p>
          <a:p>
            <a:pPr eaLnBrk="1" hangingPunct="1">
              <a:buFont typeface="Arial" charset="0"/>
              <a:buNone/>
              <a:defRPr/>
            </a:pPr>
            <a:endParaRPr lang="pl-PL" altLang="pl-PL" sz="2800" dirty="0" smtClean="0"/>
          </a:p>
          <a:p>
            <a:pPr eaLnBrk="1" hangingPunct="1">
              <a:buFont typeface="Arial" charset="0"/>
              <a:buNone/>
              <a:defRPr/>
            </a:pPr>
            <a:endParaRPr lang="pl-PL" sz="2800" dirty="0" smtClean="0"/>
          </a:p>
          <a:p>
            <a:pPr eaLnBrk="1" hangingPunct="1">
              <a:buFont typeface="Arial" charset="0"/>
              <a:buNone/>
              <a:defRPr/>
            </a:pPr>
            <a:endParaRPr lang="pl-PL" sz="2800" dirty="0"/>
          </a:p>
        </p:txBody>
      </p:sp>
      <p:sp>
        <p:nvSpPr>
          <p:cNvPr id="116740"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61207322-7C63-4C07-987D-FC69BC810EE6}" type="slidenum">
              <a:rPr lang="pl-PL" altLang="pl-PL" sz="1200">
                <a:solidFill>
                  <a:srgbClr val="898989"/>
                </a:solidFill>
              </a:rPr>
              <a:pPr>
                <a:lnSpc>
                  <a:spcPct val="100000"/>
                </a:lnSpc>
                <a:spcBef>
                  <a:spcPct val="0"/>
                </a:spcBef>
                <a:buFontTx/>
                <a:buNone/>
              </a:pPr>
              <a:t>102</a:t>
            </a:fld>
            <a:endParaRPr lang="pl-PL" altLang="pl-PL" sz="1200">
              <a:solidFill>
                <a:srgbClr val="898989"/>
              </a:solidFill>
            </a:endParaRPr>
          </a:p>
        </p:txBody>
      </p:sp>
    </p:spTree>
    <p:extLst>
      <p:ext uri="{BB962C8B-B14F-4D97-AF65-F5344CB8AC3E}">
        <p14:creationId xmlns:p14="http://schemas.microsoft.com/office/powerpoint/2010/main" val="22071279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ymbol zastępczy zawartości 2"/>
          <p:cNvSpPr>
            <a:spLocks noGrp="1"/>
          </p:cNvSpPr>
          <p:nvPr>
            <p:ph idx="1"/>
          </p:nvPr>
        </p:nvSpPr>
        <p:spPr>
          <a:xfrm>
            <a:off x="631517" y="1155994"/>
            <a:ext cx="9694169" cy="4911725"/>
          </a:xfrm>
        </p:spPr>
        <p:txBody>
          <a:bodyPr>
            <a:noAutofit/>
          </a:bodyPr>
          <a:lstStyle/>
          <a:p>
            <a:pPr eaLnBrk="1" hangingPunct="1">
              <a:buFont typeface="Arial" charset="0"/>
              <a:buNone/>
            </a:pPr>
            <a:r>
              <a:rPr lang="pl-PL" altLang="pl-PL" sz="2800" dirty="0" smtClean="0"/>
              <a:t>W ramach przykładowego katalogu kosztów racjonalnych usprawnień jest możliwe sfinansowanie:</a:t>
            </a:r>
          </a:p>
          <a:p>
            <a:pPr eaLnBrk="1" hangingPunct="1">
              <a:buFont typeface="Arial" charset="0"/>
              <a:buNone/>
            </a:pPr>
            <a:r>
              <a:rPr lang="pl-PL" altLang="pl-PL" sz="2800" dirty="0" smtClean="0"/>
              <a:t>a)   kosztów specjalistycznego transportu na miejsce realizacji wsparcia;</a:t>
            </a:r>
          </a:p>
          <a:p>
            <a:pPr eaLnBrk="1" hangingPunct="1">
              <a:buFont typeface="Arial" charset="0"/>
              <a:buNone/>
            </a:pPr>
            <a:r>
              <a:rPr lang="pl-PL" altLang="pl-PL" sz="2800" dirty="0" smtClean="0"/>
              <a:t>b)   dostosowania architektonicznego budynków niedostępnych (np. zmiana miejsca realizacji projektu; budowa tymczasowych podjazdów; montaż platform, wind, podnośników; właściwe oznakowanie budynków poprzez wprowadzanie elementów kontrastowych i wypukłych celem właściwego oznakowania dla osób niewidomych i słabowidzących itp.);</a:t>
            </a:r>
          </a:p>
          <a:p>
            <a:pPr eaLnBrk="1" hangingPunct="1">
              <a:buFont typeface="Arial" charset="0"/>
              <a:buNone/>
            </a:pPr>
            <a:endParaRPr lang="pl-PL" altLang="pl-PL" sz="2800" dirty="0" smtClean="0"/>
          </a:p>
        </p:txBody>
      </p:sp>
      <p:sp>
        <p:nvSpPr>
          <p:cNvPr id="118788"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32323E59-0901-4314-AE6F-9EB18842D8B5}" type="slidenum">
              <a:rPr lang="pl-PL" altLang="pl-PL" sz="1200">
                <a:solidFill>
                  <a:srgbClr val="898989"/>
                </a:solidFill>
              </a:rPr>
              <a:pPr>
                <a:lnSpc>
                  <a:spcPct val="100000"/>
                </a:lnSpc>
                <a:spcBef>
                  <a:spcPct val="0"/>
                </a:spcBef>
                <a:buFontTx/>
                <a:buNone/>
              </a:pPr>
              <a:t>103</a:t>
            </a:fld>
            <a:endParaRPr lang="pl-PL" altLang="pl-PL" sz="1200">
              <a:solidFill>
                <a:srgbClr val="898989"/>
              </a:solidFill>
            </a:endParaRPr>
          </a:p>
        </p:txBody>
      </p:sp>
      <p:sp>
        <p:nvSpPr>
          <p:cNvPr id="6" name="Tytuł 1"/>
          <p:cNvSpPr txBox="1">
            <a:spLocks/>
          </p:cNvSpPr>
          <p:nvPr/>
        </p:nvSpPr>
        <p:spPr>
          <a:xfrm>
            <a:off x="502143" y="3924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altLang="pl-PL" sz="2800" b="1" smtClean="0"/>
              <a:t>Mechanizm racjonalnych usprawnień</a:t>
            </a:r>
            <a:endParaRPr lang="pl-PL" altLang="pl-PL" sz="2800" dirty="0" smtClean="0"/>
          </a:p>
        </p:txBody>
      </p:sp>
    </p:spTree>
    <p:extLst>
      <p:ext uri="{BB962C8B-B14F-4D97-AF65-F5344CB8AC3E}">
        <p14:creationId xmlns:p14="http://schemas.microsoft.com/office/powerpoint/2010/main" val="41982541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ymbol zastępczy zawartości 2"/>
          <p:cNvSpPr>
            <a:spLocks noGrp="1"/>
          </p:cNvSpPr>
          <p:nvPr>
            <p:ph idx="1"/>
          </p:nvPr>
        </p:nvSpPr>
        <p:spPr>
          <a:xfrm>
            <a:off x="631517" y="1155994"/>
            <a:ext cx="9694169" cy="4911725"/>
          </a:xfrm>
        </p:spPr>
        <p:txBody>
          <a:bodyPr>
            <a:noAutofit/>
          </a:bodyPr>
          <a:lstStyle/>
          <a:p>
            <a:pPr eaLnBrk="1" hangingPunct="1">
              <a:buFont typeface="Arial" charset="0"/>
              <a:buNone/>
            </a:pPr>
            <a:r>
              <a:rPr lang="pl-PL" altLang="pl-PL" sz="2800" dirty="0" smtClean="0"/>
              <a:t>c)    dostosowania infrastruktury komputerowej (np. wynajęcie lub zakup i instalacja programów powiększających, mówiących, kamer do kontaktu z osobą posługującą się językiem migowym, drukarek materiałów w alfabecie Braille’a);</a:t>
            </a:r>
          </a:p>
          <a:p>
            <a:pPr eaLnBrk="1" hangingPunct="1">
              <a:buFont typeface="Arial" charset="0"/>
              <a:buNone/>
            </a:pPr>
            <a:r>
              <a:rPr lang="pl-PL" altLang="pl-PL" sz="2800" dirty="0" smtClean="0"/>
              <a:t>d)   dostosowania akustycznego (wynajęcie lub zakup i montaż systemów wspomagających słyszenie, np. pętli indukcyjnych, systemów FM);</a:t>
            </a:r>
          </a:p>
          <a:p>
            <a:pPr eaLnBrk="1" hangingPunct="1">
              <a:buFont typeface="Arial" charset="0"/>
              <a:buNone/>
            </a:pPr>
            <a:r>
              <a:rPr lang="pl-PL" altLang="pl-PL" sz="2800" dirty="0" smtClean="0"/>
              <a:t>e)   asystenta tłumaczącego na język łatwy;</a:t>
            </a:r>
          </a:p>
          <a:p>
            <a:pPr eaLnBrk="1" hangingPunct="1">
              <a:buFont typeface="Arial" charset="0"/>
              <a:buNone/>
            </a:pPr>
            <a:r>
              <a:rPr lang="pl-PL" altLang="pl-PL" sz="2800" dirty="0" smtClean="0"/>
              <a:t>f)    asystenta osoby z niepełnosprawnością;</a:t>
            </a:r>
          </a:p>
        </p:txBody>
      </p:sp>
      <p:sp>
        <p:nvSpPr>
          <p:cNvPr id="118788"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32323E59-0901-4314-AE6F-9EB18842D8B5}" type="slidenum">
              <a:rPr lang="pl-PL" altLang="pl-PL" sz="1200">
                <a:solidFill>
                  <a:srgbClr val="898989"/>
                </a:solidFill>
              </a:rPr>
              <a:pPr>
                <a:lnSpc>
                  <a:spcPct val="100000"/>
                </a:lnSpc>
                <a:spcBef>
                  <a:spcPct val="0"/>
                </a:spcBef>
                <a:buFontTx/>
                <a:buNone/>
              </a:pPr>
              <a:t>104</a:t>
            </a:fld>
            <a:endParaRPr lang="pl-PL" altLang="pl-PL" sz="1200">
              <a:solidFill>
                <a:srgbClr val="898989"/>
              </a:solidFill>
            </a:endParaRPr>
          </a:p>
        </p:txBody>
      </p:sp>
      <p:sp>
        <p:nvSpPr>
          <p:cNvPr id="6" name="Tytuł 1"/>
          <p:cNvSpPr txBox="1">
            <a:spLocks/>
          </p:cNvSpPr>
          <p:nvPr/>
        </p:nvSpPr>
        <p:spPr>
          <a:xfrm>
            <a:off x="502143" y="3924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altLang="pl-PL" sz="2800" b="1" smtClean="0"/>
              <a:t>Mechanizm racjonalnych usprawnień</a:t>
            </a:r>
            <a:endParaRPr lang="pl-PL" altLang="pl-PL" sz="2800" dirty="0" smtClean="0"/>
          </a:p>
        </p:txBody>
      </p:sp>
    </p:spTree>
    <p:extLst>
      <p:ext uri="{BB962C8B-B14F-4D97-AF65-F5344CB8AC3E}">
        <p14:creationId xmlns:p14="http://schemas.microsoft.com/office/powerpoint/2010/main" val="5250091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ymbol zastępczy zawartości 2"/>
          <p:cNvSpPr>
            <a:spLocks noGrp="1"/>
          </p:cNvSpPr>
          <p:nvPr>
            <p:ph idx="1"/>
          </p:nvPr>
        </p:nvSpPr>
        <p:spPr>
          <a:xfrm>
            <a:off x="631517" y="1155994"/>
            <a:ext cx="9694169" cy="4911725"/>
          </a:xfrm>
        </p:spPr>
        <p:txBody>
          <a:bodyPr>
            <a:noAutofit/>
          </a:bodyPr>
          <a:lstStyle/>
          <a:p>
            <a:pPr eaLnBrk="1" hangingPunct="1">
              <a:buFont typeface="Arial" charset="0"/>
              <a:buNone/>
            </a:pPr>
            <a:r>
              <a:rPr lang="pl-PL" altLang="pl-PL" sz="2800" dirty="0" smtClean="0"/>
              <a:t>g)   tłumacza języka migowego lub tłumacza-przewodnika;</a:t>
            </a:r>
          </a:p>
          <a:p>
            <a:pPr eaLnBrk="1" hangingPunct="1">
              <a:buFont typeface="Arial" charset="0"/>
              <a:buNone/>
            </a:pPr>
            <a:r>
              <a:rPr lang="pl-PL" altLang="pl-PL" sz="2800" dirty="0" smtClean="0"/>
              <a:t>h)   przewodnika dla osoby mającej trudności w widzeniu;</a:t>
            </a:r>
          </a:p>
          <a:p>
            <a:pPr eaLnBrk="1" hangingPunct="1">
              <a:buFont typeface="Arial" charset="0"/>
              <a:buNone/>
            </a:pPr>
            <a:r>
              <a:rPr lang="pl-PL" altLang="pl-PL" sz="2800" dirty="0" smtClean="0"/>
              <a:t>i)    alternatywnych form przygotowania materiałów projektowych (szkoleniowych, informacyjnych, np. wersje elektroniczne dokumentów, wersje w druku powiększonym, wersje pisane alfabetem Braille’a, wersje w języku łatwym, nagranie tłumaczenia na język migowy na nośniku elektronicznym, itp.);</a:t>
            </a:r>
          </a:p>
        </p:txBody>
      </p:sp>
      <p:sp>
        <p:nvSpPr>
          <p:cNvPr id="118788"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32323E59-0901-4314-AE6F-9EB18842D8B5}" type="slidenum">
              <a:rPr lang="pl-PL" altLang="pl-PL" sz="1200">
                <a:solidFill>
                  <a:srgbClr val="898989"/>
                </a:solidFill>
              </a:rPr>
              <a:pPr>
                <a:lnSpc>
                  <a:spcPct val="100000"/>
                </a:lnSpc>
                <a:spcBef>
                  <a:spcPct val="0"/>
                </a:spcBef>
                <a:buFontTx/>
                <a:buNone/>
              </a:pPr>
              <a:t>105</a:t>
            </a:fld>
            <a:endParaRPr lang="pl-PL" altLang="pl-PL" sz="1200">
              <a:solidFill>
                <a:srgbClr val="898989"/>
              </a:solidFill>
            </a:endParaRPr>
          </a:p>
        </p:txBody>
      </p:sp>
      <p:sp>
        <p:nvSpPr>
          <p:cNvPr id="6" name="Tytuł 1"/>
          <p:cNvSpPr txBox="1">
            <a:spLocks/>
          </p:cNvSpPr>
          <p:nvPr/>
        </p:nvSpPr>
        <p:spPr>
          <a:xfrm>
            <a:off x="502143" y="3924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altLang="pl-PL" sz="2800" b="1" smtClean="0"/>
              <a:t>Mechanizm racjonalnych usprawnień</a:t>
            </a:r>
            <a:endParaRPr lang="pl-PL" altLang="pl-PL" sz="2800" dirty="0" smtClean="0"/>
          </a:p>
        </p:txBody>
      </p:sp>
    </p:spTree>
    <p:extLst>
      <p:ext uri="{BB962C8B-B14F-4D97-AF65-F5344CB8AC3E}">
        <p14:creationId xmlns:p14="http://schemas.microsoft.com/office/powerpoint/2010/main" val="12327363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ymbol zastępczy zawartości 2"/>
          <p:cNvSpPr>
            <a:spLocks noGrp="1"/>
          </p:cNvSpPr>
          <p:nvPr>
            <p:ph idx="1"/>
          </p:nvPr>
        </p:nvSpPr>
        <p:spPr>
          <a:xfrm>
            <a:off x="631517" y="1155994"/>
            <a:ext cx="9694169" cy="4911725"/>
          </a:xfrm>
        </p:spPr>
        <p:txBody>
          <a:bodyPr>
            <a:noAutofit/>
          </a:bodyPr>
          <a:lstStyle/>
          <a:p>
            <a:pPr eaLnBrk="1" hangingPunct="1">
              <a:buFont typeface="Arial" charset="0"/>
              <a:buNone/>
            </a:pPr>
            <a:r>
              <a:rPr lang="pl-PL" altLang="pl-PL" sz="2800" dirty="0" smtClean="0"/>
              <a:t>j)    zmiany procedur;</a:t>
            </a:r>
          </a:p>
          <a:p>
            <a:pPr eaLnBrk="1" hangingPunct="1">
              <a:buFont typeface="Arial" charset="0"/>
              <a:buNone/>
            </a:pPr>
            <a:r>
              <a:rPr lang="pl-PL" altLang="pl-PL" sz="2800" dirty="0" smtClean="0"/>
              <a:t>k)   wydłużonego czasu wsparcia (wynikającego np. z konieczności wolniejszego tłumaczenia na język migowy, wolnego mówienia, odczytywania komunikatów z ust, stosowania języka łatwego itp.);</a:t>
            </a:r>
          </a:p>
          <a:p>
            <a:pPr eaLnBrk="1" hangingPunct="1">
              <a:buFont typeface="Arial" charset="0"/>
              <a:buNone/>
            </a:pPr>
            <a:r>
              <a:rPr lang="pl-PL" altLang="pl-PL" sz="2800" dirty="0" smtClean="0"/>
              <a:t>l)    dostosowania posiłków, uwzględniania specyficznych potrzeb żywieniowych wynikających z niepełnosprawności.</a:t>
            </a:r>
          </a:p>
          <a:p>
            <a:pPr algn="just" eaLnBrk="1" hangingPunct="1">
              <a:buFont typeface="Arial" charset="0"/>
              <a:buNone/>
            </a:pPr>
            <a:endParaRPr lang="pl-PL" altLang="pl-PL" sz="2800" dirty="0" smtClean="0"/>
          </a:p>
        </p:txBody>
      </p:sp>
      <p:sp>
        <p:nvSpPr>
          <p:cNvPr id="118788"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32323E59-0901-4314-AE6F-9EB18842D8B5}" type="slidenum">
              <a:rPr lang="pl-PL" altLang="pl-PL" sz="1200">
                <a:solidFill>
                  <a:srgbClr val="898989"/>
                </a:solidFill>
              </a:rPr>
              <a:pPr>
                <a:lnSpc>
                  <a:spcPct val="100000"/>
                </a:lnSpc>
                <a:spcBef>
                  <a:spcPct val="0"/>
                </a:spcBef>
                <a:buFontTx/>
                <a:buNone/>
              </a:pPr>
              <a:t>106</a:t>
            </a:fld>
            <a:endParaRPr lang="pl-PL" altLang="pl-PL" sz="1200">
              <a:solidFill>
                <a:srgbClr val="898989"/>
              </a:solidFill>
            </a:endParaRPr>
          </a:p>
        </p:txBody>
      </p:sp>
      <p:sp>
        <p:nvSpPr>
          <p:cNvPr id="6" name="Tytuł 1"/>
          <p:cNvSpPr txBox="1">
            <a:spLocks/>
          </p:cNvSpPr>
          <p:nvPr/>
        </p:nvSpPr>
        <p:spPr>
          <a:xfrm>
            <a:off x="502143" y="392415"/>
            <a:ext cx="7816697" cy="10680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200" b="0" kern="1200">
                <a:solidFill>
                  <a:srgbClr val="636363"/>
                </a:solidFill>
                <a:latin typeface="+mj-lt"/>
                <a:ea typeface="+mj-ea"/>
                <a:cs typeface="+mj-cs"/>
              </a:defRPr>
            </a:lvl1pPr>
          </a:lstStyle>
          <a:p>
            <a:r>
              <a:rPr lang="pl-PL" altLang="pl-PL" sz="2800" b="1" smtClean="0"/>
              <a:t>Mechanizm racjonalnych usprawnień</a:t>
            </a:r>
            <a:endParaRPr lang="pl-PL" altLang="pl-PL" sz="2800" dirty="0" smtClean="0"/>
          </a:p>
        </p:txBody>
      </p:sp>
    </p:spTree>
    <p:extLst>
      <p:ext uri="{BB962C8B-B14F-4D97-AF65-F5344CB8AC3E}">
        <p14:creationId xmlns:p14="http://schemas.microsoft.com/office/powerpoint/2010/main" val="12049603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ytuł 1"/>
          <p:cNvSpPr>
            <a:spLocks noGrp="1"/>
          </p:cNvSpPr>
          <p:nvPr>
            <p:ph type="title"/>
          </p:nvPr>
        </p:nvSpPr>
        <p:spPr>
          <a:xfrm>
            <a:off x="596901" y="958850"/>
            <a:ext cx="10756900" cy="806450"/>
          </a:xfrm>
        </p:spPr>
        <p:txBody>
          <a:bodyPr/>
          <a:lstStyle/>
          <a:p>
            <a:pPr eaLnBrk="1" hangingPunct="1"/>
            <a:r>
              <a:rPr lang="pl-PL" altLang="pl-PL" sz="2800" b="1" smtClean="0"/>
              <a:t>Mechanizm racjonalnych usprawnień</a:t>
            </a:r>
          </a:p>
        </p:txBody>
      </p:sp>
      <p:sp>
        <p:nvSpPr>
          <p:cNvPr id="3" name="Symbol zastępczy zawartości 2"/>
          <p:cNvSpPr>
            <a:spLocks noGrp="1"/>
          </p:cNvSpPr>
          <p:nvPr>
            <p:ph idx="1"/>
          </p:nvPr>
        </p:nvSpPr>
        <p:spPr>
          <a:xfrm>
            <a:off x="645586" y="1622425"/>
            <a:ext cx="9722304" cy="4814888"/>
          </a:xfrm>
        </p:spPr>
        <p:txBody>
          <a:bodyPr>
            <a:noAutofit/>
          </a:bodyPr>
          <a:lstStyle/>
          <a:p>
            <a:pPr marL="0" indent="0" algn="just" eaLnBrk="1" hangingPunct="1">
              <a:buFont typeface="Arial" charset="0"/>
              <a:buNone/>
              <a:defRPr/>
            </a:pPr>
            <a:endParaRPr lang="pl-PL" sz="2800" dirty="0" smtClean="0"/>
          </a:p>
          <a:p>
            <a:pPr marL="0" indent="0" algn="just" eaLnBrk="1" hangingPunct="1">
              <a:buFont typeface="Arial" charset="0"/>
              <a:buNone/>
              <a:defRPr/>
            </a:pPr>
            <a:r>
              <a:rPr lang="pl-PL" sz="2800" dirty="0" smtClean="0"/>
              <a:t>Każdy wydatek poniesiony w celu ułatwienia dostępu </a:t>
            </a:r>
            <a:br>
              <a:rPr lang="pl-PL" sz="2800" dirty="0" smtClean="0"/>
            </a:br>
            <a:r>
              <a:rPr lang="pl-PL" sz="2800" dirty="0" smtClean="0"/>
              <a:t>i uczestnictwa w projekcie osób z niepełnosprawnościami jest kwalifikowalny, o ile nie stanowi wydatku niekwalifikowalnego </a:t>
            </a:r>
            <a:br>
              <a:rPr lang="pl-PL" sz="2800" dirty="0" smtClean="0"/>
            </a:br>
            <a:r>
              <a:rPr lang="pl-PL" sz="2800" dirty="0" smtClean="0"/>
              <a:t>na mocy przepisów unijnych oraz </a:t>
            </a:r>
            <a:r>
              <a:rPr lang="pl-PL" sz="2800" i="1" dirty="0" smtClean="0"/>
              <a:t>Wytycznych w zakresie kwalifikowalności wydatków w ramach Europejskiego Funduszu Rozwoju Regionalnego, Europejskiego Funduszu Społecznego oraz Funduszu Spójności na lata 2014-2020.</a:t>
            </a:r>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107</a:t>
            </a:fld>
            <a:endParaRPr lang="pl-PL" altLang="pl-PL" sz="1200">
              <a:solidFill>
                <a:srgbClr val="898989"/>
              </a:solidFill>
            </a:endParaRPr>
          </a:p>
        </p:txBody>
      </p:sp>
    </p:spTree>
    <p:extLst>
      <p:ext uri="{BB962C8B-B14F-4D97-AF65-F5344CB8AC3E}">
        <p14:creationId xmlns:p14="http://schemas.microsoft.com/office/powerpoint/2010/main" val="21111509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ytuł 1"/>
          <p:cNvSpPr>
            <a:spLocks noGrp="1"/>
          </p:cNvSpPr>
          <p:nvPr>
            <p:ph type="title"/>
          </p:nvPr>
        </p:nvSpPr>
        <p:spPr>
          <a:xfrm>
            <a:off x="596901" y="958850"/>
            <a:ext cx="10756900" cy="806450"/>
          </a:xfrm>
        </p:spPr>
        <p:txBody>
          <a:bodyPr/>
          <a:lstStyle/>
          <a:p>
            <a:pPr eaLnBrk="1" hangingPunct="1"/>
            <a:r>
              <a:rPr lang="pl-PL" altLang="pl-PL" sz="2800" b="1" smtClean="0"/>
              <a:t>Mechanizm racjonalnych usprawnień</a:t>
            </a:r>
          </a:p>
        </p:txBody>
      </p:sp>
      <p:sp>
        <p:nvSpPr>
          <p:cNvPr id="3" name="Symbol zastępczy zawartości 2"/>
          <p:cNvSpPr>
            <a:spLocks noGrp="1"/>
          </p:cNvSpPr>
          <p:nvPr>
            <p:ph idx="1"/>
          </p:nvPr>
        </p:nvSpPr>
        <p:spPr>
          <a:xfrm>
            <a:off x="645586" y="1622425"/>
            <a:ext cx="10492468" cy="3974144"/>
          </a:xfrm>
        </p:spPr>
        <p:txBody>
          <a:bodyPr>
            <a:noAutofit/>
          </a:bodyPr>
          <a:lstStyle/>
          <a:p>
            <a:pPr marL="0" indent="0" algn="just" eaLnBrk="1" hangingPunct="1">
              <a:buFont typeface="Arial" charset="0"/>
              <a:buNone/>
              <a:defRPr/>
            </a:pPr>
            <a:r>
              <a:rPr lang="pl-PL" sz="2800" b="1" dirty="0" smtClean="0"/>
              <a:t>Łączny koszt racjonalnych usprawnień na jednego uczestnika </a:t>
            </a:r>
            <a:br>
              <a:rPr lang="pl-PL" sz="2800" b="1" dirty="0" smtClean="0"/>
            </a:br>
            <a:r>
              <a:rPr lang="pl-PL" sz="2800" b="1" dirty="0" smtClean="0"/>
              <a:t>w projekcie nie może przekroczyć 12 tys. PLN.</a:t>
            </a:r>
          </a:p>
          <a:p>
            <a:pPr marL="0" indent="0" algn="just" eaLnBrk="1" hangingPunct="1">
              <a:buFont typeface="Arial" charset="0"/>
              <a:buNone/>
              <a:defRPr/>
            </a:pPr>
            <a:endParaRPr lang="pl-PL" sz="2800" b="1" dirty="0" smtClean="0"/>
          </a:p>
          <a:p>
            <a:pPr marL="0" indent="0" algn="just" eaLnBrk="1" hangingPunct="1">
              <a:buFont typeface="Arial" charset="0"/>
              <a:buNone/>
              <a:defRPr/>
            </a:pPr>
            <a:r>
              <a:rPr lang="pl-PL" sz="2800" dirty="0" smtClean="0"/>
              <a:t>Wydatków na wdrożenie mechanizmu racjonalnych usprawnień nie wlicza się do kosztu wsparcia na jednego uczestnika projektu. </a:t>
            </a:r>
          </a:p>
          <a:p>
            <a:pPr marL="0" indent="0" algn="just" eaLnBrk="1" hangingPunct="1">
              <a:buFont typeface="Arial" charset="0"/>
              <a:buNone/>
              <a:defRPr/>
            </a:pPr>
            <a:r>
              <a:rPr lang="pl-PL" sz="2800" dirty="0" smtClean="0"/>
              <a:t>Beneficjent powinien uzasadnić konieczność poniesienia kosztu racjonalnego usprawnienia z zastosowaniem najbardziej efektywnego dla danego przypadku sposobu (np. prymat wynajmu nad zakupem).</a:t>
            </a:r>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108</a:t>
            </a:fld>
            <a:endParaRPr lang="pl-PL" altLang="pl-PL" sz="1200">
              <a:solidFill>
                <a:srgbClr val="898989"/>
              </a:solidFill>
            </a:endParaRPr>
          </a:p>
        </p:txBody>
      </p:sp>
    </p:spTree>
    <p:extLst>
      <p:ext uri="{BB962C8B-B14F-4D97-AF65-F5344CB8AC3E}">
        <p14:creationId xmlns:p14="http://schemas.microsoft.com/office/powerpoint/2010/main" val="12488056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1946" y="1602318"/>
            <a:ext cx="10525125" cy="2350704"/>
          </a:xfrm>
        </p:spPr>
        <p:txBody>
          <a:bodyPr/>
          <a:lstStyle/>
          <a:p>
            <a:pPr algn="ctr"/>
            <a:r>
              <a:rPr lang="pl-PL" dirty="0" smtClean="0"/>
              <a:t>PODWÓJNE FINANSOWANIE</a:t>
            </a:r>
            <a:endParaRPr lang="pl-PL" dirty="0"/>
          </a:p>
        </p:txBody>
      </p:sp>
      <p:sp>
        <p:nvSpPr>
          <p:cNvPr id="2" name="Symbol zastępczy tekstu 1"/>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633796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783357"/>
            <a:ext cx="9906000" cy="4525963"/>
          </a:xfrm>
        </p:spPr>
        <p:txBody>
          <a:bodyPr>
            <a:noAutofit/>
          </a:bodyPr>
          <a:lstStyle/>
          <a:p>
            <a:pPr marL="0" indent="0" algn="ctr">
              <a:buNone/>
            </a:pPr>
            <a:endParaRPr lang="pl-PL" sz="2800" dirty="0" smtClean="0"/>
          </a:p>
          <a:p>
            <a:pPr marL="0" indent="0" algn="ctr">
              <a:buNone/>
            </a:pPr>
            <a:endParaRPr lang="pl-PL" sz="2800" dirty="0" smtClean="0"/>
          </a:p>
          <a:p>
            <a:pPr marL="0" indent="0" algn="ctr">
              <a:buNone/>
            </a:pPr>
            <a:r>
              <a:rPr lang="pl-PL" sz="2800" b="1" dirty="0"/>
              <a:t>Okres kwalifikowalności </a:t>
            </a:r>
            <a:r>
              <a:rPr lang="pl-PL" sz="2800" dirty="0"/>
              <a:t>wydatków w ramach danego projektu określony jest </a:t>
            </a:r>
            <a:r>
              <a:rPr lang="pl-PL" sz="2800" b="1" dirty="0" smtClean="0"/>
              <a:t>zawsze w regulaminie konkursu i umowie </a:t>
            </a:r>
            <a:br>
              <a:rPr lang="pl-PL" sz="2800" b="1" dirty="0" smtClean="0"/>
            </a:br>
            <a:r>
              <a:rPr lang="pl-PL" sz="2800" b="1" dirty="0" smtClean="0"/>
              <a:t>o </a:t>
            </a:r>
            <a:r>
              <a:rPr lang="pl-PL" sz="2800" b="1" dirty="0"/>
              <a:t>dofinansowanie</a:t>
            </a:r>
            <a:r>
              <a:rPr lang="pl-PL" sz="2800" b="1" dirty="0" smtClean="0"/>
              <a:t>.</a:t>
            </a:r>
          </a:p>
        </p:txBody>
      </p:sp>
    </p:spTree>
    <p:extLst>
      <p:ext uri="{BB962C8B-B14F-4D97-AF65-F5344CB8AC3E}">
        <p14:creationId xmlns:p14="http://schemas.microsoft.com/office/powerpoint/2010/main" val="386260872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622425"/>
            <a:ext cx="9790004" cy="3974144"/>
          </a:xfrm>
        </p:spPr>
        <p:txBody>
          <a:bodyPr>
            <a:noAutofit/>
          </a:bodyPr>
          <a:lstStyle/>
          <a:p>
            <a:r>
              <a:rPr lang="pl-PL" sz="2800" dirty="0"/>
              <a:t>Instytucja Pośrednicząca przypomina, iż zgodnie z Wytycznymi w zakresie kwalifikowalności wydatków w ramach Europejskiego Funduszu Rozwoju Regionalnego, Europejskiego Funduszu Społecznego oraz Funduszu Spójności na lata 2014-2020, </a:t>
            </a:r>
            <a:r>
              <a:rPr lang="pl-PL" sz="2800" b="1" u="sng" dirty="0"/>
              <a:t>niedozwolone jest podwójne finasowanie wydatków. </a:t>
            </a:r>
            <a:endParaRPr lang="pl-PL" sz="2800" dirty="0"/>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110</a:t>
            </a:fld>
            <a:endParaRPr lang="pl-PL" altLang="pl-PL" sz="1200">
              <a:solidFill>
                <a:srgbClr val="898989"/>
              </a:solidFill>
            </a:endParaRPr>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4740869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622425"/>
            <a:ext cx="9790004" cy="3974144"/>
          </a:xfrm>
        </p:spPr>
        <p:txBody>
          <a:bodyPr>
            <a:noAutofit/>
          </a:bodyPr>
          <a:lstStyle/>
          <a:p>
            <a:r>
              <a:rPr lang="pl-PL" sz="2800" dirty="0"/>
              <a:t>a) całkowite lub częściowe, więcej niż jednokrotne poświadczenie, zrefundowanie </a:t>
            </a:r>
            <a:r>
              <a:rPr lang="pl-PL" sz="2800" dirty="0" smtClean="0"/>
              <a:t>lub rozliczenie </a:t>
            </a:r>
            <a:r>
              <a:rPr lang="pl-PL" sz="2800" dirty="0"/>
              <a:t>tego samego wydatku w ramach dofinansowania lub wkładu </a:t>
            </a:r>
            <a:r>
              <a:rPr lang="pl-PL" sz="2800" dirty="0" smtClean="0"/>
              <a:t>własnego tego </a:t>
            </a:r>
            <a:r>
              <a:rPr lang="pl-PL" sz="2800" dirty="0"/>
              <a:t>samego lub różnych projektów współfinansowanych ze środków </a:t>
            </a:r>
            <a:r>
              <a:rPr lang="pl-PL" sz="2800" dirty="0" smtClean="0"/>
              <a:t>funduszy strukturalnych </a:t>
            </a:r>
            <a:r>
              <a:rPr lang="pl-PL" sz="2800" dirty="0"/>
              <a:t>lub FS lub/oraz dotacji z krajowych środków publicznych,</a:t>
            </a:r>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111</a:t>
            </a:fld>
            <a:endParaRPr lang="pl-PL" altLang="pl-PL" sz="1200">
              <a:solidFill>
                <a:srgbClr val="898989"/>
              </a:solidFill>
            </a:endParaRPr>
          </a:p>
        </p:txBody>
      </p:sp>
      <p:sp>
        <p:nvSpPr>
          <p:cNvPr id="2" name="Tytuł 1"/>
          <p:cNvSpPr>
            <a:spLocks noGrp="1"/>
          </p:cNvSpPr>
          <p:nvPr>
            <p:ph type="title"/>
          </p:nvPr>
        </p:nvSpPr>
        <p:spPr/>
        <p:txBody>
          <a:bodyPr/>
          <a:lstStyle/>
          <a:p>
            <a:r>
              <a:rPr lang="pl-PL" dirty="0" smtClean="0"/>
              <a:t>Przykłady podwójnego finansowania</a:t>
            </a:r>
            <a:endParaRPr lang="pl-PL" dirty="0"/>
          </a:p>
        </p:txBody>
      </p:sp>
    </p:spTree>
    <p:extLst>
      <p:ext uri="{BB962C8B-B14F-4D97-AF65-F5344CB8AC3E}">
        <p14:creationId xmlns:p14="http://schemas.microsoft.com/office/powerpoint/2010/main" val="4065431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622425"/>
            <a:ext cx="9790004" cy="3974144"/>
          </a:xfrm>
        </p:spPr>
        <p:txBody>
          <a:bodyPr>
            <a:noAutofit/>
          </a:bodyPr>
          <a:lstStyle/>
          <a:p>
            <a:r>
              <a:rPr lang="pl-PL" sz="2800" dirty="0"/>
              <a:t>b) otrzymanie na wydatki kwalifikowalne danego projektu lub części </a:t>
            </a:r>
            <a:r>
              <a:rPr lang="pl-PL" sz="2800" dirty="0" smtClean="0"/>
              <a:t>projektu bezzwrotnej </a:t>
            </a:r>
            <a:r>
              <a:rPr lang="pl-PL" sz="2800" dirty="0"/>
              <a:t>pomocy finansowej z kilku źródeł (krajowych, unijnych lub </a:t>
            </a:r>
            <a:r>
              <a:rPr lang="pl-PL" sz="2800" dirty="0" smtClean="0"/>
              <a:t>innych) w </a:t>
            </a:r>
            <a:r>
              <a:rPr lang="pl-PL" sz="2800" dirty="0"/>
              <a:t>wysokości łącznie wyższej niż 100% wydatków kwalifikowalnych projektu lub </a:t>
            </a:r>
            <a:r>
              <a:rPr lang="pl-PL" sz="2800" dirty="0" smtClean="0"/>
              <a:t>części projektu</a:t>
            </a:r>
            <a:r>
              <a:rPr lang="pl-PL" sz="2800" dirty="0"/>
              <a:t>,</a:t>
            </a:r>
          </a:p>
          <a:p>
            <a:r>
              <a:rPr lang="pl-PL" sz="2800" dirty="0"/>
              <a:t>c) poświadczenie, zrefundowanie lub rozliczenie kosztów podatku VAT ze </a:t>
            </a:r>
            <a:r>
              <a:rPr lang="pl-PL" sz="2800" dirty="0" smtClean="0"/>
              <a:t>środków funduszy </a:t>
            </a:r>
            <a:r>
              <a:rPr lang="pl-PL" sz="2800" dirty="0"/>
              <a:t>strukturalnych lub FS, a następnie odzyskanie tego podatku ze </a:t>
            </a:r>
            <a:r>
              <a:rPr lang="pl-PL" sz="2800" dirty="0" smtClean="0"/>
              <a:t>środków budżetu </a:t>
            </a:r>
            <a:r>
              <a:rPr lang="pl-PL" sz="2800" dirty="0"/>
              <a:t>państwa na podstawie ustawy z dnia 11 marca 2004 r. o </a:t>
            </a:r>
            <a:r>
              <a:rPr lang="pl-PL" sz="2800" dirty="0" smtClean="0"/>
              <a:t>podatku od </a:t>
            </a:r>
            <a:r>
              <a:rPr lang="pl-PL" sz="2800" dirty="0"/>
              <a:t>towarów i usług,</a:t>
            </a:r>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112</a:t>
            </a:fld>
            <a:endParaRPr lang="pl-PL" altLang="pl-PL" sz="1200">
              <a:solidFill>
                <a:srgbClr val="898989"/>
              </a:solidFill>
            </a:endParaRPr>
          </a:p>
        </p:txBody>
      </p:sp>
      <p:sp>
        <p:nvSpPr>
          <p:cNvPr id="2" name="Tytuł 1"/>
          <p:cNvSpPr>
            <a:spLocks noGrp="1"/>
          </p:cNvSpPr>
          <p:nvPr>
            <p:ph type="title"/>
          </p:nvPr>
        </p:nvSpPr>
        <p:spPr/>
        <p:txBody>
          <a:bodyPr/>
          <a:lstStyle/>
          <a:p>
            <a:r>
              <a:rPr lang="pl-PL" dirty="0" smtClean="0"/>
              <a:t>Przykłady podwójnego finansowania</a:t>
            </a:r>
            <a:endParaRPr lang="pl-PL" dirty="0"/>
          </a:p>
        </p:txBody>
      </p:sp>
    </p:spTree>
    <p:extLst>
      <p:ext uri="{BB962C8B-B14F-4D97-AF65-F5344CB8AC3E}">
        <p14:creationId xmlns:p14="http://schemas.microsoft.com/office/powerpoint/2010/main" val="13362202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622425"/>
            <a:ext cx="9790004" cy="3974144"/>
          </a:xfrm>
        </p:spPr>
        <p:txBody>
          <a:bodyPr>
            <a:noAutofit/>
          </a:bodyPr>
          <a:lstStyle/>
          <a:p>
            <a:r>
              <a:rPr lang="pl-PL" sz="2800" dirty="0"/>
              <a:t>d) zakupienie środka trwałego z udziałem środków unijnych lub/oraz dotacji z krajowych środków publicznych, a następnie rozliczenie kosztów amortyzacji tego środka trwałego w ramach tego samego projektu lub innych współfinansowanych ze środków UE,</a:t>
            </a:r>
          </a:p>
          <a:p>
            <a:r>
              <a:rPr lang="pl-PL" sz="2800" dirty="0"/>
              <a:t>e) zrefundowanie wydatku poniesionego przez leasingodawcę na zakup </a:t>
            </a:r>
            <a:r>
              <a:rPr lang="pl-PL" sz="2800" dirty="0" smtClean="0"/>
              <a:t>przedmiotu leasingu </a:t>
            </a:r>
            <a:r>
              <a:rPr lang="pl-PL" sz="2800" dirty="0"/>
              <a:t>w ramach leasingu finansowego, a następnie zrefundowanie rat </a:t>
            </a:r>
            <a:r>
              <a:rPr lang="pl-PL" sz="2800" dirty="0" smtClean="0"/>
              <a:t>opłacanych przez </a:t>
            </a:r>
            <a:r>
              <a:rPr lang="pl-PL" sz="2800" dirty="0"/>
              <a:t>beneficjenta w związku z leasingiem tego przedmiotu,</a:t>
            </a:r>
          </a:p>
          <a:p>
            <a:pPr algn="just" eaLnBrk="1" hangingPunct="1">
              <a:buFont typeface="Arial" charset="0"/>
              <a:buNone/>
              <a:defRPr/>
            </a:pPr>
            <a:endParaRPr lang="pl-PL" sz="2800" dirty="0" smtClean="0"/>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113</a:t>
            </a:fld>
            <a:endParaRPr lang="pl-PL" altLang="pl-PL" sz="1200">
              <a:solidFill>
                <a:srgbClr val="898989"/>
              </a:solidFill>
            </a:endParaRPr>
          </a:p>
        </p:txBody>
      </p:sp>
      <p:sp>
        <p:nvSpPr>
          <p:cNvPr id="2" name="Tytuł 1"/>
          <p:cNvSpPr>
            <a:spLocks noGrp="1"/>
          </p:cNvSpPr>
          <p:nvPr>
            <p:ph type="title"/>
          </p:nvPr>
        </p:nvSpPr>
        <p:spPr/>
        <p:txBody>
          <a:bodyPr/>
          <a:lstStyle/>
          <a:p>
            <a:r>
              <a:rPr lang="pl-PL" dirty="0" smtClean="0"/>
              <a:t>Przykłady podwójnego finansowania</a:t>
            </a:r>
            <a:endParaRPr lang="pl-PL" dirty="0"/>
          </a:p>
        </p:txBody>
      </p:sp>
    </p:spTree>
    <p:extLst>
      <p:ext uri="{BB962C8B-B14F-4D97-AF65-F5344CB8AC3E}">
        <p14:creationId xmlns:p14="http://schemas.microsoft.com/office/powerpoint/2010/main" val="289645119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5586" y="1130935"/>
            <a:ext cx="9790004" cy="3974144"/>
          </a:xfrm>
        </p:spPr>
        <p:txBody>
          <a:bodyPr>
            <a:noAutofit/>
          </a:bodyPr>
          <a:lstStyle/>
          <a:p>
            <a:r>
              <a:rPr lang="pl-PL" sz="2800" dirty="0"/>
              <a:t>f) sytuacja, w której środki na prefinansowanie wkładu unijnego zostały </a:t>
            </a:r>
            <a:r>
              <a:rPr lang="pl-PL" sz="2800" dirty="0" smtClean="0"/>
              <a:t>pozyskane w </a:t>
            </a:r>
            <a:r>
              <a:rPr lang="pl-PL" sz="2800" dirty="0"/>
              <a:t>formie kredytu lub pożyczki, które następnie zostały umorzone,</a:t>
            </a:r>
          </a:p>
          <a:p>
            <a:r>
              <a:rPr lang="pl-PL" sz="2800" dirty="0"/>
              <a:t>g) objęcie kosztów kwalifikowalnych projektu jednocześnie wsparciem </a:t>
            </a:r>
            <a:r>
              <a:rPr lang="pl-PL" sz="2800" dirty="0" smtClean="0"/>
              <a:t>pożyczkowym i </a:t>
            </a:r>
            <a:r>
              <a:rPr lang="pl-PL" sz="2800" dirty="0"/>
              <a:t>gwarancyjnym,</a:t>
            </a:r>
          </a:p>
          <a:p>
            <a:r>
              <a:rPr lang="pl-PL" sz="2800" dirty="0"/>
              <a:t>h) zakup używanego środka trwałego, który w ciągu 7 poprzednich lat (10 lat </a:t>
            </a:r>
            <a:r>
              <a:rPr lang="pl-PL" sz="2800" dirty="0" smtClean="0"/>
              <a:t>dla nieruchomości</a:t>
            </a:r>
            <a:r>
              <a:rPr lang="pl-PL" sz="2800" dirty="0"/>
              <a:t>) był współfinansowany ze środków UE lub/oraz dotacji z </a:t>
            </a:r>
            <a:r>
              <a:rPr lang="pl-PL" sz="2800" dirty="0" smtClean="0"/>
              <a:t>krajowych środków </a:t>
            </a:r>
            <a:r>
              <a:rPr lang="pl-PL" sz="2800" dirty="0"/>
              <a:t>publicznych,</a:t>
            </a:r>
          </a:p>
          <a:p>
            <a:r>
              <a:rPr lang="pl-PL" sz="2800" dirty="0"/>
              <a:t>i) rozliczenie tego samego wydatku w kosztach pośrednich oraz kosztach bezpośrednich</a:t>
            </a:r>
          </a:p>
        </p:txBody>
      </p:sp>
      <p:sp>
        <p:nvSpPr>
          <p:cNvPr id="119812"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0E44B199-6EBF-43C9-8C67-C44DB04308FC}" type="slidenum">
              <a:rPr lang="pl-PL" altLang="pl-PL" sz="1200">
                <a:solidFill>
                  <a:srgbClr val="898989"/>
                </a:solidFill>
              </a:rPr>
              <a:pPr>
                <a:lnSpc>
                  <a:spcPct val="100000"/>
                </a:lnSpc>
                <a:spcBef>
                  <a:spcPct val="0"/>
                </a:spcBef>
                <a:buFontTx/>
                <a:buNone/>
              </a:pPr>
              <a:t>114</a:t>
            </a:fld>
            <a:endParaRPr lang="pl-PL" altLang="pl-PL" sz="1200">
              <a:solidFill>
                <a:srgbClr val="898989"/>
              </a:solidFill>
            </a:endParaRPr>
          </a:p>
        </p:txBody>
      </p:sp>
      <p:sp>
        <p:nvSpPr>
          <p:cNvPr id="2" name="Tytuł 1"/>
          <p:cNvSpPr>
            <a:spLocks noGrp="1"/>
          </p:cNvSpPr>
          <p:nvPr>
            <p:ph type="title"/>
          </p:nvPr>
        </p:nvSpPr>
        <p:spPr/>
        <p:txBody>
          <a:bodyPr/>
          <a:lstStyle/>
          <a:p>
            <a:r>
              <a:rPr lang="pl-PL" dirty="0" smtClean="0"/>
              <a:t>Przykłady podwójnego finansowania</a:t>
            </a:r>
            <a:endParaRPr lang="pl-PL" dirty="0"/>
          </a:p>
        </p:txBody>
      </p:sp>
    </p:spTree>
    <p:extLst>
      <p:ext uri="{BB962C8B-B14F-4D97-AF65-F5344CB8AC3E}">
        <p14:creationId xmlns:p14="http://schemas.microsoft.com/office/powerpoint/2010/main" val="995946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49743" y="988566"/>
            <a:ext cx="10515600" cy="4526732"/>
          </a:xfrm>
        </p:spPr>
        <p:txBody>
          <a:bodyPr>
            <a:noAutofit/>
          </a:bodyPr>
          <a:lstStyle/>
          <a:p>
            <a:r>
              <a:rPr lang="pl-PL" sz="2800" dirty="0"/>
              <a:t>Szczególną uwagę Instytucja Pośrednicząca zwraca na kwestie </a:t>
            </a:r>
            <a:r>
              <a:rPr lang="pl-PL" sz="2800" b="1" dirty="0"/>
              <a:t>zakupywania środków trwałych w ramach </a:t>
            </a:r>
            <a:r>
              <a:rPr lang="pl-PL" sz="2800" b="1" dirty="0" smtClean="0"/>
              <a:t>projektów</a:t>
            </a:r>
            <a:r>
              <a:rPr lang="pl-PL" sz="2800" dirty="0" smtClean="0"/>
              <a:t>. </a:t>
            </a:r>
            <a:r>
              <a:rPr lang="pl-PL" sz="2800" dirty="0"/>
              <a:t>Zgodnie z ww. zasadami nie jest możliwe zakupienie środka trwałego z udziałem środków unijnych lub/oraz dotacji z krajowych środków publicznych, </a:t>
            </a:r>
            <a:r>
              <a:rPr lang="pl-PL" sz="2800" dirty="0" smtClean="0"/>
              <a:t/>
            </a:r>
            <a:br>
              <a:rPr lang="pl-PL" sz="2800" dirty="0" smtClean="0"/>
            </a:br>
            <a:r>
              <a:rPr lang="pl-PL" sz="2800" dirty="0" smtClean="0"/>
              <a:t>a </a:t>
            </a:r>
            <a:r>
              <a:rPr lang="pl-PL" sz="2800" dirty="0"/>
              <a:t>następnie rozliczenie kosztów amortyzacji tego środka trwałego </a:t>
            </a:r>
            <a:r>
              <a:rPr lang="pl-PL" sz="2800" dirty="0" smtClean="0"/>
              <a:t/>
            </a:r>
            <a:br>
              <a:rPr lang="pl-PL" sz="2800" dirty="0" smtClean="0"/>
            </a:br>
            <a:r>
              <a:rPr lang="pl-PL" sz="2800" dirty="0" smtClean="0"/>
              <a:t>w </a:t>
            </a:r>
            <a:r>
              <a:rPr lang="pl-PL" sz="2800" dirty="0"/>
              <a:t>ramach tego samego projektu lub innych współfinansowanych </a:t>
            </a:r>
            <a:r>
              <a:rPr lang="pl-PL" sz="2800" dirty="0" smtClean="0"/>
              <a:t/>
            </a:r>
            <a:br>
              <a:rPr lang="pl-PL" sz="2800" dirty="0" smtClean="0"/>
            </a:br>
            <a:r>
              <a:rPr lang="pl-PL" sz="2800" dirty="0" smtClean="0"/>
              <a:t>ze </a:t>
            </a:r>
            <a:r>
              <a:rPr lang="pl-PL" sz="2800" dirty="0"/>
              <a:t>środków UE. W związku  z powyższym, przez podwójne finasowanie należy rozumieć także zakupienie środka trwałego z udziałem środków unijnych, a następnie zaliczenie odpisów amortyzacyjnych od pełnej wartości środka trwałego  do kosztów uzyskania przychodów, bez pomniejszenia wartości środka trwałego o otrzymane dofinansowanie.</a:t>
            </a:r>
          </a:p>
        </p:txBody>
      </p:sp>
    </p:spTree>
    <p:extLst>
      <p:ext uri="{BB962C8B-B14F-4D97-AF65-F5344CB8AC3E}">
        <p14:creationId xmlns:p14="http://schemas.microsoft.com/office/powerpoint/2010/main" val="24903143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91946" y="1602318"/>
            <a:ext cx="10525125" cy="2350704"/>
          </a:xfrm>
        </p:spPr>
        <p:txBody>
          <a:bodyPr/>
          <a:lstStyle/>
          <a:p>
            <a:pPr algn="ctr"/>
            <a:r>
              <a:rPr lang="pl-PL" dirty="0" smtClean="0"/>
              <a:t>KSIĘGOWOŚĆ</a:t>
            </a:r>
            <a:endParaRPr lang="pl-PL" dirty="0"/>
          </a:p>
        </p:txBody>
      </p:sp>
      <p:sp>
        <p:nvSpPr>
          <p:cNvPr id="2" name="Symbol zastępczy tekstu 1"/>
          <p:cNvSpPr>
            <a:spLocks noGrp="1"/>
          </p:cNvSpPr>
          <p:nvPr>
            <p:ph type="body" idx="1"/>
          </p:nvPr>
        </p:nvSpPr>
        <p:spPr/>
        <p:txBody>
          <a:bodyPr/>
          <a:lstStyle/>
          <a:p>
            <a:endParaRPr lang="pl-PL"/>
          </a:p>
        </p:txBody>
      </p:sp>
    </p:spTree>
    <p:extLst>
      <p:ext uri="{BB962C8B-B14F-4D97-AF65-F5344CB8AC3E}">
        <p14:creationId xmlns:p14="http://schemas.microsoft.com/office/powerpoint/2010/main" val="13044343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37048" y="846135"/>
            <a:ext cx="1056216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altLang="pl-PL" sz="2000" b="1" dirty="0" smtClean="0">
                <a:solidFill>
                  <a:srgbClr val="636466"/>
                </a:solidFill>
                <a:latin typeface="Novecento wide Book" pitchFamily="50" charset="-18"/>
              </a:rPr>
              <a:t>Ewidencja </a:t>
            </a:r>
            <a:r>
              <a:rPr lang="pl-PL" altLang="pl-PL" sz="2000" b="1" dirty="0">
                <a:solidFill>
                  <a:srgbClr val="636466"/>
                </a:solidFill>
                <a:latin typeface="Novecento wide Book" pitchFamily="50" charset="-18"/>
              </a:rPr>
              <a:t>księgowa projektu</a:t>
            </a:r>
          </a:p>
          <a:p>
            <a:pPr algn="just">
              <a:spcBef>
                <a:spcPts val="0"/>
              </a:spcBef>
              <a:spcAft>
                <a:spcPts val="0"/>
              </a:spcAft>
              <a:defRPr/>
            </a:pPr>
            <a:endParaRPr lang="pl-PL" altLang="pl-PL" sz="2000" b="1" dirty="0">
              <a:solidFill>
                <a:srgbClr val="636466"/>
              </a:solidFill>
              <a:latin typeface="Novecento wide Book" pitchFamily="50" charset="-18"/>
            </a:endParaRPr>
          </a:p>
          <a:p>
            <a:pPr algn="just">
              <a:spcBef>
                <a:spcPts val="0"/>
              </a:spcBef>
              <a:spcAft>
                <a:spcPts val="0"/>
              </a:spcAft>
              <a:defRPr/>
            </a:pPr>
            <a:r>
              <a:rPr lang="pl-PL" altLang="pl-PL" sz="2000" dirty="0">
                <a:solidFill>
                  <a:srgbClr val="636466"/>
                </a:solidFill>
                <a:latin typeface="Lato"/>
              </a:rPr>
              <a:t>Beneficjent jest zobowiązany do </a:t>
            </a:r>
            <a:r>
              <a:rPr lang="pl-PL" altLang="pl-PL" sz="2000" b="1" dirty="0">
                <a:solidFill>
                  <a:srgbClr val="636466"/>
                </a:solidFill>
                <a:latin typeface="Lato"/>
              </a:rPr>
              <a:t>prowadzenia wyodrębnionej ewidencji księgowej </a:t>
            </a:r>
            <a:r>
              <a:rPr lang="pl-PL" altLang="pl-PL" sz="2000" b="1" dirty="0" smtClean="0">
                <a:solidFill>
                  <a:srgbClr val="636466"/>
                </a:solidFill>
                <a:latin typeface="Lato"/>
              </a:rPr>
              <a:t>                 </a:t>
            </a:r>
            <a:r>
              <a:rPr lang="pl-PL" altLang="pl-PL" sz="2000" b="1" u="sng" dirty="0" smtClean="0">
                <a:solidFill>
                  <a:srgbClr val="636466"/>
                </a:solidFill>
                <a:latin typeface="Lato"/>
              </a:rPr>
              <a:t>w </a:t>
            </a:r>
            <a:r>
              <a:rPr lang="pl-PL" altLang="pl-PL" sz="2000" b="1" u="sng" dirty="0">
                <a:solidFill>
                  <a:srgbClr val="636466"/>
                </a:solidFill>
                <a:latin typeface="Lato"/>
              </a:rPr>
              <a:t>ramach własnego systemu księgowego</a:t>
            </a:r>
            <a:r>
              <a:rPr lang="pl-PL" altLang="pl-PL" sz="2000" dirty="0">
                <a:solidFill>
                  <a:srgbClr val="636466"/>
                </a:solidFill>
                <a:latin typeface="Lato"/>
              </a:rPr>
              <a:t>, co oznacza, że </a:t>
            </a:r>
            <a:r>
              <a:rPr lang="pl-PL" altLang="pl-PL" sz="2000" b="1" dirty="0">
                <a:solidFill>
                  <a:srgbClr val="636466"/>
                </a:solidFill>
                <a:latin typeface="Lato"/>
              </a:rPr>
              <a:t>wszystkie operacje związane z danym projektem</a:t>
            </a:r>
            <a:r>
              <a:rPr lang="pl-PL" altLang="pl-PL" sz="2000" dirty="0">
                <a:solidFill>
                  <a:srgbClr val="636466"/>
                </a:solidFill>
                <a:latin typeface="Lato"/>
              </a:rPr>
              <a:t> powinny zostać wyodrębnione w sposób pozwalający na ich identyfikację.</a:t>
            </a:r>
          </a:p>
          <a:p>
            <a:pPr algn="just">
              <a:spcBef>
                <a:spcPts val="0"/>
              </a:spcBef>
              <a:spcAft>
                <a:spcPts val="0"/>
              </a:spcAft>
              <a:defRPr/>
            </a:pPr>
            <a:endParaRPr lang="pl-PL" altLang="pl-PL" sz="2000" dirty="0">
              <a:solidFill>
                <a:srgbClr val="636466"/>
              </a:solidFill>
              <a:latin typeface="Lato"/>
            </a:endParaRPr>
          </a:p>
          <a:p>
            <a:pPr algn="just">
              <a:spcBef>
                <a:spcPts val="0"/>
              </a:spcBef>
              <a:spcAft>
                <a:spcPts val="0"/>
              </a:spcAft>
              <a:defRPr/>
            </a:pPr>
            <a:r>
              <a:rPr lang="pl-PL" altLang="pl-PL" sz="2000" dirty="0">
                <a:solidFill>
                  <a:srgbClr val="636466"/>
                </a:solidFill>
                <a:latin typeface="Lato"/>
              </a:rPr>
              <a:t>Wyodrębniona ewidencja księgowa może polegać na:</a:t>
            </a:r>
          </a:p>
          <a:p>
            <a:pPr algn="just">
              <a:spcBef>
                <a:spcPts val="0"/>
              </a:spcBef>
              <a:spcAft>
                <a:spcPts val="0"/>
              </a:spcAft>
              <a:defRPr/>
            </a:pPr>
            <a:endParaRPr lang="pl-PL" altLang="pl-PL" sz="2000" dirty="0">
              <a:solidFill>
                <a:srgbClr val="636466"/>
              </a:solidFill>
              <a:latin typeface="Lato"/>
            </a:endParaRPr>
          </a:p>
          <a:p>
            <a:pPr marL="285750" indent="-285750" algn="just">
              <a:spcBef>
                <a:spcPts val="0"/>
              </a:spcBef>
              <a:spcAft>
                <a:spcPts val="0"/>
              </a:spcAft>
              <a:buFont typeface="Arial" panose="020B0604020202020204" pitchFamily="34" charset="0"/>
              <a:buChar char="•"/>
              <a:defRPr/>
            </a:pPr>
            <a:r>
              <a:rPr lang="pl-PL" altLang="pl-PL" sz="2000" b="1" dirty="0">
                <a:solidFill>
                  <a:srgbClr val="636466"/>
                </a:solidFill>
                <a:latin typeface="Lato"/>
              </a:rPr>
              <a:t>wprowadzeniu dodatkowych rejestrów księgowych, kont syntetycznych, analitycznych </a:t>
            </a:r>
            <a:r>
              <a:rPr lang="pl-PL" altLang="pl-PL" sz="2000" b="1" dirty="0" smtClean="0">
                <a:solidFill>
                  <a:srgbClr val="636466"/>
                </a:solidFill>
                <a:latin typeface="Lato"/>
              </a:rPr>
              <a:t/>
            </a:r>
            <a:br>
              <a:rPr lang="pl-PL" altLang="pl-PL" sz="2000" b="1" dirty="0" smtClean="0">
                <a:solidFill>
                  <a:srgbClr val="636466"/>
                </a:solidFill>
                <a:latin typeface="Lato"/>
              </a:rPr>
            </a:br>
            <a:r>
              <a:rPr lang="pl-PL" altLang="pl-PL" sz="2000" b="1" dirty="0" smtClean="0">
                <a:solidFill>
                  <a:srgbClr val="636466"/>
                </a:solidFill>
                <a:latin typeface="Lato"/>
              </a:rPr>
              <a:t>i </a:t>
            </a:r>
            <a:r>
              <a:rPr lang="pl-PL" altLang="pl-PL" sz="2000" b="1" dirty="0">
                <a:solidFill>
                  <a:srgbClr val="636466"/>
                </a:solidFill>
                <a:latin typeface="Lato"/>
              </a:rPr>
              <a:t>pozabilansowych</a:t>
            </a:r>
            <a:r>
              <a:rPr lang="pl-PL" altLang="pl-PL" sz="2000" dirty="0">
                <a:solidFill>
                  <a:srgbClr val="636466"/>
                </a:solidFill>
                <a:latin typeface="Lato"/>
              </a:rPr>
              <a:t>, pozwalających na wyodrębnienie operacji gospodarczych związanych z danym </a:t>
            </a:r>
            <a:r>
              <a:rPr lang="pl-PL" altLang="pl-PL" sz="2000" dirty="0" smtClean="0">
                <a:solidFill>
                  <a:srgbClr val="636466"/>
                </a:solidFill>
                <a:latin typeface="Lato"/>
              </a:rPr>
              <a:t>projektem;</a:t>
            </a:r>
            <a:endParaRPr lang="pl-PL" altLang="pl-PL" sz="2000" dirty="0">
              <a:solidFill>
                <a:srgbClr val="636466"/>
              </a:solidFill>
              <a:latin typeface="Lato"/>
            </a:endParaRPr>
          </a:p>
          <a:p>
            <a:pPr marL="285750" indent="-285750" algn="just">
              <a:spcBef>
                <a:spcPts val="0"/>
              </a:spcBef>
              <a:spcAft>
                <a:spcPts val="0"/>
              </a:spcAft>
              <a:buFont typeface="Arial" panose="020B0604020202020204" pitchFamily="34" charset="0"/>
              <a:buChar char="•"/>
              <a:defRPr/>
            </a:pPr>
            <a:r>
              <a:rPr lang="pl-PL" altLang="pl-PL" sz="2000" b="1" dirty="0">
                <a:solidFill>
                  <a:srgbClr val="636466"/>
                </a:solidFill>
                <a:latin typeface="Lato"/>
              </a:rPr>
              <a:t>wprowadzeniu odpowiedniego kodu księgowego </a:t>
            </a:r>
            <a:r>
              <a:rPr lang="pl-PL" altLang="pl-PL" sz="2000" dirty="0">
                <a:solidFill>
                  <a:srgbClr val="636466"/>
                </a:solidFill>
                <a:latin typeface="Lato"/>
              </a:rPr>
              <a:t>pozwalającego na identyfikację wszystkich operacji gospodarczych dotyczących danego projektu.</a:t>
            </a:r>
          </a:p>
          <a:p>
            <a:pPr marL="285750" indent="-285750" algn="just">
              <a:spcBef>
                <a:spcPts val="0"/>
              </a:spcBef>
              <a:spcAft>
                <a:spcPts val="0"/>
              </a:spcAft>
              <a:buFont typeface="Arial" panose="020B0604020202020204" pitchFamily="34" charset="0"/>
              <a:buChar char="•"/>
              <a:defRPr/>
            </a:pPr>
            <a:endParaRPr lang="pl-PL" altLang="pl-PL" sz="2000" dirty="0">
              <a:solidFill>
                <a:srgbClr val="636466"/>
              </a:solidFill>
              <a:latin typeface="Lato"/>
            </a:endParaRPr>
          </a:p>
          <a:p>
            <a:pPr algn="just">
              <a:spcBef>
                <a:spcPts val="0"/>
              </a:spcBef>
              <a:spcAft>
                <a:spcPts val="0"/>
              </a:spcAft>
              <a:defRPr/>
            </a:pPr>
            <a:endParaRPr lang="pl-PL" altLang="pl-PL" sz="2000" b="1" dirty="0">
              <a:solidFill>
                <a:srgbClr val="636466"/>
              </a:solidFill>
              <a:latin typeface="Lato"/>
            </a:endParaRPr>
          </a:p>
        </p:txBody>
      </p:sp>
    </p:spTree>
    <p:extLst>
      <p:ext uri="{BB962C8B-B14F-4D97-AF65-F5344CB8AC3E}">
        <p14:creationId xmlns:p14="http://schemas.microsoft.com/office/powerpoint/2010/main" val="20445933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38574" y="3005064"/>
            <a:ext cx="10562167" cy="654050"/>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ltLang="pl-PL" sz="2400" b="1" dirty="0">
                <a:solidFill>
                  <a:srgbClr val="636466"/>
                </a:solidFill>
                <a:latin typeface="Lato"/>
              </a:rPr>
              <a:t>Ważne jest, aby ewidencja księgowa miała odzwierciedlenie w polityce rachunkowości beneficjenta.</a:t>
            </a:r>
            <a:r>
              <a:rPr lang="pl-PL" altLang="pl-PL" sz="2400" dirty="0">
                <a:solidFill>
                  <a:srgbClr val="636466"/>
                </a:solidFill>
                <a:latin typeface="Lato"/>
              </a:rPr>
              <a:t> </a:t>
            </a:r>
          </a:p>
        </p:txBody>
      </p:sp>
    </p:spTree>
    <p:extLst>
      <p:ext uri="{BB962C8B-B14F-4D97-AF65-F5344CB8AC3E}">
        <p14:creationId xmlns:p14="http://schemas.microsoft.com/office/powerpoint/2010/main" val="262818195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55718" y="1292247"/>
            <a:ext cx="998098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altLang="pl-PL" sz="2400" dirty="0">
                <a:solidFill>
                  <a:srgbClr val="636466"/>
                </a:solidFill>
                <a:latin typeface="Lato"/>
              </a:rPr>
              <a:t>Ewidencja księgowa powinna być prowadzona:</a:t>
            </a:r>
          </a:p>
          <a:p>
            <a:pPr algn="just">
              <a:spcBef>
                <a:spcPts val="0"/>
              </a:spcBef>
              <a:spcAft>
                <a:spcPts val="0"/>
              </a:spcAft>
              <a:defRPr/>
            </a:pPr>
            <a:endParaRPr lang="pl-PL" altLang="pl-PL" sz="2400" dirty="0">
              <a:solidFill>
                <a:srgbClr val="636466"/>
              </a:solidFill>
              <a:latin typeface="Lato"/>
            </a:endParaRPr>
          </a:p>
          <a:p>
            <a:pPr marL="285750" indent="-285750" algn="just">
              <a:spcBef>
                <a:spcPts val="0"/>
              </a:spcBef>
              <a:spcAft>
                <a:spcPts val="0"/>
              </a:spcAft>
              <a:buFont typeface="Arial" panose="020B0604020202020204" pitchFamily="34" charset="0"/>
              <a:buChar char="•"/>
              <a:defRPr/>
            </a:pPr>
            <a:r>
              <a:rPr lang="pl-PL" altLang="pl-PL" sz="2400" dirty="0">
                <a:solidFill>
                  <a:srgbClr val="636466"/>
                </a:solidFill>
                <a:latin typeface="Lato"/>
              </a:rPr>
              <a:t>zgodnie z aktualnymi przepisami prawa oraz Wytycznymi IZ RPO </a:t>
            </a:r>
            <a:r>
              <a:rPr lang="pl-PL" altLang="pl-PL" sz="2400" dirty="0" smtClean="0">
                <a:solidFill>
                  <a:srgbClr val="636466"/>
                </a:solidFill>
                <a:latin typeface="Lato"/>
              </a:rPr>
              <a:t>WZ;</a:t>
            </a:r>
            <a:endParaRPr lang="pl-PL" altLang="pl-PL" sz="2400" dirty="0">
              <a:solidFill>
                <a:srgbClr val="636466"/>
              </a:solidFill>
              <a:latin typeface="Lato"/>
            </a:endParaRPr>
          </a:p>
          <a:p>
            <a:pPr marL="285750" indent="-285750" algn="just">
              <a:spcBef>
                <a:spcPts val="0"/>
              </a:spcBef>
              <a:spcAft>
                <a:spcPts val="0"/>
              </a:spcAft>
              <a:buFont typeface="Arial" panose="020B0604020202020204" pitchFamily="34" charset="0"/>
              <a:buChar char="•"/>
              <a:defRPr/>
            </a:pPr>
            <a:r>
              <a:rPr lang="pl-PL" altLang="pl-PL" sz="2400" dirty="0">
                <a:solidFill>
                  <a:srgbClr val="636466"/>
                </a:solidFill>
                <a:latin typeface="Lato"/>
              </a:rPr>
              <a:t>w sposób przejrzysty i </a:t>
            </a:r>
          </a:p>
          <a:p>
            <a:pPr marL="285750" indent="-285750" algn="just">
              <a:spcBef>
                <a:spcPts val="0"/>
              </a:spcBef>
              <a:spcAft>
                <a:spcPts val="0"/>
              </a:spcAft>
              <a:buFont typeface="Arial" panose="020B0604020202020204" pitchFamily="34" charset="0"/>
              <a:buChar char="•"/>
              <a:defRPr/>
            </a:pPr>
            <a:r>
              <a:rPr lang="pl-PL" altLang="pl-PL" sz="2400" b="1" dirty="0">
                <a:solidFill>
                  <a:srgbClr val="636466"/>
                </a:solidFill>
                <a:latin typeface="Lato"/>
              </a:rPr>
              <a:t>pozwalający na uzyskanie informacji wymaganych w zakresie rozliczania i kontroli projektu</a:t>
            </a:r>
            <a:r>
              <a:rPr lang="pl-PL" altLang="pl-PL" sz="2400" dirty="0">
                <a:solidFill>
                  <a:srgbClr val="636466"/>
                </a:solidFill>
                <a:latin typeface="Lato"/>
              </a:rPr>
              <a:t>.</a:t>
            </a:r>
          </a:p>
          <a:p>
            <a:pPr algn="just">
              <a:spcBef>
                <a:spcPts val="0"/>
              </a:spcBef>
              <a:spcAft>
                <a:spcPts val="0"/>
              </a:spcAft>
              <a:defRPr/>
            </a:pPr>
            <a:endParaRPr lang="pl-PL" altLang="pl-PL" sz="2400" dirty="0">
              <a:solidFill>
                <a:srgbClr val="636466"/>
              </a:solidFill>
              <a:latin typeface="Lato"/>
            </a:endParaRPr>
          </a:p>
          <a:p>
            <a:pPr algn="just">
              <a:spcBef>
                <a:spcPts val="0"/>
              </a:spcBef>
              <a:spcAft>
                <a:spcPts val="0"/>
              </a:spcAft>
              <a:defRPr/>
            </a:pPr>
            <a:endParaRPr lang="pl-PL" altLang="pl-PL" sz="2400" dirty="0">
              <a:solidFill>
                <a:srgbClr val="636466"/>
              </a:solidFill>
              <a:latin typeface="Lato"/>
            </a:endParaRPr>
          </a:p>
        </p:txBody>
      </p:sp>
      <p:sp>
        <p:nvSpPr>
          <p:cNvPr id="5" name="Prostokąt 4"/>
          <p:cNvSpPr/>
          <p:nvPr/>
        </p:nvSpPr>
        <p:spPr>
          <a:xfrm>
            <a:off x="452641" y="4293663"/>
            <a:ext cx="9796965" cy="960437"/>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400" b="1" dirty="0">
                <a:solidFill>
                  <a:srgbClr val="636466"/>
                </a:solidFill>
              </a:rPr>
              <a:t>Brak spełnienia tego wymogu może skutkować uznaniem niewyodrębnionej operacji gospodarczej za wydatek niekwalifikowalny.</a:t>
            </a:r>
          </a:p>
        </p:txBody>
      </p:sp>
    </p:spTree>
    <p:extLst>
      <p:ext uri="{BB962C8B-B14F-4D97-AF65-F5344CB8AC3E}">
        <p14:creationId xmlns:p14="http://schemas.microsoft.com/office/powerpoint/2010/main" val="3517574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783357"/>
            <a:ext cx="9837420" cy="4525963"/>
          </a:xfrm>
        </p:spPr>
        <p:txBody>
          <a:bodyPr>
            <a:noAutofit/>
          </a:bodyPr>
          <a:lstStyle/>
          <a:p>
            <a:pPr marL="0" indent="0">
              <a:buNone/>
            </a:pPr>
            <a:endParaRPr lang="pl-PL" sz="2800" dirty="0" smtClean="0"/>
          </a:p>
          <a:p>
            <a:pPr marL="0" indent="0">
              <a:buNone/>
            </a:pPr>
            <a:endParaRPr lang="pl-PL" sz="2800" dirty="0" smtClean="0"/>
          </a:p>
          <a:p>
            <a:pPr marL="0" indent="0">
              <a:buNone/>
            </a:pPr>
            <a:r>
              <a:rPr lang="pl-PL" sz="2800" dirty="0" smtClean="0"/>
              <a:t>Instytucja organizująca konkurs może skrócić okres kwalifikowalności wydatków niezależnie dla każdego  konkursu. </a:t>
            </a:r>
          </a:p>
        </p:txBody>
      </p:sp>
    </p:spTree>
    <p:extLst>
      <p:ext uri="{BB962C8B-B14F-4D97-AF65-F5344CB8AC3E}">
        <p14:creationId xmlns:p14="http://schemas.microsoft.com/office/powerpoint/2010/main" val="39639028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97972" y="1239374"/>
            <a:ext cx="9869918" cy="28699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sz="2400" b="1" dirty="0" smtClean="0">
                <a:solidFill>
                  <a:srgbClr val="636466"/>
                </a:solidFill>
                <a:latin typeface="Novecento wide Book" pitchFamily="50" charset="-18"/>
              </a:rPr>
              <a:t>Zasady </a:t>
            </a:r>
            <a:r>
              <a:rPr lang="pl-PL" sz="2400" b="1" dirty="0">
                <a:solidFill>
                  <a:srgbClr val="636466"/>
                </a:solidFill>
                <a:latin typeface="Novecento wide Book" pitchFamily="50" charset="-18"/>
              </a:rPr>
              <a:t>faktycznego poniesienia wydatku oraz wyodrębnionej ewidencji księgowej</a:t>
            </a:r>
          </a:p>
          <a:p>
            <a:pPr algn="just">
              <a:spcBef>
                <a:spcPts val="0"/>
              </a:spcBef>
              <a:spcAft>
                <a:spcPts val="0"/>
              </a:spcAft>
              <a:defRPr/>
            </a:pPr>
            <a:endParaRPr lang="pl-PL" sz="2400" b="1" dirty="0">
              <a:solidFill>
                <a:srgbClr val="64644B"/>
              </a:solidFill>
              <a:latin typeface="Lato"/>
            </a:endParaRPr>
          </a:p>
          <a:p>
            <a:pPr algn="just">
              <a:spcBef>
                <a:spcPts val="0"/>
              </a:spcBef>
              <a:spcAft>
                <a:spcPts val="0"/>
              </a:spcAft>
              <a:defRPr/>
            </a:pPr>
            <a:r>
              <a:rPr lang="pl-PL" sz="2400" b="1" dirty="0">
                <a:solidFill>
                  <a:srgbClr val="64644B"/>
                </a:solidFill>
                <a:latin typeface="Lato"/>
              </a:rPr>
              <a:t>Wszyscy beneficjenci, niezależnie od formy prowadzonej księgowości oraz terminu poniesienia wydatku, </a:t>
            </a:r>
            <a:r>
              <a:rPr lang="pl-PL" sz="2400" dirty="0">
                <a:solidFill>
                  <a:srgbClr val="64644B"/>
                </a:solidFill>
                <a:latin typeface="Lato"/>
              </a:rPr>
              <a:t>zobowiązani </a:t>
            </a:r>
            <a:r>
              <a:rPr lang="pl-PL" sz="2400" dirty="0" smtClean="0">
                <a:solidFill>
                  <a:srgbClr val="64644B"/>
                </a:solidFill>
                <a:latin typeface="Lato"/>
              </a:rPr>
              <a:t/>
            </a:r>
            <a:br>
              <a:rPr lang="pl-PL" sz="2400" dirty="0" smtClean="0">
                <a:solidFill>
                  <a:srgbClr val="64644B"/>
                </a:solidFill>
                <a:latin typeface="Lato"/>
              </a:rPr>
            </a:br>
            <a:r>
              <a:rPr lang="pl-PL" sz="2400" dirty="0" smtClean="0">
                <a:solidFill>
                  <a:srgbClr val="64644B"/>
                </a:solidFill>
                <a:latin typeface="Lato"/>
              </a:rPr>
              <a:t>są </a:t>
            </a:r>
            <a:r>
              <a:rPr lang="pl-PL" sz="2400" dirty="0">
                <a:solidFill>
                  <a:srgbClr val="64644B"/>
                </a:solidFill>
                <a:latin typeface="Lato"/>
              </a:rPr>
              <a:t>do prowadzenia wyodrębnionej ewidencji </a:t>
            </a:r>
            <a:r>
              <a:rPr lang="pl-PL" sz="2400" dirty="0" smtClean="0">
                <a:solidFill>
                  <a:srgbClr val="64644B"/>
                </a:solidFill>
                <a:latin typeface="Lato"/>
              </a:rPr>
              <a:t>księgowej.</a:t>
            </a: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b="1" dirty="0">
              <a:solidFill>
                <a:srgbClr val="64644B"/>
              </a:solidFill>
              <a:latin typeface="Lato"/>
            </a:endParaRPr>
          </a:p>
        </p:txBody>
      </p:sp>
    </p:spTree>
    <p:extLst>
      <p:ext uri="{BB962C8B-B14F-4D97-AF65-F5344CB8AC3E}">
        <p14:creationId xmlns:p14="http://schemas.microsoft.com/office/powerpoint/2010/main" val="23874829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97970" y="2288579"/>
            <a:ext cx="10358967" cy="2033587"/>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0"/>
              </a:spcAft>
              <a:defRPr/>
            </a:pPr>
            <a:r>
              <a:rPr lang="pl-PL" sz="2400" dirty="0">
                <a:solidFill>
                  <a:srgbClr val="64644B"/>
                </a:solidFill>
                <a:latin typeface="Lato"/>
              </a:rPr>
              <a:t>Jeżeli wydatek:</a:t>
            </a:r>
          </a:p>
          <a:p>
            <a:pPr algn="just">
              <a:spcBef>
                <a:spcPts val="0"/>
              </a:spcBef>
              <a:spcAft>
                <a:spcPts val="0"/>
              </a:spcAft>
              <a:defRPr/>
            </a:pPr>
            <a:endParaRPr lang="pl-PL" sz="2400"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dirty="0">
                <a:solidFill>
                  <a:srgbClr val="64644B"/>
                </a:solidFill>
                <a:latin typeface="Lato"/>
              </a:rPr>
              <a:t>nie został ujęty w wyodrębnionej ewidencji księgowej </a:t>
            </a:r>
            <a:r>
              <a:rPr lang="pl-PL" sz="2400" b="1" dirty="0">
                <a:solidFill>
                  <a:srgbClr val="64644B"/>
                </a:solidFill>
                <a:latin typeface="Lato"/>
              </a:rPr>
              <a:t>lub </a:t>
            </a:r>
          </a:p>
          <a:p>
            <a:pPr marL="285750" indent="-285750" algn="just">
              <a:spcBef>
                <a:spcPts val="0"/>
              </a:spcBef>
              <a:spcAft>
                <a:spcPts val="0"/>
              </a:spcAft>
              <a:buFont typeface="Arial" panose="020B0604020202020204" pitchFamily="34" charset="0"/>
              <a:buChar char="•"/>
              <a:defRPr/>
            </a:pPr>
            <a:r>
              <a:rPr lang="pl-PL" sz="2400" dirty="0">
                <a:solidFill>
                  <a:srgbClr val="64644B"/>
                </a:solidFill>
                <a:latin typeface="Lato"/>
              </a:rPr>
              <a:t>nie został oznaczony odpowiednim kodem księgowym </a:t>
            </a:r>
            <a:r>
              <a:rPr lang="pl-PL" sz="2400" b="1" dirty="0">
                <a:solidFill>
                  <a:srgbClr val="64644B"/>
                </a:solidFill>
                <a:latin typeface="Lato"/>
              </a:rPr>
              <a:t>lub</a:t>
            </a:r>
            <a:r>
              <a:rPr lang="pl-PL" sz="2400" dirty="0">
                <a:solidFill>
                  <a:srgbClr val="64644B"/>
                </a:solidFill>
                <a:latin typeface="Lato"/>
              </a:rPr>
              <a:t> </a:t>
            </a:r>
          </a:p>
          <a:p>
            <a:pPr marL="285750" indent="-285750" algn="just">
              <a:spcBef>
                <a:spcPts val="0"/>
              </a:spcBef>
              <a:spcAft>
                <a:spcPts val="0"/>
              </a:spcAft>
              <a:buFont typeface="Arial" panose="020B0604020202020204" pitchFamily="34" charset="0"/>
              <a:buChar char="•"/>
              <a:defRPr/>
            </a:pPr>
            <a:r>
              <a:rPr lang="pl-PL" sz="2400" dirty="0">
                <a:solidFill>
                  <a:srgbClr val="64644B"/>
                </a:solidFill>
                <a:latin typeface="Lato"/>
              </a:rPr>
              <a:t>nie został wyodrębniony zgodnie z zasadami wskazanymi poniżej (patrz kolejny slajd – dot. beneficjentów nie prowadzących pełnej księgowości),</a:t>
            </a:r>
          </a:p>
          <a:p>
            <a:pPr algn="just">
              <a:spcBef>
                <a:spcPts val="0"/>
              </a:spcBef>
              <a:spcAft>
                <a:spcPts val="0"/>
              </a:spcAft>
              <a:defRPr/>
            </a:pPr>
            <a:endParaRPr lang="pl-PL" sz="2400" b="1" dirty="0">
              <a:solidFill>
                <a:srgbClr val="64644B"/>
              </a:solidFill>
              <a:latin typeface="Lato"/>
            </a:endParaRPr>
          </a:p>
          <a:p>
            <a:pPr algn="just">
              <a:spcBef>
                <a:spcPts val="0"/>
              </a:spcBef>
              <a:spcAft>
                <a:spcPts val="0"/>
              </a:spcAft>
              <a:defRPr/>
            </a:pPr>
            <a:r>
              <a:rPr lang="pl-PL" sz="2400" b="1" dirty="0">
                <a:solidFill>
                  <a:srgbClr val="64644B"/>
                </a:solidFill>
                <a:latin typeface="Lato"/>
              </a:rPr>
              <a:t>wydatek taki jest niekwalifikowalny.</a:t>
            </a:r>
            <a:endParaRPr lang="pl-PL" sz="2400" dirty="0"/>
          </a:p>
        </p:txBody>
      </p:sp>
    </p:spTree>
    <p:extLst>
      <p:ext uri="{BB962C8B-B14F-4D97-AF65-F5344CB8AC3E}">
        <p14:creationId xmlns:p14="http://schemas.microsoft.com/office/powerpoint/2010/main" val="37304594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04334" y="886954"/>
            <a:ext cx="9591691"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sz="2400" b="1" dirty="0">
                <a:solidFill>
                  <a:srgbClr val="64644B"/>
                </a:solidFill>
                <a:latin typeface="Lato"/>
              </a:rPr>
              <a:t>Beneficjenci prowadzący księgi rachunkowe i sporządzający sprawozdania finansowe </a:t>
            </a:r>
            <a:r>
              <a:rPr lang="pl-PL" sz="2400" dirty="0">
                <a:solidFill>
                  <a:srgbClr val="64644B"/>
                </a:solidFill>
                <a:latin typeface="Lato"/>
              </a:rPr>
              <a:t>(tzw. pełna księgowość prowadzona zgodnie z ustawą </a:t>
            </a:r>
            <a:r>
              <a:rPr lang="pl-PL" sz="2400" dirty="0" smtClean="0">
                <a:solidFill>
                  <a:srgbClr val="64644B"/>
                </a:solidFill>
                <a:latin typeface="Lato"/>
              </a:rPr>
              <a:t/>
            </a:r>
            <a:br>
              <a:rPr lang="pl-PL" sz="2400" dirty="0" smtClean="0">
                <a:solidFill>
                  <a:srgbClr val="64644B"/>
                </a:solidFill>
                <a:latin typeface="Lato"/>
              </a:rPr>
            </a:br>
            <a:r>
              <a:rPr lang="pl-PL" sz="2400" dirty="0" smtClean="0">
                <a:solidFill>
                  <a:srgbClr val="64644B"/>
                </a:solidFill>
                <a:latin typeface="Lato"/>
              </a:rPr>
              <a:t>o </a:t>
            </a:r>
            <a:r>
              <a:rPr lang="pl-PL" sz="2400" dirty="0">
                <a:solidFill>
                  <a:srgbClr val="64644B"/>
                </a:solidFill>
                <a:latin typeface="Lato"/>
              </a:rPr>
              <a:t>rachunkowości):</a:t>
            </a:r>
          </a:p>
          <a:p>
            <a:pPr algn="just">
              <a:spcBef>
                <a:spcPts val="0"/>
              </a:spcBef>
              <a:spcAft>
                <a:spcPts val="0"/>
              </a:spcAft>
              <a:defRPr/>
            </a:pPr>
            <a:endParaRPr lang="pl-PL" sz="2400" dirty="0">
              <a:solidFill>
                <a:srgbClr val="64644B"/>
              </a:solidFill>
              <a:latin typeface="Lato"/>
            </a:endParaRPr>
          </a:p>
          <a:p>
            <a:pPr marL="342900" indent="-342900" algn="just">
              <a:spcBef>
                <a:spcPts val="0"/>
              </a:spcBef>
              <a:spcAft>
                <a:spcPts val="0"/>
              </a:spcAft>
              <a:buFont typeface="+mj-lt"/>
              <a:buAutoNum type="alphaLcParenR"/>
              <a:defRPr/>
            </a:pPr>
            <a:r>
              <a:rPr lang="pl-PL" sz="2400" dirty="0">
                <a:solidFill>
                  <a:srgbClr val="64644B"/>
                </a:solidFill>
                <a:latin typeface="Lato"/>
              </a:rPr>
              <a:t>zobowiązani są do prowadzenia wyodrębnionej ewidencji księgowej </a:t>
            </a:r>
            <a:r>
              <a:rPr lang="pl-PL" sz="2400" dirty="0" smtClean="0">
                <a:solidFill>
                  <a:srgbClr val="64644B"/>
                </a:solidFill>
                <a:latin typeface="Lato"/>
              </a:rPr>
              <a:t/>
            </a:r>
            <a:br>
              <a:rPr lang="pl-PL" sz="2400" dirty="0" smtClean="0">
                <a:solidFill>
                  <a:srgbClr val="64644B"/>
                </a:solidFill>
                <a:latin typeface="Lato"/>
              </a:rPr>
            </a:br>
            <a:r>
              <a:rPr lang="pl-PL" sz="2400" dirty="0" smtClean="0">
                <a:solidFill>
                  <a:srgbClr val="64644B"/>
                </a:solidFill>
                <a:latin typeface="Lato"/>
              </a:rPr>
              <a:t>w </a:t>
            </a:r>
            <a:r>
              <a:rPr lang="pl-PL" sz="2400" dirty="0">
                <a:solidFill>
                  <a:srgbClr val="64644B"/>
                </a:solidFill>
                <a:latin typeface="Lato"/>
              </a:rPr>
              <a:t>ramach już prowadzonych przez daną jednostkę ksiąg rachunkowych, poprzez wprowadzenie na potrzeby projektu odrębnych kont syntetycznych, analitycznych i pozabilansowych lub odpowiedniego kodu </a:t>
            </a:r>
            <a:r>
              <a:rPr lang="pl-PL" sz="2400" dirty="0" smtClean="0">
                <a:solidFill>
                  <a:srgbClr val="64644B"/>
                </a:solidFill>
                <a:latin typeface="Lato"/>
              </a:rPr>
              <a:t>księgowego;</a:t>
            </a:r>
            <a:endParaRPr lang="pl-PL" sz="2400" dirty="0">
              <a:solidFill>
                <a:srgbClr val="64644B"/>
              </a:solidFill>
              <a:latin typeface="Lato"/>
            </a:endParaRPr>
          </a:p>
          <a:p>
            <a:pPr marL="342900" indent="-342900" algn="just">
              <a:spcBef>
                <a:spcPts val="0"/>
              </a:spcBef>
              <a:spcAft>
                <a:spcPts val="0"/>
              </a:spcAft>
              <a:buFont typeface="+mj-lt"/>
              <a:buAutoNum type="alphaLcParenR"/>
              <a:defRPr/>
            </a:pPr>
            <a:r>
              <a:rPr lang="pl-PL" sz="2400" dirty="0">
                <a:solidFill>
                  <a:srgbClr val="64644B"/>
                </a:solidFill>
                <a:latin typeface="Lato"/>
              </a:rPr>
              <a:t>na kierowniku jednostki (beneficjencie) jako organie odpowiedzialnym </a:t>
            </a:r>
            <a:r>
              <a:rPr lang="pl-PL" sz="2400" dirty="0" smtClean="0">
                <a:solidFill>
                  <a:srgbClr val="64644B"/>
                </a:solidFill>
                <a:latin typeface="Lato"/>
              </a:rPr>
              <a:t/>
            </a:r>
            <a:br>
              <a:rPr lang="pl-PL" sz="2400" dirty="0" smtClean="0">
                <a:solidFill>
                  <a:srgbClr val="64644B"/>
                </a:solidFill>
                <a:latin typeface="Lato"/>
              </a:rPr>
            </a:br>
            <a:r>
              <a:rPr lang="pl-PL" sz="2400" dirty="0" smtClean="0">
                <a:solidFill>
                  <a:srgbClr val="64644B"/>
                </a:solidFill>
                <a:latin typeface="Lato"/>
              </a:rPr>
              <a:t>za </a:t>
            </a:r>
            <a:r>
              <a:rPr lang="pl-PL" sz="2400" dirty="0">
                <a:solidFill>
                  <a:srgbClr val="64644B"/>
                </a:solidFill>
                <a:latin typeface="Lato"/>
              </a:rPr>
              <a:t>wykonanie obowiązków w zakresie rachunkowości, ciąży obowiązek ustalenia i opisania zasad dotyczących ewidencji i rozliczania </a:t>
            </a:r>
            <a:r>
              <a:rPr lang="pl-PL" sz="2400" dirty="0" smtClean="0">
                <a:solidFill>
                  <a:srgbClr val="64644B"/>
                </a:solidFill>
                <a:latin typeface="Lato"/>
              </a:rPr>
              <a:t>otrzymanych środków.</a:t>
            </a: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dirty="0">
              <a:solidFill>
                <a:srgbClr val="64644B"/>
              </a:solidFill>
              <a:latin typeface="Lato"/>
            </a:endParaRPr>
          </a:p>
          <a:p>
            <a:pPr algn="just">
              <a:spcBef>
                <a:spcPts val="0"/>
              </a:spcBef>
              <a:spcAft>
                <a:spcPts val="0"/>
              </a:spcAft>
              <a:defRPr/>
            </a:pPr>
            <a:endParaRPr lang="pl-PL" sz="2400" b="1" dirty="0">
              <a:solidFill>
                <a:srgbClr val="64644B"/>
              </a:solidFill>
              <a:latin typeface="Lato"/>
            </a:endParaRPr>
          </a:p>
        </p:txBody>
      </p:sp>
    </p:spTree>
    <p:extLst>
      <p:ext uri="{BB962C8B-B14F-4D97-AF65-F5344CB8AC3E}">
        <p14:creationId xmlns:p14="http://schemas.microsoft.com/office/powerpoint/2010/main" val="36427727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04335" y="815926"/>
            <a:ext cx="9521352" cy="47970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sz="2000" b="1" dirty="0">
                <a:solidFill>
                  <a:srgbClr val="64644B"/>
                </a:solidFill>
                <a:latin typeface="Lato"/>
              </a:rPr>
              <a:t>Beneficjenci prowadzący podatkową księgę przychodów i rozchodów </a:t>
            </a:r>
            <a:r>
              <a:rPr lang="pl-PL" sz="2000" dirty="0">
                <a:solidFill>
                  <a:srgbClr val="64644B"/>
                </a:solidFill>
                <a:latin typeface="Lato"/>
              </a:rPr>
              <a:t>zobowiązani są do:</a:t>
            </a:r>
          </a:p>
          <a:p>
            <a:pPr marL="285750" indent="-285750" algn="just">
              <a:spcBef>
                <a:spcPts val="0"/>
              </a:spcBef>
              <a:spcAft>
                <a:spcPts val="0"/>
              </a:spcAft>
              <a:buFont typeface="Arial" panose="020B0604020202020204" pitchFamily="34" charset="0"/>
              <a:buChar char="•"/>
              <a:defRPr/>
            </a:pPr>
            <a:r>
              <a:rPr lang="pl-PL" sz="2000" dirty="0">
                <a:solidFill>
                  <a:srgbClr val="64644B"/>
                </a:solidFill>
                <a:latin typeface="Lato"/>
              </a:rPr>
              <a:t>właściwego oznaczania w księdze przychodów i rozchodów dokumentów związanych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z </a:t>
            </a:r>
            <a:r>
              <a:rPr lang="pl-PL" sz="2000" dirty="0">
                <a:solidFill>
                  <a:srgbClr val="64644B"/>
                </a:solidFill>
                <a:latin typeface="Lato"/>
              </a:rPr>
              <a:t>realizacją </a:t>
            </a:r>
            <a:r>
              <a:rPr lang="pl-PL" sz="2000" dirty="0" smtClean="0">
                <a:solidFill>
                  <a:srgbClr val="64644B"/>
                </a:solidFill>
                <a:latin typeface="Lato"/>
              </a:rPr>
              <a:t>projektu; </a:t>
            </a:r>
            <a:endParaRPr lang="pl-PL" sz="2000"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000" dirty="0">
                <a:solidFill>
                  <a:srgbClr val="64644B"/>
                </a:solidFill>
                <a:latin typeface="Lato"/>
              </a:rPr>
              <a:t>w sposób wykazujący jednoznaczny związek danej operacji gospodarczej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z </a:t>
            </a:r>
            <a:r>
              <a:rPr lang="pl-PL" sz="2000" dirty="0">
                <a:solidFill>
                  <a:srgbClr val="64644B"/>
                </a:solidFill>
                <a:latin typeface="Lato"/>
              </a:rPr>
              <a:t>projektem finansowanym w ramach </a:t>
            </a:r>
            <a:r>
              <a:rPr lang="pl-PL" sz="2000" dirty="0" smtClean="0">
                <a:solidFill>
                  <a:srgbClr val="64644B"/>
                </a:solidFill>
                <a:latin typeface="Lato"/>
              </a:rPr>
              <a:t>PO;</a:t>
            </a:r>
            <a:endParaRPr lang="pl-PL" sz="2000"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000" dirty="0">
                <a:solidFill>
                  <a:srgbClr val="64644B"/>
                </a:solidFill>
                <a:latin typeface="Lato"/>
              </a:rPr>
              <a:t>poprzez </a:t>
            </a:r>
            <a:r>
              <a:rPr lang="pl-PL" sz="2000" b="1" dirty="0">
                <a:solidFill>
                  <a:srgbClr val="64644B"/>
                </a:solidFill>
                <a:latin typeface="Lato"/>
              </a:rPr>
              <a:t>oznaczenie w podatkowej księdze przychodów i rozchodów </a:t>
            </a:r>
            <a:r>
              <a:rPr lang="pl-PL" sz="2000" b="1" dirty="0" smtClean="0">
                <a:solidFill>
                  <a:srgbClr val="64644B"/>
                </a:solidFill>
                <a:latin typeface="Lato"/>
              </a:rPr>
              <a:t/>
            </a:r>
            <a:br>
              <a:rPr lang="pl-PL" sz="2000" b="1" dirty="0" smtClean="0">
                <a:solidFill>
                  <a:srgbClr val="64644B"/>
                </a:solidFill>
                <a:latin typeface="Lato"/>
              </a:rPr>
            </a:br>
            <a:r>
              <a:rPr lang="pl-PL" sz="2000" b="1" dirty="0" smtClean="0">
                <a:solidFill>
                  <a:srgbClr val="64644B"/>
                </a:solidFill>
                <a:latin typeface="Lato"/>
              </a:rPr>
              <a:t>w </a:t>
            </a:r>
            <a:r>
              <a:rPr lang="pl-PL" sz="2000" b="1" dirty="0">
                <a:solidFill>
                  <a:srgbClr val="64644B"/>
                </a:solidFill>
                <a:latin typeface="Lato"/>
              </a:rPr>
              <a:t>odpowiednich wierszach </a:t>
            </a:r>
            <a:r>
              <a:rPr lang="pl-PL" sz="2000" b="1" u="sng" dirty="0">
                <a:solidFill>
                  <a:srgbClr val="64644B"/>
                </a:solidFill>
                <a:latin typeface="Lato"/>
              </a:rPr>
              <a:t>numeru umowy</a:t>
            </a:r>
            <a:r>
              <a:rPr lang="pl-PL" sz="2000" b="1" dirty="0">
                <a:solidFill>
                  <a:srgbClr val="64644B"/>
                </a:solidFill>
                <a:latin typeface="Lato"/>
              </a:rPr>
              <a:t>.</a:t>
            </a:r>
          </a:p>
          <a:p>
            <a:pPr algn="just">
              <a:spcBef>
                <a:spcPts val="0"/>
              </a:spcBef>
              <a:spcAft>
                <a:spcPts val="0"/>
              </a:spcAft>
              <a:defRPr/>
            </a:pPr>
            <a:endParaRPr lang="pl-PL" sz="2000" dirty="0">
              <a:solidFill>
                <a:srgbClr val="64644B"/>
              </a:solidFill>
              <a:latin typeface="Lato"/>
            </a:endParaRPr>
          </a:p>
          <a:p>
            <a:pPr algn="just">
              <a:spcBef>
                <a:spcPts val="0"/>
              </a:spcBef>
              <a:spcAft>
                <a:spcPts val="0"/>
              </a:spcAft>
              <a:defRPr/>
            </a:pPr>
            <a:endParaRPr lang="pl-PL" sz="2000" dirty="0">
              <a:solidFill>
                <a:srgbClr val="64644B"/>
              </a:solidFill>
              <a:latin typeface="Lato"/>
            </a:endParaRPr>
          </a:p>
          <a:p>
            <a:pPr algn="just">
              <a:spcBef>
                <a:spcPts val="0"/>
              </a:spcBef>
              <a:spcAft>
                <a:spcPts val="0"/>
              </a:spcAft>
              <a:defRPr/>
            </a:pPr>
            <a:r>
              <a:rPr lang="pl-PL" sz="2000" b="1" dirty="0">
                <a:solidFill>
                  <a:srgbClr val="64644B"/>
                </a:solidFill>
                <a:latin typeface="Lato"/>
              </a:rPr>
              <a:t>Beneficjenci niezobowiązani na podstawie aktualnych przepisów </a:t>
            </a:r>
            <a:r>
              <a:rPr lang="pl-PL" sz="2000" b="1" dirty="0" smtClean="0">
                <a:solidFill>
                  <a:srgbClr val="64644B"/>
                </a:solidFill>
                <a:latin typeface="Lato"/>
              </a:rPr>
              <a:t/>
            </a:r>
            <a:br>
              <a:rPr lang="pl-PL" sz="2000" b="1" dirty="0" smtClean="0">
                <a:solidFill>
                  <a:srgbClr val="64644B"/>
                </a:solidFill>
                <a:latin typeface="Lato"/>
              </a:rPr>
            </a:br>
            <a:r>
              <a:rPr lang="pl-PL" sz="2000" b="1" dirty="0" smtClean="0">
                <a:solidFill>
                  <a:srgbClr val="64644B"/>
                </a:solidFill>
                <a:latin typeface="Lato"/>
              </a:rPr>
              <a:t>do </a:t>
            </a:r>
            <a:r>
              <a:rPr lang="pl-PL" sz="2000" b="1" dirty="0">
                <a:solidFill>
                  <a:srgbClr val="64644B"/>
                </a:solidFill>
                <a:latin typeface="Lato"/>
              </a:rPr>
              <a:t>prowadzenia ewidencji księgowej </a:t>
            </a:r>
            <a:r>
              <a:rPr lang="pl-PL" sz="2000" dirty="0">
                <a:solidFill>
                  <a:srgbClr val="64644B"/>
                </a:solidFill>
                <a:latin typeface="Lato"/>
              </a:rPr>
              <a:t>zobowiązani są do:</a:t>
            </a:r>
          </a:p>
          <a:p>
            <a:pPr marL="285750" indent="-285750" algn="just">
              <a:spcBef>
                <a:spcPts val="0"/>
              </a:spcBef>
              <a:spcAft>
                <a:spcPts val="0"/>
              </a:spcAft>
              <a:buFont typeface="Arial" panose="020B0604020202020204" pitchFamily="34" charset="0"/>
              <a:buChar char="•"/>
              <a:defRPr/>
            </a:pPr>
            <a:r>
              <a:rPr lang="pl-PL" sz="2000" b="1" dirty="0">
                <a:solidFill>
                  <a:srgbClr val="64644B"/>
                </a:solidFill>
                <a:latin typeface="Lato"/>
              </a:rPr>
              <a:t>prowadzenia wykazu </a:t>
            </a:r>
            <a:r>
              <a:rPr lang="pl-PL" sz="2000" dirty="0">
                <a:solidFill>
                  <a:srgbClr val="64644B"/>
                </a:solidFill>
                <a:latin typeface="Lato"/>
              </a:rPr>
              <a:t>– wyodrębnionej ewidencji dokumentów księgowych dotyczących operacji związanych z realizacją </a:t>
            </a:r>
            <a:r>
              <a:rPr lang="pl-PL" sz="2000" dirty="0" smtClean="0">
                <a:solidFill>
                  <a:srgbClr val="64644B"/>
                </a:solidFill>
                <a:latin typeface="Lato"/>
              </a:rPr>
              <a:t>projektu;</a:t>
            </a:r>
            <a:endParaRPr lang="pl-PL" sz="2000"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000" b="1" dirty="0">
                <a:solidFill>
                  <a:srgbClr val="64644B"/>
                </a:solidFill>
                <a:latin typeface="Lato"/>
              </a:rPr>
              <a:t>według wzoru </a:t>
            </a:r>
            <a:r>
              <a:rPr lang="pl-PL" sz="2000" dirty="0">
                <a:solidFill>
                  <a:srgbClr val="64644B"/>
                </a:solidFill>
                <a:latin typeface="Lato"/>
              </a:rPr>
              <a:t>stanowiącego Załącznik Nr 1 do Wytycznych programowych</a:t>
            </a:r>
            <a:r>
              <a:rPr lang="pl-PL" sz="2000" dirty="0" smtClean="0">
                <a:solidFill>
                  <a:srgbClr val="64644B"/>
                </a:solidFill>
                <a:latin typeface="Lato"/>
              </a:rPr>
              <a:t>.</a:t>
            </a:r>
            <a:endParaRPr lang="pl-PL" sz="2000" dirty="0">
              <a:solidFill>
                <a:srgbClr val="64644B"/>
              </a:solidFill>
              <a:latin typeface="Lato"/>
            </a:endParaRPr>
          </a:p>
          <a:p>
            <a:pPr algn="just">
              <a:spcBef>
                <a:spcPts val="0"/>
              </a:spcBef>
              <a:spcAft>
                <a:spcPts val="0"/>
              </a:spcAft>
              <a:defRPr/>
            </a:pPr>
            <a:endParaRPr lang="pl-PL" sz="2000" b="1" dirty="0">
              <a:solidFill>
                <a:srgbClr val="64644B"/>
              </a:solidFill>
              <a:latin typeface="Lato"/>
            </a:endParaRPr>
          </a:p>
        </p:txBody>
      </p:sp>
    </p:spTree>
    <p:extLst>
      <p:ext uri="{BB962C8B-B14F-4D97-AF65-F5344CB8AC3E}">
        <p14:creationId xmlns:p14="http://schemas.microsoft.com/office/powerpoint/2010/main" val="8522885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04335" y="1013566"/>
            <a:ext cx="9732368" cy="38960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0"/>
              </a:spcAft>
              <a:defRPr/>
            </a:pPr>
            <a:r>
              <a:rPr lang="pl-PL" sz="2400" i="1" dirty="0" smtClean="0">
                <a:solidFill>
                  <a:srgbClr val="64644B"/>
                </a:solidFill>
                <a:latin typeface="Lato"/>
              </a:rPr>
              <a:t>8</a:t>
            </a:r>
            <a:r>
              <a:rPr lang="pl-PL" sz="2400" i="1" dirty="0">
                <a:solidFill>
                  <a:srgbClr val="64644B"/>
                </a:solidFill>
                <a:latin typeface="Lato"/>
              </a:rPr>
              <a:t>. Beneficjent zobowiązuje się </a:t>
            </a:r>
            <a:r>
              <a:rPr lang="pl-PL" sz="2400" i="1" dirty="0" smtClean="0">
                <a:solidFill>
                  <a:srgbClr val="64644B"/>
                </a:solidFill>
                <a:latin typeface="Lato"/>
              </a:rPr>
              <a:t>do:</a:t>
            </a:r>
            <a:endParaRPr lang="pl-PL" sz="2400" i="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prowadzenia wyodrębnionej ewidencji księgowej w ramach własnej ewidencji księgowej dotyczącej realizacji </a:t>
            </a:r>
            <a:r>
              <a:rPr lang="pl-PL" sz="2400" i="1" dirty="0" smtClean="0">
                <a:solidFill>
                  <a:srgbClr val="64644B"/>
                </a:solidFill>
                <a:latin typeface="Lato"/>
              </a:rPr>
              <a:t>projektu; </a:t>
            </a:r>
            <a:endParaRPr lang="pl-PL" sz="2400" i="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z podziałem analitycznym i </a:t>
            </a: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w sposób przejrzysty, umożliwiający identyfikację poszczególnych operacji księgowych i wydatków w ramach </a:t>
            </a:r>
            <a:r>
              <a:rPr lang="pl-PL" sz="2400" i="1" dirty="0" smtClean="0">
                <a:solidFill>
                  <a:srgbClr val="64644B"/>
                </a:solidFill>
                <a:latin typeface="Lato"/>
              </a:rPr>
              <a:t>projektu; </a:t>
            </a:r>
            <a:endParaRPr lang="pl-PL" sz="2400" i="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zgodnie z obowiązującymi przepisami prawa unijnego i krajowego oraz </a:t>
            </a:r>
            <a:r>
              <a:rPr lang="pl-PL" sz="2400" i="1" dirty="0" smtClean="0">
                <a:solidFill>
                  <a:srgbClr val="64644B"/>
                </a:solidFill>
                <a:latin typeface="Lato"/>
              </a:rPr>
              <a:t>wytycznymi; </a:t>
            </a:r>
            <a:endParaRPr lang="pl-PL" sz="2400" i="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i="1" dirty="0">
                <a:solidFill>
                  <a:srgbClr val="64644B"/>
                </a:solidFill>
                <a:latin typeface="Lato"/>
              </a:rPr>
              <a:t>pod rygorem uznania niewyodrębnionych wydatków </a:t>
            </a:r>
            <a:r>
              <a:rPr lang="pl-PL" sz="2400" i="1" dirty="0" smtClean="0">
                <a:solidFill>
                  <a:srgbClr val="64644B"/>
                </a:solidFill>
                <a:latin typeface="Lato"/>
              </a:rPr>
              <a:t/>
            </a:r>
            <a:br>
              <a:rPr lang="pl-PL" sz="2400" i="1" dirty="0" smtClean="0">
                <a:solidFill>
                  <a:srgbClr val="64644B"/>
                </a:solidFill>
                <a:latin typeface="Lato"/>
              </a:rPr>
            </a:br>
            <a:r>
              <a:rPr lang="pl-PL" sz="2400" i="1" dirty="0" smtClean="0">
                <a:solidFill>
                  <a:srgbClr val="64644B"/>
                </a:solidFill>
                <a:latin typeface="Lato"/>
              </a:rPr>
              <a:t>za </a:t>
            </a:r>
            <a:r>
              <a:rPr lang="pl-PL" sz="2400" i="1" dirty="0">
                <a:solidFill>
                  <a:srgbClr val="64644B"/>
                </a:solidFill>
                <a:latin typeface="Lato"/>
              </a:rPr>
              <a:t>niekwalifikowalne. </a:t>
            </a:r>
          </a:p>
          <a:p>
            <a:pPr algn="just">
              <a:spcBef>
                <a:spcPts val="0"/>
              </a:spcBef>
              <a:spcAft>
                <a:spcPts val="0"/>
              </a:spcAft>
              <a:defRPr/>
            </a:pPr>
            <a:endParaRPr lang="pl-PL" sz="2400" i="1" dirty="0">
              <a:solidFill>
                <a:srgbClr val="64644B"/>
              </a:solidFill>
              <a:latin typeface="Lato"/>
            </a:endParaRPr>
          </a:p>
          <a:p>
            <a:pPr algn="just">
              <a:spcBef>
                <a:spcPts val="0"/>
              </a:spcBef>
              <a:spcAft>
                <a:spcPts val="0"/>
              </a:spcAft>
              <a:defRPr/>
            </a:pPr>
            <a:r>
              <a:rPr lang="pl-PL" sz="2400" b="1" i="1" dirty="0">
                <a:solidFill>
                  <a:srgbClr val="64644B"/>
                </a:solidFill>
                <a:latin typeface="Lato"/>
              </a:rPr>
              <a:t>Wydatki poniesione przed podpisaniem umowy należy wyodrębnić zgodnie </a:t>
            </a:r>
            <a:r>
              <a:rPr lang="pl-PL" sz="2400" b="1" i="1" dirty="0" smtClean="0">
                <a:solidFill>
                  <a:srgbClr val="64644B"/>
                </a:solidFill>
                <a:latin typeface="Lato"/>
              </a:rPr>
              <a:t/>
            </a:r>
            <a:br>
              <a:rPr lang="pl-PL" sz="2400" b="1" i="1" dirty="0" smtClean="0">
                <a:solidFill>
                  <a:srgbClr val="64644B"/>
                </a:solidFill>
                <a:latin typeface="Lato"/>
              </a:rPr>
            </a:br>
            <a:r>
              <a:rPr lang="pl-PL" sz="2400" b="1" i="1" dirty="0" smtClean="0">
                <a:solidFill>
                  <a:srgbClr val="64644B"/>
                </a:solidFill>
                <a:latin typeface="Lato"/>
              </a:rPr>
              <a:t>z </a:t>
            </a:r>
            <a:r>
              <a:rPr lang="pl-PL" sz="2400" b="1" i="1" dirty="0">
                <a:solidFill>
                  <a:srgbClr val="64644B"/>
                </a:solidFill>
                <a:latin typeface="Lato"/>
              </a:rPr>
              <a:t>zasadami wskazanymi w wytycznych.</a:t>
            </a:r>
          </a:p>
          <a:p>
            <a:pPr algn="just">
              <a:spcBef>
                <a:spcPts val="0"/>
              </a:spcBef>
              <a:spcAft>
                <a:spcPts val="0"/>
              </a:spcAft>
              <a:defRPr/>
            </a:pPr>
            <a:endParaRPr lang="pl-PL" sz="2400" dirty="0">
              <a:solidFill>
                <a:srgbClr val="64644B"/>
              </a:solidFill>
              <a:latin typeface="Lato"/>
            </a:endParaRPr>
          </a:p>
        </p:txBody>
      </p:sp>
    </p:spTree>
    <p:extLst>
      <p:ext uri="{BB962C8B-B14F-4D97-AF65-F5344CB8AC3E}">
        <p14:creationId xmlns:p14="http://schemas.microsoft.com/office/powerpoint/2010/main" val="18661805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1773238"/>
            <a:ext cx="9893461" cy="36428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400" b="1" dirty="0">
                <a:solidFill>
                  <a:srgbClr val="64644B"/>
                </a:solidFill>
                <a:latin typeface="Lato"/>
              </a:rPr>
              <a:t>Beneficjenci</a:t>
            </a:r>
            <a:r>
              <a:rPr lang="pl-PL" sz="2400" dirty="0">
                <a:solidFill>
                  <a:srgbClr val="64644B"/>
                </a:solidFill>
                <a:latin typeface="Lato"/>
              </a:rPr>
              <a:t> </a:t>
            </a:r>
            <a:r>
              <a:rPr lang="pl-PL" sz="2400" b="1" dirty="0">
                <a:solidFill>
                  <a:srgbClr val="64644B"/>
                </a:solidFill>
                <a:latin typeface="Lato"/>
              </a:rPr>
              <a:t>prowadzący pełną księgowość</a:t>
            </a:r>
            <a:r>
              <a:rPr lang="pl-PL" sz="2400" dirty="0">
                <a:solidFill>
                  <a:srgbClr val="64644B"/>
                </a:solidFill>
                <a:latin typeface="Lato"/>
              </a:rPr>
              <a:t> mogą dokonać wydzielenia ewidencji księgowej na potrzeby prowadzonych projektów unijnych poprzez </a:t>
            </a:r>
            <a:r>
              <a:rPr lang="pl-PL" sz="2400" b="1" dirty="0">
                <a:solidFill>
                  <a:srgbClr val="64644B"/>
                </a:solidFill>
                <a:latin typeface="Lato"/>
              </a:rPr>
              <a:t>wprowadzenie stosownych zmian w polityce rachunkowości. </a:t>
            </a:r>
          </a:p>
        </p:txBody>
      </p:sp>
    </p:spTree>
    <p:extLst>
      <p:ext uri="{BB962C8B-B14F-4D97-AF65-F5344CB8AC3E}">
        <p14:creationId xmlns:p14="http://schemas.microsoft.com/office/powerpoint/2010/main" val="21266335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1013583"/>
            <a:ext cx="945736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dirty="0">
                <a:solidFill>
                  <a:srgbClr val="64644B"/>
                </a:solidFill>
                <a:latin typeface="Lato"/>
              </a:rPr>
              <a:t>Zmiany mogą polegać na:</a:t>
            </a:r>
          </a:p>
          <a:p>
            <a:pPr marL="342900" indent="-342900" algn="just">
              <a:spcBef>
                <a:spcPts val="600"/>
              </a:spcBef>
              <a:spcAft>
                <a:spcPts val="600"/>
              </a:spcAft>
              <a:buFont typeface="+mj-lt"/>
              <a:buAutoNum type="arabicPeriod"/>
              <a:defRPr/>
            </a:pPr>
            <a:r>
              <a:rPr lang="pl-PL" sz="2000" b="1" dirty="0">
                <a:solidFill>
                  <a:srgbClr val="64644B"/>
                </a:solidFill>
                <a:latin typeface="Lato"/>
              </a:rPr>
              <a:t>założeniu dodatkowych rejestrów dokumentów księgowych, kont syntetycznych, analitycznych oraz pozabilansowych</a:t>
            </a:r>
            <a:r>
              <a:rPr lang="pl-PL" sz="2000" dirty="0">
                <a:solidFill>
                  <a:srgbClr val="64644B"/>
                </a:solidFill>
                <a:latin typeface="Lato"/>
              </a:rPr>
              <a:t>, za pomocą których możliwe będzie wyodrębnienie poszczególnych operacji </a:t>
            </a:r>
            <a:r>
              <a:rPr lang="pl-PL" sz="2000" dirty="0" smtClean="0">
                <a:solidFill>
                  <a:srgbClr val="64644B"/>
                </a:solidFill>
                <a:latin typeface="Lato"/>
              </a:rPr>
              <a:t>związanych z </a:t>
            </a:r>
            <a:r>
              <a:rPr lang="pl-PL" sz="2000" dirty="0">
                <a:solidFill>
                  <a:srgbClr val="64644B"/>
                </a:solidFill>
                <a:latin typeface="Lato"/>
              </a:rPr>
              <a:t>realizacją projektu, w strukturze umożliwiającej uzyskanie informacji </a:t>
            </a:r>
            <a:r>
              <a:rPr lang="pl-PL" sz="2000" dirty="0" smtClean="0">
                <a:solidFill>
                  <a:srgbClr val="64644B"/>
                </a:solidFill>
                <a:latin typeface="Lato"/>
              </a:rPr>
              <a:t>niezbędnych do </a:t>
            </a:r>
            <a:r>
              <a:rPr lang="pl-PL" sz="2000" dirty="0">
                <a:solidFill>
                  <a:srgbClr val="64644B"/>
                </a:solidFill>
                <a:latin typeface="Lato"/>
              </a:rPr>
              <a:t>jego rozliczenia, w tym sporządzenia wniosku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o </a:t>
            </a:r>
            <a:r>
              <a:rPr lang="pl-PL" sz="2000" dirty="0">
                <a:solidFill>
                  <a:srgbClr val="64644B"/>
                </a:solidFill>
                <a:latin typeface="Lato"/>
              </a:rPr>
              <a:t>płatność;</a:t>
            </a:r>
          </a:p>
          <a:p>
            <a:pPr marL="342900" indent="-342900" algn="just">
              <a:spcBef>
                <a:spcPts val="600"/>
              </a:spcBef>
              <a:spcAft>
                <a:spcPts val="600"/>
              </a:spcAft>
              <a:buFont typeface="+mj-lt"/>
              <a:buAutoNum type="arabicPeriod"/>
              <a:defRPr/>
            </a:pPr>
            <a:r>
              <a:rPr lang="pl-PL" sz="2000" b="1" dirty="0">
                <a:solidFill>
                  <a:srgbClr val="64644B"/>
                </a:solidFill>
                <a:latin typeface="Lato"/>
              </a:rPr>
              <a:t>wprowadzeniu dodatkowego kodu księgowego </a:t>
            </a:r>
            <a:r>
              <a:rPr lang="pl-PL" sz="2000" dirty="0">
                <a:solidFill>
                  <a:srgbClr val="64644B"/>
                </a:solidFill>
                <a:latin typeface="Lato"/>
              </a:rPr>
              <a:t>dla wszystkich transakcji wynikających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z </a:t>
            </a:r>
            <a:r>
              <a:rPr lang="pl-PL" sz="2000" dirty="0">
                <a:solidFill>
                  <a:srgbClr val="64644B"/>
                </a:solidFill>
                <a:latin typeface="Lato"/>
              </a:rPr>
              <a:t>realizacji określonego projektu. </a:t>
            </a:r>
          </a:p>
          <a:p>
            <a:pPr marL="361950" lvl="1" algn="just">
              <a:spcBef>
                <a:spcPts val="600"/>
              </a:spcBef>
              <a:spcAft>
                <a:spcPts val="600"/>
              </a:spcAft>
              <a:defRPr/>
            </a:pPr>
            <a:r>
              <a:rPr lang="pl-PL" b="1" i="1" dirty="0">
                <a:solidFill>
                  <a:srgbClr val="64644B"/>
                </a:solidFill>
                <a:latin typeface="Lato"/>
              </a:rPr>
              <a:t>Wyodrębniony kod księgowy stanowi określony symbol/numer/wyróżnik stosowany przy wprowadzaniu, ewidencjonowaniu lub oznaczaniu dokumentów. Taka forma wyodrębnienia ewidencji księgowej również umożliwia sporządzanie sprawozdań zawierających wszystkie dokumenty dokumentujące dokonanie wszystkich operacji związanych z projektem w określonym czasie.</a:t>
            </a:r>
          </a:p>
        </p:txBody>
      </p:sp>
    </p:spTree>
    <p:extLst>
      <p:ext uri="{BB962C8B-B14F-4D97-AF65-F5344CB8AC3E}">
        <p14:creationId xmlns:p14="http://schemas.microsoft.com/office/powerpoint/2010/main" val="24808244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801859"/>
            <a:ext cx="9569904" cy="49518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b="1" dirty="0">
                <a:solidFill>
                  <a:srgbClr val="64644B"/>
                </a:solidFill>
                <a:latin typeface="Lato"/>
              </a:rPr>
              <a:t>Przed poniesieniem wydatków w ramach projektu</a:t>
            </a:r>
            <a:r>
              <a:rPr lang="pl-PL" dirty="0">
                <a:solidFill>
                  <a:srgbClr val="64644B"/>
                </a:solidFill>
                <a:latin typeface="Lato"/>
              </a:rPr>
              <a:t>, beneficjent planuje i wprowadza odpowiednią odrębną ewidencję księgową w obszarze ksiąg rachunkowych.</a:t>
            </a:r>
          </a:p>
          <a:p>
            <a:pPr algn="just">
              <a:spcBef>
                <a:spcPts val="600"/>
              </a:spcBef>
              <a:spcAft>
                <a:spcPts val="600"/>
              </a:spcAft>
              <a:defRPr/>
            </a:pPr>
            <a:r>
              <a:rPr lang="pl-PL" dirty="0">
                <a:solidFill>
                  <a:srgbClr val="64644B"/>
                </a:solidFill>
                <a:latin typeface="Lato"/>
              </a:rPr>
              <a:t>Przy planowaniu sposobu wyodrębnienia ewidencji księgowej i podejmując decyzję dotyczącą rodzajów niezbędnych kont księgowych beneficjent powinien wziąć pod uwagę następujące kwestie:</a:t>
            </a:r>
          </a:p>
          <a:p>
            <a:pPr marL="342900" indent="-342900" algn="just">
              <a:spcBef>
                <a:spcPts val="600"/>
              </a:spcBef>
              <a:spcAft>
                <a:spcPts val="600"/>
              </a:spcAft>
              <a:buFont typeface="+mj-lt"/>
              <a:buAutoNum type="arabicPeriod"/>
              <a:defRPr/>
            </a:pPr>
            <a:r>
              <a:rPr lang="pl-PL" b="1" dirty="0">
                <a:solidFill>
                  <a:srgbClr val="64644B"/>
                </a:solidFill>
                <a:latin typeface="Lato"/>
              </a:rPr>
              <a:t>zakres danych niezbędnych do prawidłowego rozliczenia projektu, w tym </a:t>
            </a:r>
            <a:r>
              <a:rPr lang="pl-PL" b="1" dirty="0" smtClean="0">
                <a:solidFill>
                  <a:srgbClr val="64644B"/>
                </a:solidFill>
                <a:latin typeface="Lato"/>
              </a:rPr>
              <a:t/>
            </a:r>
            <a:br>
              <a:rPr lang="pl-PL" b="1" dirty="0" smtClean="0">
                <a:solidFill>
                  <a:srgbClr val="64644B"/>
                </a:solidFill>
                <a:latin typeface="Lato"/>
              </a:rPr>
            </a:br>
            <a:r>
              <a:rPr lang="pl-PL" b="1" dirty="0" smtClean="0">
                <a:solidFill>
                  <a:srgbClr val="64644B"/>
                </a:solidFill>
                <a:latin typeface="Lato"/>
              </a:rPr>
              <a:t>do </a:t>
            </a:r>
            <a:r>
              <a:rPr lang="pl-PL" b="1" dirty="0">
                <a:solidFill>
                  <a:srgbClr val="64644B"/>
                </a:solidFill>
                <a:latin typeface="Lato"/>
              </a:rPr>
              <a:t>sporządzenia sprawozdań w zakresie wydatków poniesionych w związku z jego realizacją;</a:t>
            </a:r>
          </a:p>
          <a:p>
            <a:pPr marL="342900" indent="-342900" algn="just">
              <a:spcBef>
                <a:spcPts val="600"/>
              </a:spcBef>
              <a:spcAft>
                <a:spcPts val="600"/>
              </a:spcAft>
              <a:buFont typeface="+mj-lt"/>
              <a:buAutoNum type="arabicPeriod"/>
              <a:defRPr/>
            </a:pPr>
            <a:r>
              <a:rPr lang="pl-PL" b="1" dirty="0">
                <a:solidFill>
                  <a:srgbClr val="64644B"/>
                </a:solidFill>
                <a:latin typeface="Lato"/>
              </a:rPr>
              <a:t>obowiązujące przepisy dotyczące rachunkowości;</a:t>
            </a:r>
          </a:p>
          <a:p>
            <a:pPr marL="342900" indent="-342900" algn="just">
              <a:spcBef>
                <a:spcPts val="600"/>
              </a:spcBef>
              <a:spcAft>
                <a:spcPts val="600"/>
              </a:spcAft>
              <a:buFont typeface="+mj-lt"/>
              <a:buAutoNum type="arabicPeriod"/>
              <a:defRPr/>
            </a:pPr>
            <a:r>
              <a:rPr lang="pl-PL" b="1" dirty="0">
                <a:solidFill>
                  <a:srgbClr val="64644B"/>
                </a:solidFill>
                <a:latin typeface="Lato"/>
              </a:rPr>
              <a:t>warunki techniczne używanego systemu księgowego.</a:t>
            </a:r>
          </a:p>
          <a:p>
            <a:pPr algn="just">
              <a:spcBef>
                <a:spcPts val="600"/>
              </a:spcBef>
              <a:spcAft>
                <a:spcPts val="600"/>
              </a:spcAft>
              <a:defRPr/>
            </a:pPr>
            <a:r>
              <a:rPr lang="pl-PL" dirty="0">
                <a:solidFill>
                  <a:srgbClr val="64644B"/>
                </a:solidFill>
                <a:latin typeface="Lato"/>
              </a:rPr>
              <a:t>Prowadząc ewidencję księgową beneficjent opisuje w swojej polityce rachunkowości wyraźnie sposób powiązania dokumentu zarejestrowanego w informatycznych zbiorach ksiąg rachunkowych </a:t>
            </a:r>
            <a:r>
              <a:rPr lang="pl-PL" dirty="0" smtClean="0">
                <a:solidFill>
                  <a:srgbClr val="64644B"/>
                </a:solidFill>
                <a:latin typeface="Lato"/>
              </a:rPr>
              <a:t/>
            </a:r>
            <a:br>
              <a:rPr lang="pl-PL" dirty="0" smtClean="0">
                <a:solidFill>
                  <a:srgbClr val="64644B"/>
                </a:solidFill>
                <a:latin typeface="Lato"/>
              </a:rPr>
            </a:br>
            <a:r>
              <a:rPr lang="pl-PL" dirty="0" smtClean="0">
                <a:solidFill>
                  <a:srgbClr val="64644B"/>
                </a:solidFill>
                <a:latin typeface="Lato"/>
              </a:rPr>
              <a:t>z </a:t>
            </a:r>
            <a:r>
              <a:rPr lang="pl-PL" dirty="0">
                <a:solidFill>
                  <a:srgbClr val="64644B"/>
                </a:solidFill>
                <a:latin typeface="Lato"/>
              </a:rPr>
              <a:t>dokumentem źródłowym znajdującym się w archiwum papierowych dokumentów, tj. zapewnia tzw. ścieżkę audytu. </a:t>
            </a:r>
          </a:p>
        </p:txBody>
      </p:sp>
    </p:spTree>
    <p:extLst>
      <p:ext uri="{BB962C8B-B14F-4D97-AF65-F5344CB8AC3E}">
        <p14:creationId xmlns:p14="http://schemas.microsoft.com/office/powerpoint/2010/main" val="32765266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01039" y="929171"/>
            <a:ext cx="971058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400" dirty="0">
                <a:solidFill>
                  <a:srgbClr val="64644B"/>
                </a:solidFill>
                <a:latin typeface="Lato"/>
              </a:rPr>
              <a:t>W celu spełnienia obowiązków prowadzenia odrębnej ewidencji księgowej dla realizowanego projektu, beneficjent prowadzący pełną księgowość powinien:</a:t>
            </a:r>
          </a:p>
          <a:p>
            <a:pPr marL="342900" indent="-342900" algn="just">
              <a:spcBef>
                <a:spcPts val="600"/>
              </a:spcBef>
              <a:spcAft>
                <a:spcPts val="600"/>
              </a:spcAft>
              <a:buFont typeface="+mj-lt"/>
              <a:buAutoNum type="arabicPeriod"/>
              <a:defRPr/>
            </a:pPr>
            <a:r>
              <a:rPr lang="pl-PL" sz="2400" b="1" dirty="0">
                <a:solidFill>
                  <a:srgbClr val="64644B"/>
                </a:solidFill>
                <a:latin typeface="Lato"/>
              </a:rPr>
              <a:t>wyodrębnić konta syntetyczne/analityczne, na których będą księgowane otrzymane dotacje oraz zadania zrealizowane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w </a:t>
            </a:r>
            <a:r>
              <a:rPr lang="pl-PL" sz="2400" b="1" dirty="0">
                <a:solidFill>
                  <a:srgbClr val="64644B"/>
                </a:solidFill>
                <a:latin typeface="Lato"/>
              </a:rPr>
              <a:t>ramach projektu, w tym poszczególne wydatki poniesione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w </a:t>
            </a:r>
            <a:r>
              <a:rPr lang="pl-PL" sz="2400" b="1" dirty="0">
                <a:solidFill>
                  <a:srgbClr val="64644B"/>
                </a:solidFill>
                <a:latin typeface="Lato"/>
              </a:rPr>
              <a:t>ramach zadań;</a:t>
            </a:r>
          </a:p>
          <a:p>
            <a:pPr marL="342900" indent="-342900" algn="just">
              <a:spcBef>
                <a:spcPts val="600"/>
              </a:spcBef>
              <a:spcAft>
                <a:spcPts val="600"/>
              </a:spcAft>
              <a:buFont typeface="+mj-lt"/>
              <a:buAutoNum type="arabicPeriod"/>
              <a:defRPr/>
            </a:pPr>
            <a:r>
              <a:rPr lang="pl-PL" sz="2400" b="1" dirty="0">
                <a:solidFill>
                  <a:srgbClr val="64644B"/>
                </a:solidFill>
                <a:latin typeface="Lato"/>
              </a:rPr>
              <a:t>przedstawić zasady rozliczania kosztów ponoszonych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w </a:t>
            </a:r>
            <a:r>
              <a:rPr lang="pl-PL" sz="2400" b="1" dirty="0">
                <a:solidFill>
                  <a:srgbClr val="64644B"/>
                </a:solidFill>
                <a:latin typeface="Lato"/>
              </a:rPr>
              <a:t>związku z realizacją projektu;</a:t>
            </a:r>
          </a:p>
          <a:p>
            <a:pPr marL="342900" indent="-342900" algn="just">
              <a:spcBef>
                <a:spcPts val="600"/>
              </a:spcBef>
              <a:spcAft>
                <a:spcPts val="600"/>
              </a:spcAft>
              <a:buFont typeface="+mj-lt"/>
              <a:buAutoNum type="arabicPeriod"/>
              <a:defRPr/>
            </a:pPr>
            <a:r>
              <a:rPr lang="pl-PL" sz="2400" b="1" dirty="0">
                <a:solidFill>
                  <a:srgbClr val="64644B"/>
                </a:solidFill>
                <a:latin typeface="Lato"/>
              </a:rPr>
              <a:t>przedstawić sposób powiązania wyodrębnionych kont analitycznych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z </a:t>
            </a:r>
            <a:r>
              <a:rPr lang="pl-PL" sz="2400" b="1" dirty="0">
                <a:solidFill>
                  <a:srgbClr val="64644B"/>
                </a:solidFill>
                <a:latin typeface="Lato"/>
              </a:rPr>
              <a:t>istniejącymi kontami lub wyodrębnionymi </a:t>
            </a:r>
            <a:r>
              <a:rPr lang="pl-PL" sz="2400" b="1" dirty="0" smtClean="0">
                <a:solidFill>
                  <a:srgbClr val="64644B"/>
                </a:solidFill>
                <a:latin typeface="Lato"/>
              </a:rPr>
              <a:t/>
            </a:r>
            <a:br>
              <a:rPr lang="pl-PL" sz="2400" b="1" dirty="0" smtClean="0">
                <a:solidFill>
                  <a:srgbClr val="64644B"/>
                </a:solidFill>
                <a:latin typeface="Lato"/>
              </a:rPr>
            </a:br>
            <a:r>
              <a:rPr lang="pl-PL" sz="2400" b="1" dirty="0" smtClean="0">
                <a:solidFill>
                  <a:srgbClr val="64644B"/>
                </a:solidFill>
                <a:latin typeface="Lato"/>
              </a:rPr>
              <a:t>na </a:t>
            </a:r>
            <a:r>
              <a:rPr lang="pl-PL" sz="2400" b="1" dirty="0">
                <a:solidFill>
                  <a:srgbClr val="64644B"/>
                </a:solidFill>
                <a:latin typeface="Lato"/>
              </a:rPr>
              <a:t>potrzeby rozliczania projektu kontami syntetycznymi.</a:t>
            </a:r>
          </a:p>
        </p:txBody>
      </p:sp>
    </p:spTree>
    <p:extLst>
      <p:ext uri="{BB962C8B-B14F-4D97-AF65-F5344CB8AC3E}">
        <p14:creationId xmlns:p14="http://schemas.microsoft.com/office/powerpoint/2010/main" val="19835892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055770"/>
            <a:ext cx="9583972"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200" dirty="0">
                <a:solidFill>
                  <a:srgbClr val="64644B"/>
                </a:solidFill>
                <a:latin typeface="Lato"/>
              </a:rPr>
              <a:t>Stworzona ewidencja księgowa na potrzeby projektu powinna umożliwić wyodrębnienie:</a:t>
            </a:r>
          </a:p>
          <a:p>
            <a:pPr marL="342900" indent="-342900" algn="just">
              <a:spcBef>
                <a:spcPts val="600"/>
              </a:spcBef>
              <a:spcAft>
                <a:spcPts val="600"/>
              </a:spcAft>
              <a:buFont typeface="+mj-lt"/>
              <a:buAutoNum type="arabicPeriod"/>
              <a:defRPr/>
            </a:pPr>
            <a:r>
              <a:rPr lang="pl-PL" sz="2200" b="1" dirty="0">
                <a:solidFill>
                  <a:srgbClr val="64644B"/>
                </a:solidFill>
                <a:latin typeface="Lato"/>
              </a:rPr>
              <a:t>zestawienia/kont kosztów kwalifikowalnych projektu </a:t>
            </a:r>
            <a:r>
              <a:rPr lang="pl-PL" sz="2200" dirty="0">
                <a:solidFill>
                  <a:srgbClr val="64644B"/>
                </a:solidFill>
                <a:latin typeface="Lato"/>
              </a:rPr>
              <a:t>- usprawni </a:t>
            </a:r>
            <a:r>
              <a:rPr lang="pl-PL" sz="2200" dirty="0" smtClean="0">
                <a:solidFill>
                  <a:srgbClr val="64644B"/>
                </a:solidFill>
                <a:latin typeface="Lato"/>
              </a:rPr>
              <a:t/>
            </a:r>
            <a:br>
              <a:rPr lang="pl-PL" sz="2200" dirty="0" smtClean="0">
                <a:solidFill>
                  <a:srgbClr val="64644B"/>
                </a:solidFill>
                <a:latin typeface="Lato"/>
              </a:rPr>
            </a:br>
            <a:r>
              <a:rPr lang="pl-PL" sz="2200" dirty="0" smtClean="0">
                <a:solidFill>
                  <a:srgbClr val="64644B"/>
                </a:solidFill>
                <a:latin typeface="Lato"/>
              </a:rPr>
              <a:t>to </a:t>
            </a:r>
            <a:r>
              <a:rPr lang="pl-PL" sz="2200" dirty="0">
                <a:solidFill>
                  <a:srgbClr val="64644B"/>
                </a:solidFill>
                <a:latin typeface="Lato"/>
              </a:rPr>
              <a:t>refundację kosztów projektu;</a:t>
            </a:r>
          </a:p>
          <a:p>
            <a:pPr marL="342900" indent="-342900" algn="just">
              <a:spcBef>
                <a:spcPts val="600"/>
              </a:spcBef>
              <a:spcAft>
                <a:spcPts val="600"/>
              </a:spcAft>
              <a:buFont typeface="+mj-lt"/>
              <a:buAutoNum type="arabicPeriod"/>
              <a:defRPr/>
            </a:pPr>
            <a:r>
              <a:rPr lang="pl-PL" sz="2200" b="1" dirty="0">
                <a:solidFill>
                  <a:srgbClr val="64644B"/>
                </a:solidFill>
                <a:latin typeface="Lato"/>
              </a:rPr>
              <a:t>zestawienia/kont kosztów niekwalifikowanych projektu </a:t>
            </a:r>
            <a:r>
              <a:rPr lang="pl-PL" sz="2200" dirty="0">
                <a:solidFill>
                  <a:srgbClr val="64644B"/>
                </a:solidFill>
                <a:latin typeface="Lato"/>
              </a:rPr>
              <a:t>– poniesienie wydatków, których nie uznaje się za kwalifikowalne, oznacza konieczność zaewidencjonowania ich na koncie wydatków niekwalifikowalnych. Na to konto przeksięgowywane są także wydatki, których kwalifikowalność zakwestionuje instytucja rozliczająca projekt;</a:t>
            </a:r>
          </a:p>
          <a:p>
            <a:pPr marL="342900" indent="-342900" algn="just">
              <a:spcBef>
                <a:spcPts val="600"/>
              </a:spcBef>
              <a:spcAft>
                <a:spcPts val="600"/>
              </a:spcAft>
              <a:buFont typeface="+mj-lt"/>
              <a:buAutoNum type="arabicPeriod"/>
              <a:defRPr/>
            </a:pPr>
            <a:r>
              <a:rPr lang="pl-PL" sz="2200" b="1" dirty="0">
                <a:solidFill>
                  <a:srgbClr val="64644B"/>
                </a:solidFill>
                <a:latin typeface="Lato"/>
              </a:rPr>
              <a:t>przychodów osiągniętych przez beneficjenta w związku z realizacją projektu </a:t>
            </a:r>
            <a:r>
              <a:rPr lang="pl-PL" sz="2200" dirty="0">
                <a:solidFill>
                  <a:srgbClr val="64644B"/>
                </a:solidFill>
                <a:latin typeface="Lato"/>
              </a:rPr>
              <a:t>dofinansowanego dotacją (również osiągniętych w okresie trwałości projektu).</a:t>
            </a:r>
          </a:p>
          <a:p>
            <a:pPr algn="just">
              <a:spcBef>
                <a:spcPts val="600"/>
              </a:spcBef>
              <a:spcAft>
                <a:spcPts val="600"/>
              </a:spcAft>
              <a:defRPr/>
            </a:pPr>
            <a:endParaRPr lang="pl-PL" sz="2200" dirty="0">
              <a:solidFill>
                <a:srgbClr val="64644B"/>
              </a:solidFill>
              <a:latin typeface="Lato"/>
            </a:endParaRPr>
          </a:p>
          <a:p>
            <a:pPr algn="just">
              <a:spcBef>
                <a:spcPts val="600"/>
              </a:spcBef>
              <a:spcAft>
                <a:spcPts val="600"/>
              </a:spcAft>
              <a:defRPr/>
            </a:pPr>
            <a:endParaRPr lang="pl-PL" sz="2200" dirty="0">
              <a:solidFill>
                <a:srgbClr val="64644B"/>
              </a:solidFill>
              <a:latin typeface="Lato"/>
            </a:endParaRPr>
          </a:p>
        </p:txBody>
      </p:sp>
    </p:spTree>
    <p:extLst>
      <p:ext uri="{BB962C8B-B14F-4D97-AF65-F5344CB8AC3E}">
        <p14:creationId xmlns:p14="http://schemas.microsoft.com/office/powerpoint/2010/main" val="2877397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628800"/>
            <a:ext cx="9791700" cy="4525963"/>
          </a:xfrm>
        </p:spPr>
        <p:txBody>
          <a:bodyPr>
            <a:noAutofit/>
          </a:bodyPr>
          <a:lstStyle/>
          <a:p>
            <a:pPr marL="0" indent="0">
              <a:buNone/>
            </a:pPr>
            <a:endParaRPr lang="pl-PL" sz="2800" dirty="0" smtClean="0"/>
          </a:p>
          <a:p>
            <a:pPr marL="0" indent="0">
              <a:buNone/>
            </a:pPr>
            <a:endParaRPr lang="pl-PL" sz="2800" dirty="0" smtClean="0"/>
          </a:p>
          <a:p>
            <a:pPr marL="0" indent="0">
              <a:buNone/>
            </a:pPr>
            <a:r>
              <a:rPr lang="pl-PL" sz="2800" dirty="0" smtClean="0"/>
              <a:t>Jeśli w projekcie przewidziano zabezpieczenie prawidłowości realizacji prac w postaci kwoty zatrzymanej, beneficjent musi zaplanować okres gwarancyjny tak, aby zwrot tej </a:t>
            </a:r>
            <a:r>
              <a:rPr lang="pl-PL" sz="2800" dirty="0"/>
              <a:t>k</a:t>
            </a:r>
            <a:r>
              <a:rPr lang="pl-PL" sz="2800" dirty="0" smtClean="0"/>
              <a:t>woty nastąpił   w okresie kwalifikowalności wydatków zapisanym w umowie           o dofinansowanie.</a:t>
            </a:r>
          </a:p>
        </p:txBody>
      </p:sp>
    </p:spTree>
    <p:extLst>
      <p:ext uri="{BB962C8B-B14F-4D97-AF65-F5344CB8AC3E}">
        <p14:creationId xmlns:p14="http://schemas.microsoft.com/office/powerpoint/2010/main" val="144013280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308305"/>
            <a:ext cx="9732628" cy="3235326"/>
          </a:xfrm>
          <a:prstGeom prst="rect">
            <a:avLst/>
          </a:prstGeom>
          <a:solidFill>
            <a:schemeClr val="bg1"/>
          </a:solidFill>
          <a:ln w="28575">
            <a:solidFill>
              <a:srgbClr val="6364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600"/>
              </a:spcBef>
              <a:spcAft>
                <a:spcPts val="600"/>
              </a:spcAft>
              <a:defRPr/>
            </a:pPr>
            <a:r>
              <a:rPr lang="pl-PL" sz="2400" dirty="0">
                <a:solidFill>
                  <a:srgbClr val="64644B"/>
                </a:solidFill>
                <a:latin typeface="Lato"/>
              </a:rPr>
              <a:t>Wyodrębnienie ewidencji księgowej na potrzeby rozliczania projektu wiąże się z koniecznością </a:t>
            </a:r>
            <a:r>
              <a:rPr lang="pl-PL" sz="2400" b="1" dirty="0">
                <a:solidFill>
                  <a:srgbClr val="64644B"/>
                </a:solidFill>
                <a:latin typeface="Lato"/>
              </a:rPr>
              <a:t>aktualizacji </a:t>
            </a:r>
            <a:r>
              <a:rPr lang="pl-PL" sz="2400" dirty="0">
                <a:solidFill>
                  <a:srgbClr val="64644B"/>
                </a:solidFill>
                <a:latin typeface="Lato"/>
              </a:rPr>
              <a:t>obowiązujących u beneficjenta:</a:t>
            </a:r>
          </a:p>
          <a:p>
            <a:pPr marL="285750" indent="-285750" algn="just">
              <a:spcBef>
                <a:spcPts val="600"/>
              </a:spcBef>
              <a:spcAft>
                <a:spcPts val="0"/>
              </a:spcAft>
              <a:buFont typeface="Arial" panose="020B0604020202020204" pitchFamily="34" charset="0"/>
              <a:buChar char="•"/>
              <a:defRPr/>
            </a:pPr>
            <a:r>
              <a:rPr lang="pl-PL" sz="2400" b="1" dirty="0">
                <a:solidFill>
                  <a:srgbClr val="64644B"/>
                </a:solidFill>
                <a:latin typeface="Lato"/>
              </a:rPr>
              <a:t>zasad (polityki) </a:t>
            </a:r>
            <a:r>
              <a:rPr lang="pl-PL" sz="2400" b="1" dirty="0" smtClean="0">
                <a:solidFill>
                  <a:srgbClr val="64644B"/>
                </a:solidFill>
                <a:latin typeface="Lato"/>
              </a:rPr>
              <a:t>rachunkowości;</a:t>
            </a:r>
            <a:endParaRPr lang="pl-PL" sz="2400" b="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b="1" dirty="0">
                <a:solidFill>
                  <a:srgbClr val="64644B"/>
                </a:solidFill>
                <a:latin typeface="Lato"/>
              </a:rPr>
              <a:t>zakładowego planu </a:t>
            </a:r>
            <a:r>
              <a:rPr lang="pl-PL" sz="2400" b="1" dirty="0" smtClean="0">
                <a:solidFill>
                  <a:srgbClr val="64644B"/>
                </a:solidFill>
                <a:latin typeface="Lato"/>
              </a:rPr>
              <a:t>kont;</a:t>
            </a:r>
            <a:endParaRPr lang="pl-PL" sz="2400" b="1" dirty="0">
              <a:solidFill>
                <a:srgbClr val="64644B"/>
              </a:solidFill>
              <a:latin typeface="Lato"/>
            </a:endParaRPr>
          </a:p>
          <a:p>
            <a:pPr marL="285750" indent="-285750" algn="just">
              <a:spcBef>
                <a:spcPts val="0"/>
              </a:spcBef>
              <a:spcAft>
                <a:spcPts val="0"/>
              </a:spcAft>
              <a:buFont typeface="Arial" panose="020B0604020202020204" pitchFamily="34" charset="0"/>
              <a:buChar char="•"/>
              <a:defRPr/>
            </a:pPr>
            <a:r>
              <a:rPr lang="pl-PL" sz="2400" b="1" dirty="0">
                <a:solidFill>
                  <a:srgbClr val="64644B"/>
                </a:solidFill>
                <a:latin typeface="Lato"/>
              </a:rPr>
              <a:t>instrukcji sporządzania, obiegu i kontroli dokumentów oraz </a:t>
            </a:r>
          </a:p>
          <a:p>
            <a:pPr marL="285750" indent="-285750" algn="just">
              <a:spcBef>
                <a:spcPts val="0"/>
              </a:spcBef>
              <a:spcAft>
                <a:spcPts val="0"/>
              </a:spcAft>
              <a:buFont typeface="Arial" panose="020B0604020202020204" pitchFamily="34" charset="0"/>
              <a:buChar char="•"/>
              <a:defRPr/>
            </a:pPr>
            <a:r>
              <a:rPr lang="pl-PL" sz="2400" b="1" dirty="0">
                <a:solidFill>
                  <a:srgbClr val="64644B"/>
                </a:solidFill>
                <a:latin typeface="Lato"/>
              </a:rPr>
              <a:t>innych dokumentów wewnętrznych.</a:t>
            </a:r>
          </a:p>
        </p:txBody>
      </p:sp>
    </p:spTree>
    <p:extLst>
      <p:ext uri="{BB962C8B-B14F-4D97-AF65-F5344CB8AC3E}">
        <p14:creationId xmlns:p14="http://schemas.microsoft.com/office/powerpoint/2010/main" val="13079718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31040" y="977480"/>
            <a:ext cx="1004820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1900" dirty="0">
                <a:solidFill>
                  <a:srgbClr val="64644B"/>
                </a:solidFill>
                <a:latin typeface="Lato"/>
              </a:rPr>
              <a:t>Najczęściej występuje konieczność wyodrębnienia:</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0 „Aktywa trwałe” </a:t>
            </a:r>
            <a:r>
              <a:rPr lang="pl-PL" sz="1900" dirty="0">
                <a:solidFill>
                  <a:srgbClr val="64644B"/>
                </a:solidFill>
                <a:latin typeface="Lato"/>
              </a:rPr>
              <a:t>(większość dotacji wiąże się z zakupem lub wytworzeniem środków trwałych lub wartości niematerialnych i prawnych);</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1 „Środki pieniężne, rachunki bankowe oraz krótkoterminowe aktywa finansowe” </a:t>
            </a:r>
            <a:r>
              <a:rPr lang="pl-PL" sz="1900" dirty="0">
                <a:solidFill>
                  <a:srgbClr val="64644B"/>
                </a:solidFill>
                <a:latin typeface="Lato"/>
              </a:rPr>
              <a:t>(ewidencja środków pieniężnych pochodzących z dotacji, rachunku bankowego przeznaczonego </a:t>
            </a:r>
            <a:r>
              <a:rPr lang="pl-PL" sz="1900" dirty="0" smtClean="0">
                <a:solidFill>
                  <a:srgbClr val="64644B"/>
                </a:solidFill>
                <a:latin typeface="Lato"/>
              </a:rPr>
              <a:t/>
            </a:r>
            <a:br>
              <a:rPr lang="pl-PL" sz="1900" dirty="0" smtClean="0">
                <a:solidFill>
                  <a:srgbClr val="64644B"/>
                </a:solidFill>
                <a:latin typeface="Lato"/>
              </a:rPr>
            </a:br>
            <a:r>
              <a:rPr lang="pl-PL" sz="1900" dirty="0" smtClean="0">
                <a:solidFill>
                  <a:srgbClr val="64644B"/>
                </a:solidFill>
                <a:latin typeface="Lato"/>
              </a:rPr>
              <a:t>do </a:t>
            </a:r>
            <a:r>
              <a:rPr lang="pl-PL" sz="1900" dirty="0">
                <a:solidFill>
                  <a:srgbClr val="64644B"/>
                </a:solidFill>
                <a:latin typeface="Lato"/>
              </a:rPr>
              <a:t>rozliczania środków </a:t>
            </a:r>
            <a:r>
              <a:rPr lang="pl-PL" sz="1900" dirty="0" smtClean="0">
                <a:solidFill>
                  <a:srgbClr val="64644B"/>
                </a:solidFill>
                <a:latin typeface="Lato"/>
              </a:rPr>
              <a:t>pieniężnych w </a:t>
            </a:r>
            <a:r>
              <a:rPr lang="pl-PL" sz="1900" dirty="0">
                <a:solidFill>
                  <a:srgbClr val="64644B"/>
                </a:solidFill>
                <a:latin typeface="Lato"/>
              </a:rPr>
              <a:t>ramach projektu)</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2 „Rozrachunki i roszczenia” </a:t>
            </a:r>
            <a:r>
              <a:rPr lang="pl-PL" sz="1900" dirty="0">
                <a:solidFill>
                  <a:srgbClr val="64644B"/>
                </a:solidFill>
                <a:latin typeface="Lato"/>
              </a:rPr>
              <a:t>(z uwagi na występujące w związku </a:t>
            </a:r>
            <a:r>
              <a:rPr lang="pl-PL" sz="1900" dirty="0" smtClean="0">
                <a:solidFill>
                  <a:srgbClr val="64644B"/>
                </a:solidFill>
                <a:latin typeface="Lato"/>
              </a:rPr>
              <a:t/>
            </a:r>
            <a:br>
              <a:rPr lang="pl-PL" sz="1900" dirty="0" smtClean="0">
                <a:solidFill>
                  <a:srgbClr val="64644B"/>
                </a:solidFill>
                <a:latin typeface="Lato"/>
              </a:rPr>
            </a:br>
            <a:r>
              <a:rPr lang="pl-PL" sz="1900" dirty="0" smtClean="0">
                <a:solidFill>
                  <a:srgbClr val="64644B"/>
                </a:solidFill>
                <a:latin typeface="Lato"/>
              </a:rPr>
              <a:t>z </a:t>
            </a:r>
            <a:r>
              <a:rPr lang="pl-PL" sz="1900" dirty="0">
                <a:solidFill>
                  <a:srgbClr val="64644B"/>
                </a:solidFill>
                <a:latin typeface="Lato"/>
              </a:rPr>
              <a:t>realizacją projektu rozrachunki z dostawcami czy rozrachunki z tytułu podatku VAT);</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4 „Koszty według rodzajów i ich rozliczenie”</a:t>
            </a:r>
            <a:r>
              <a:rPr lang="pl-PL" sz="1900" dirty="0">
                <a:solidFill>
                  <a:srgbClr val="64644B"/>
                </a:solidFill>
                <a:latin typeface="Lato"/>
              </a:rPr>
              <a:t>, ewentualnie kont zespołu 5 „Koszty według typów działalności i ich rozliczanie”;</a:t>
            </a:r>
          </a:p>
          <a:p>
            <a:pPr marL="342900" indent="-342900" algn="just">
              <a:spcBef>
                <a:spcPts val="600"/>
              </a:spcBef>
              <a:spcAft>
                <a:spcPts val="600"/>
              </a:spcAft>
              <a:buFont typeface="+mj-lt"/>
              <a:buAutoNum type="arabicPeriod"/>
              <a:defRPr/>
            </a:pPr>
            <a:r>
              <a:rPr lang="pl-PL" sz="1900" b="1" dirty="0">
                <a:solidFill>
                  <a:srgbClr val="64644B"/>
                </a:solidFill>
                <a:latin typeface="Lato"/>
              </a:rPr>
              <a:t>kont zespołu 7 „Przychody i koszty związane z ich osiąganiem”</a:t>
            </a:r>
            <a:r>
              <a:rPr lang="pl-PL" sz="1900" dirty="0">
                <a:solidFill>
                  <a:srgbClr val="64644B"/>
                </a:solidFill>
                <a:latin typeface="Lato"/>
              </a:rPr>
              <a:t> (jeśli występują przychody wynikające z realizacji projektu</a:t>
            </a:r>
            <a:r>
              <a:rPr lang="pl-PL" sz="1900" dirty="0" smtClean="0">
                <a:solidFill>
                  <a:srgbClr val="64644B"/>
                </a:solidFill>
                <a:latin typeface="Lato"/>
              </a:rPr>
              <a:t>).</a:t>
            </a:r>
            <a:endParaRPr lang="pl-PL" sz="1900" dirty="0">
              <a:solidFill>
                <a:srgbClr val="64644B"/>
              </a:solidFill>
              <a:latin typeface="Lato"/>
            </a:endParaRPr>
          </a:p>
          <a:p>
            <a:pPr marL="342900" indent="-342900" algn="just">
              <a:spcBef>
                <a:spcPts val="600"/>
              </a:spcBef>
              <a:spcAft>
                <a:spcPts val="600"/>
              </a:spcAft>
              <a:buFont typeface="+mj-lt"/>
              <a:buAutoNum type="arabicPeriod"/>
              <a:defRPr/>
            </a:pPr>
            <a:endParaRPr lang="pl-PL" sz="1900" dirty="0">
              <a:solidFill>
                <a:srgbClr val="64644B"/>
              </a:solidFill>
              <a:latin typeface="Lato"/>
            </a:endParaRPr>
          </a:p>
        </p:txBody>
      </p:sp>
    </p:spTree>
    <p:extLst>
      <p:ext uri="{BB962C8B-B14F-4D97-AF65-F5344CB8AC3E}">
        <p14:creationId xmlns:p14="http://schemas.microsoft.com/office/powerpoint/2010/main" val="6467721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773238"/>
            <a:ext cx="9316686" cy="22320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400" b="1" dirty="0">
                <a:solidFill>
                  <a:srgbClr val="64644B"/>
                </a:solidFill>
                <a:latin typeface="Lato"/>
              </a:rPr>
              <a:t>Wymagana jest odrębna ewidencja zarówno dla kont kosztów, VAT, przychodów (jeśli występują przychody </a:t>
            </a:r>
            <a:r>
              <a:rPr lang="pl-PL" sz="2400" b="1" dirty="0" smtClean="0">
                <a:solidFill>
                  <a:srgbClr val="64644B"/>
                </a:solidFill>
                <a:latin typeface="Lato"/>
              </a:rPr>
              <a:t>związane z </a:t>
            </a:r>
            <a:r>
              <a:rPr lang="pl-PL" sz="2400" b="1" dirty="0">
                <a:solidFill>
                  <a:srgbClr val="64644B"/>
                </a:solidFill>
                <a:latin typeface="Lato"/>
              </a:rPr>
              <a:t>realizacją projektu), rachunku bankowego, kont dotyczących środków pieniężnych w ramach projektu, kont dotyczących środków trwałych, jak i rozrachunków.</a:t>
            </a:r>
          </a:p>
          <a:p>
            <a:pPr algn="just">
              <a:spcBef>
                <a:spcPts val="600"/>
              </a:spcBef>
              <a:spcAft>
                <a:spcPts val="600"/>
              </a:spcAft>
              <a:defRPr/>
            </a:pPr>
            <a:endParaRPr lang="pl-PL" sz="2400" dirty="0">
              <a:solidFill>
                <a:srgbClr val="64644B"/>
              </a:solidFill>
              <a:latin typeface="Lato"/>
            </a:endParaRPr>
          </a:p>
        </p:txBody>
      </p:sp>
    </p:spTree>
    <p:extLst>
      <p:ext uri="{BB962C8B-B14F-4D97-AF65-F5344CB8AC3E}">
        <p14:creationId xmlns:p14="http://schemas.microsoft.com/office/powerpoint/2010/main" val="365108910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773238"/>
            <a:ext cx="9569904" cy="29816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b="1" dirty="0">
                <a:solidFill>
                  <a:srgbClr val="64644B"/>
                </a:solidFill>
                <a:latin typeface="Lato"/>
              </a:rPr>
              <a:t>Sposób wyodrębnienia zależy od beneficjenta; </a:t>
            </a:r>
            <a:r>
              <a:rPr lang="pl-PL" sz="2000" dirty="0">
                <a:solidFill>
                  <a:srgbClr val="64644B"/>
                </a:solidFill>
                <a:latin typeface="Lato"/>
              </a:rPr>
              <a:t>wyodrębnienie to może nastąpić poprzez:</a:t>
            </a:r>
          </a:p>
          <a:p>
            <a:pPr marL="342900" indent="-342900" algn="just">
              <a:spcBef>
                <a:spcPts val="0"/>
              </a:spcBef>
              <a:spcAft>
                <a:spcPts val="600"/>
              </a:spcAft>
              <a:buFont typeface="+mj-lt"/>
              <a:buAutoNum type="arabicPeriod"/>
              <a:defRPr/>
            </a:pPr>
            <a:r>
              <a:rPr lang="pl-PL" sz="2000" b="1" dirty="0">
                <a:solidFill>
                  <a:srgbClr val="64644B"/>
                </a:solidFill>
                <a:latin typeface="Lato"/>
              </a:rPr>
              <a:t>wyodrębnienie w ramach konta syntetycznego dodatkowych kont </a:t>
            </a:r>
            <a:r>
              <a:rPr lang="pl-PL" sz="2000" b="1" dirty="0" smtClean="0">
                <a:solidFill>
                  <a:srgbClr val="64644B"/>
                </a:solidFill>
                <a:latin typeface="Lato"/>
              </a:rPr>
              <a:t>analitycznych;</a:t>
            </a:r>
            <a:endParaRPr lang="pl-PL" sz="2000" b="1" dirty="0">
              <a:solidFill>
                <a:srgbClr val="64644B"/>
              </a:solidFill>
              <a:latin typeface="Lato"/>
            </a:endParaRPr>
          </a:p>
          <a:p>
            <a:pPr marL="342900" indent="-342900" algn="just">
              <a:spcBef>
                <a:spcPts val="0"/>
              </a:spcBef>
              <a:spcAft>
                <a:spcPts val="600"/>
              </a:spcAft>
              <a:buFont typeface="+mj-lt"/>
              <a:buAutoNum type="arabicPeriod"/>
              <a:defRPr/>
            </a:pPr>
            <a:r>
              <a:rPr lang="pl-PL" sz="2000" b="1" dirty="0">
                <a:solidFill>
                  <a:srgbClr val="64644B"/>
                </a:solidFill>
                <a:latin typeface="Lato"/>
              </a:rPr>
              <a:t>wyodrębnienie dodatkowego konta syntetycznego i prowadzenie niezbędnych kont analitycznych.</a:t>
            </a:r>
          </a:p>
        </p:txBody>
      </p:sp>
    </p:spTree>
    <p:extLst>
      <p:ext uri="{BB962C8B-B14F-4D97-AF65-F5344CB8AC3E}">
        <p14:creationId xmlns:p14="http://schemas.microsoft.com/office/powerpoint/2010/main" val="42280627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58833" y="858837"/>
            <a:ext cx="10560049"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b="1" dirty="0">
                <a:solidFill>
                  <a:srgbClr val="64644B"/>
                </a:solidFill>
                <a:latin typeface="Lato"/>
              </a:rPr>
              <a:t>Przykład – wariant 1</a:t>
            </a:r>
          </a:p>
          <a:p>
            <a:pPr algn="just">
              <a:spcBef>
                <a:spcPts val="0"/>
              </a:spcBef>
              <a:spcAft>
                <a:spcPts val="600"/>
              </a:spcAft>
              <a:defRPr/>
            </a:pPr>
            <a:r>
              <a:rPr lang="pl-PL" sz="1600" dirty="0">
                <a:solidFill>
                  <a:srgbClr val="64644B"/>
                </a:solidFill>
                <a:latin typeface="Lato"/>
              </a:rPr>
              <a:t>wyodrębnienie w ramach konta syntetycznego dodatkowych kont analitycznych</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010	Środki trwałe</a:t>
            </a:r>
          </a:p>
          <a:p>
            <a:pPr algn="just">
              <a:spcBef>
                <a:spcPts val="0"/>
              </a:spcBef>
              <a:spcAft>
                <a:spcPts val="600"/>
              </a:spcAft>
              <a:defRPr/>
            </a:pPr>
            <a:r>
              <a:rPr lang="pl-PL" sz="1600" dirty="0">
                <a:solidFill>
                  <a:srgbClr val="64644B"/>
                </a:solidFill>
                <a:latin typeface="Lato"/>
              </a:rPr>
              <a:t>010-1	Grunty i prawa użytkowania wieczystego gruntów</a:t>
            </a:r>
          </a:p>
          <a:p>
            <a:pPr algn="just">
              <a:spcBef>
                <a:spcPts val="0"/>
              </a:spcBef>
              <a:spcAft>
                <a:spcPts val="600"/>
              </a:spcAft>
              <a:defRPr/>
            </a:pPr>
            <a:r>
              <a:rPr lang="pl-PL" sz="1600" dirty="0">
                <a:solidFill>
                  <a:srgbClr val="64644B"/>
                </a:solidFill>
                <a:latin typeface="Lato"/>
              </a:rPr>
              <a:t>010-2	Budynki i lokale</a:t>
            </a:r>
          </a:p>
          <a:p>
            <a:pPr algn="just">
              <a:spcBef>
                <a:spcPts val="0"/>
              </a:spcBef>
              <a:spcAft>
                <a:spcPts val="600"/>
              </a:spcAft>
              <a:defRPr/>
            </a:pPr>
            <a:r>
              <a:rPr lang="pl-PL" sz="1600" dirty="0">
                <a:solidFill>
                  <a:srgbClr val="64644B"/>
                </a:solidFill>
                <a:latin typeface="Lato"/>
              </a:rPr>
              <a:t>010-3	Urządzenia techniczne i komputery</a:t>
            </a:r>
          </a:p>
          <a:p>
            <a:pPr algn="just">
              <a:spcBef>
                <a:spcPts val="0"/>
              </a:spcBef>
              <a:spcAft>
                <a:spcPts val="600"/>
              </a:spcAft>
              <a:defRPr/>
            </a:pPr>
            <a:r>
              <a:rPr lang="pl-PL" sz="1600" dirty="0">
                <a:solidFill>
                  <a:srgbClr val="64644B"/>
                </a:solidFill>
                <a:latin typeface="Lato"/>
              </a:rPr>
              <a:t>010-4	Środki transportu</a:t>
            </a:r>
          </a:p>
          <a:p>
            <a:pPr algn="just">
              <a:spcBef>
                <a:spcPts val="0"/>
              </a:spcBef>
              <a:spcAft>
                <a:spcPts val="600"/>
              </a:spcAft>
              <a:defRPr/>
            </a:pPr>
            <a:r>
              <a:rPr lang="pl-PL" sz="1600" b="1" i="1" dirty="0">
                <a:solidFill>
                  <a:srgbClr val="64644B"/>
                </a:solidFill>
                <a:latin typeface="Lato"/>
              </a:rPr>
              <a:t>010-5	Środki trwałe sfinansowane z dotacji</a:t>
            </a:r>
          </a:p>
          <a:p>
            <a:pPr algn="just">
              <a:spcBef>
                <a:spcPts val="0"/>
              </a:spcBef>
              <a:spcAft>
                <a:spcPts val="600"/>
              </a:spcAft>
              <a:defRPr/>
            </a:pPr>
            <a:r>
              <a:rPr lang="pl-PL" sz="1600" b="1" i="1" dirty="0">
                <a:solidFill>
                  <a:srgbClr val="64644B"/>
                </a:solidFill>
                <a:latin typeface="Lato"/>
              </a:rPr>
              <a:t>010-5-1	Środki trwałe sfinansowane w ramach projektu ABC </a:t>
            </a:r>
          </a:p>
          <a:p>
            <a:pPr algn="just">
              <a:spcBef>
                <a:spcPts val="0"/>
              </a:spcBef>
              <a:spcAft>
                <a:spcPts val="600"/>
              </a:spcAft>
              <a:defRPr/>
            </a:pPr>
            <a:r>
              <a:rPr lang="pl-PL" sz="1600" b="1" i="1" dirty="0">
                <a:solidFill>
                  <a:srgbClr val="64644B"/>
                </a:solidFill>
                <a:latin typeface="Lato"/>
              </a:rPr>
              <a:t>010-5-1-1	Urządzenia techniczne i komputery</a:t>
            </a:r>
          </a:p>
          <a:p>
            <a:pPr algn="just">
              <a:spcBef>
                <a:spcPts val="0"/>
              </a:spcBef>
              <a:spcAft>
                <a:spcPts val="600"/>
              </a:spcAft>
              <a:defRPr/>
            </a:pPr>
            <a:r>
              <a:rPr lang="pl-PL" sz="1600" b="1" i="1" dirty="0">
                <a:solidFill>
                  <a:srgbClr val="64644B"/>
                </a:solidFill>
                <a:latin typeface="Lato"/>
              </a:rPr>
              <a:t>010-5-1-2	Środki transportu</a:t>
            </a:r>
          </a:p>
          <a:p>
            <a:pPr algn="just">
              <a:spcBef>
                <a:spcPts val="0"/>
              </a:spcBef>
              <a:spcAft>
                <a:spcPts val="600"/>
              </a:spcAft>
              <a:defRPr/>
            </a:pPr>
            <a:r>
              <a:rPr lang="pl-PL" sz="1600" b="1" i="1" dirty="0">
                <a:solidFill>
                  <a:srgbClr val="64644B"/>
                </a:solidFill>
                <a:latin typeface="Lato"/>
              </a:rPr>
              <a:t>010-5-2	Środki trwałe sfinansowane w ramach projektu DEF</a:t>
            </a:r>
          </a:p>
          <a:p>
            <a:pPr algn="just">
              <a:spcBef>
                <a:spcPts val="0"/>
              </a:spcBef>
              <a:spcAft>
                <a:spcPts val="600"/>
              </a:spcAft>
              <a:defRPr/>
            </a:pPr>
            <a:r>
              <a:rPr lang="pl-PL" sz="1600" b="1" i="1" dirty="0">
                <a:solidFill>
                  <a:srgbClr val="64644B"/>
                </a:solidFill>
                <a:latin typeface="Lato"/>
              </a:rPr>
              <a:t>010-5-2-1	Urządzenia techniczne i komputery</a:t>
            </a:r>
          </a:p>
          <a:p>
            <a:pPr algn="just">
              <a:spcBef>
                <a:spcPts val="0"/>
              </a:spcBef>
              <a:spcAft>
                <a:spcPts val="600"/>
              </a:spcAft>
              <a:defRPr/>
            </a:pPr>
            <a:r>
              <a:rPr lang="pl-PL" sz="1600" b="1" i="1" dirty="0">
                <a:solidFill>
                  <a:srgbClr val="64644B"/>
                </a:solidFill>
                <a:latin typeface="Lato"/>
              </a:rPr>
              <a:t>010-5-2-2	Środki transportu </a:t>
            </a:r>
          </a:p>
        </p:txBody>
      </p:sp>
    </p:spTree>
    <p:extLst>
      <p:ext uri="{BB962C8B-B14F-4D97-AF65-F5344CB8AC3E}">
        <p14:creationId xmlns:p14="http://schemas.microsoft.com/office/powerpoint/2010/main" val="146352253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90023" y="886973"/>
            <a:ext cx="986532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b="1" dirty="0">
                <a:solidFill>
                  <a:srgbClr val="64644B"/>
                </a:solidFill>
                <a:latin typeface="Lato"/>
              </a:rPr>
              <a:t>Przykład – wariant 2</a:t>
            </a:r>
          </a:p>
          <a:p>
            <a:pPr algn="just">
              <a:spcBef>
                <a:spcPts val="0"/>
              </a:spcBef>
              <a:spcAft>
                <a:spcPts val="600"/>
              </a:spcAft>
              <a:defRPr/>
            </a:pPr>
            <a:r>
              <a:rPr lang="pl-PL" sz="1600" dirty="0">
                <a:solidFill>
                  <a:srgbClr val="64644B"/>
                </a:solidFill>
                <a:latin typeface="Lato"/>
              </a:rPr>
              <a:t>wyodrębnienie konta syntetycznego oraz stosownych kont analitycznych</a:t>
            </a:r>
          </a:p>
          <a:p>
            <a:pPr algn="just">
              <a:spcBef>
                <a:spcPts val="0"/>
              </a:spcBef>
              <a:spcAft>
                <a:spcPts val="600"/>
              </a:spcAft>
              <a:defRPr/>
            </a:pPr>
            <a:r>
              <a:rPr lang="pl-PL" sz="1600" dirty="0">
                <a:solidFill>
                  <a:srgbClr val="64644B"/>
                </a:solidFill>
                <a:latin typeface="Lato"/>
              </a:rPr>
              <a:t>010	Środki trwałe</a:t>
            </a:r>
          </a:p>
          <a:p>
            <a:pPr algn="just">
              <a:spcBef>
                <a:spcPts val="0"/>
              </a:spcBef>
              <a:spcAft>
                <a:spcPts val="600"/>
              </a:spcAft>
              <a:defRPr/>
            </a:pPr>
            <a:r>
              <a:rPr lang="pl-PL" sz="1600" dirty="0">
                <a:solidFill>
                  <a:srgbClr val="64644B"/>
                </a:solidFill>
                <a:latin typeface="Lato"/>
              </a:rPr>
              <a:t>010-1	Grunty i prawa użytkowania wieczystego gruntów</a:t>
            </a:r>
          </a:p>
          <a:p>
            <a:pPr algn="just">
              <a:spcBef>
                <a:spcPts val="0"/>
              </a:spcBef>
              <a:spcAft>
                <a:spcPts val="600"/>
              </a:spcAft>
              <a:defRPr/>
            </a:pPr>
            <a:r>
              <a:rPr lang="pl-PL" sz="1600" dirty="0">
                <a:solidFill>
                  <a:srgbClr val="64644B"/>
                </a:solidFill>
                <a:latin typeface="Lato"/>
              </a:rPr>
              <a:t>010-2	Budynki i lokale</a:t>
            </a:r>
          </a:p>
          <a:p>
            <a:pPr algn="just">
              <a:spcBef>
                <a:spcPts val="0"/>
              </a:spcBef>
              <a:spcAft>
                <a:spcPts val="600"/>
              </a:spcAft>
              <a:defRPr/>
            </a:pPr>
            <a:r>
              <a:rPr lang="pl-PL" sz="1600" dirty="0">
                <a:solidFill>
                  <a:srgbClr val="64644B"/>
                </a:solidFill>
                <a:latin typeface="Lato"/>
              </a:rPr>
              <a:t>010-3	Urządzenia techniczne i komputery</a:t>
            </a:r>
          </a:p>
          <a:p>
            <a:pPr algn="just">
              <a:spcBef>
                <a:spcPts val="0"/>
              </a:spcBef>
              <a:spcAft>
                <a:spcPts val="600"/>
              </a:spcAft>
              <a:defRPr/>
            </a:pPr>
            <a:r>
              <a:rPr lang="pl-PL" sz="1600" dirty="0">
                <a:solidFill>
                  <a:srgbClr val="64644B"/>
                </a:solidFill>
                <a:latin typeface="Lato"/>
              </a:rPr>
              <a:t>010-4	Środki transportu</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b="1" i="1" dirty="0">
                <a:solidFill>
                  <a:srgbClr val="64644B"/>
                </a:solidFill>
                <a:latin typeface="Lato"/>
              </a:rPr>
              <a:t>011	Środki trwałe sfinansowane z dotacji</a:t>
            </a:r>
          </a:p>
          <a:p>
            <a:pPr algn="just">
              <a:spcBef>
                <a:spcPts val="0"/>
              </a:spcBef>
              <a:spcAft>
                <a:spcPts val="600"/>
              </a:spcAft>
              <a:defRPr/>
            </a:pPr>
            <a:r>
              <a:rPr lang="pl-PL" sz="1600" b="1" i="1" dirty="0">
                <a:solidFill>
                  <a:srgbClr val="64644B"/>
                </a:solidFill>
                <a:latin typeface="Lato"/>
              </a:rPr>
              <a:t>011-1	Środki trwałe sfinansowane z projektu ABC </a:t>
            </a:r>
          </a:p>
          <a:p>
            <a:pPr algn="just">
              <a:spcBef>
                <a:spcPts val="0"/>
              </a:spcBef>
              <a:spcAft>
                <a:spcPts val="600"/>
              </a:spcAft>
              <a:defRPr/>
            </a:pPr>
            <a:r>
              <a:rPr lang="pl-PL" sz="1600" b="1" i="1" dirty="0">
                <a:solidFill>
                  <a:srgbClr val="64644B"/>
                </a:solidFill>
                <a:latin typeface="Lato"/>
              </a:rPr>
              <a:t>011-1-1	Urządzenia techniczne i komputery</a:t>
            </a:r>
          </a:p>
          <a:p>
            <a:pPr algn="just">
              <a:spcBef>
                <a:spcPts val="0"/>
              </a:spcBef>
              <a:spcAft>
                <a:spcPts val="600"/>
              </a:spcAft>
              <a:defRPr/>
            </a:pPr>
            <a:r>
              <a:rPr lang="pl-PL" sz="1600" b="1" i="1" dirty="0">
                <a:solidFill>
                  <a:srgbClr val="64644B"/>
                </a:solidFill>
                <a:latin typeface="Lato"/>
              </a:rPr>
              <a:t>011-1-2	Środki transportu</a:t>
            </a:r>
          </a:p>
          <a:p>
            <a:pPr algn="just">
              <a:spcBef>
                <a:spcPts val="0"/>
              </a:spcBef>
              <a:spcAft>
                <a:spcPts val="600"/>
              </a:spcAft>
              <a:defRPr/>
            </a:pPr>
            <a:r>
              <a:rPr lang="pl-PL" sz="1600" b="1" i="1" dirty="0">
                <a:solidFill>
                  <a:srgbClr val="64644B"/>
                </a:solidFill>
                <a:latin typeface="Lato"/>
              </a:rPr>
              <a:t>011-2	Środki trwałe sfinansowane z projektu DEF</a:t>
            </a:r>
          </a:p>
          <a:p>
            <a:pPr algn="just">
              <a:spcBef>
                <a:spcPts val="0"/>
              </a:spcBef>
              <a:spcAft>
                <a:spcPts val="600"/>
              </a:spcAft>
              <a:defRPr/>
            </a:pPr>
            <a:r>
              <a:rPr lang="pl-PL" sz="1600" b="1" i="1" dirty="0">
                <a:solidFill>
                  <a:srgbClr val="64644B"/>
                </a:solidFill>
                <a:latin typeface="Lato"/>
              </a:rPr>
              <a:t>011-2-1	Urządzenia techniczne i komputery</a:t>
            </a:r>
          </a:p>
          <a:p>
            <a:pPr algn="just">
              <a:spcBef>
                <a:spcPts val="0"/>
              </a:spcBef>
              <a:spcAft>
                <a:spcPts val="600"/>
              </a:spcAft>
              <a:defRPr/>
            </a:pPr>
            <a:r>
              <a:rPr lang="pl-PL" sz="1600" b="1" i="1" dirty="0">
                <a:solidFill>
                  <a:srgbClr val="64644B"/>
                </a:solidFill>
                <a:latin typeface="Lato"/>
              </a:rPr>
              <a:t>011-2-2	Środki transportu</a:t>
            </a:r>
          </a:p>
        </p:txBody>
      </p:sp>
    </p:spTree>
    <p:extLst>
      <p:ext uri="{BB962C8B-B14F-4D97-AF65-F5344CB8AC3E}">
        <p14:creationId xmlns:p14="http://schemas.microsoft.com/office/powerpoint/2010/main" val="13855152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4" y="886973"/>
            <a:ext cx="9541769"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b="1" dirty="0">
                <a:solidFill>
                  <a:srgbClr val="64644B"/>
                </a:solidFill>
                <a:latin typeface="Lato"/>
              </a:rPr>
              <a:t>Przykład – wariant 2</a:t>
            </a:r>
          </a:p>
          <a:p>
            <a:pPr algn="just">
              <a:spcBef>
                <a:spcPts val="0"/>
              </a:spcBef>
              <a:spcAft>
                <a:spcPts val="600"/>
              </a:spcAft>
              <a:defRPr/>
            </a:pPr>
            <a:r>
              <a:rPr lang="pl-PL" sz="1600" dirty="0">
                <a:solidFill>
                  <a:srgbClr val="64644B"/>
                </a:solidFill>
                <a:latin typeface="Lato"/>
              </a:rPr>
              <a:t>wyodrębnienie konta syntetycznego oraz stosownych kont analitycznych</a:t>
            </a:r>
          </a:p>
          <a:p>
            <a:pPr algn="just">
              <a:spcBef>
                <a:spcPts val="0"/>
              </a:spcBef>
              <a:spcAft>
                <a:spcPts val="600"/>
              </a:spcAft>
              <a:defRPr/>
            </a:pPr>
            <a:r>
              <a:rPr lang="pl-PL" sz="1600" dirty="0">
                <a:solidFill>
                  <a:srgbClr val="64644B"/>
                </a:solidFill>
                <a:latin typeface="Lato"/>
              </a:rPr>
              <a:t>070	Umorzenie środków trwałych</a:t>
            </a:r>
          </a:p>
          <a:p>
            <a:pPr algn="just">
              <a:spcBef>
                <a:spcPts val="0"/>
              </a:spcBef>
              <a:spcAft>
                <a:spcPts val="600"/>
              </a:spcAft>
              <a:defRPr/>
            </a:pPr>
            <a:r>
              <a:rPr lang="pl-PL" sz="1600" dirty="0">
                <a:solidFill>
                  <a:srgbClr val="64644B"/>
                </a:solidFill>
                <a:latin typeface="Lato"/>
              </a:rPr>
              <a:t>070-1	Grunty i prawa użytkowania wieczystego gruntów</a:t>
            </a:r>
          </a:p>
          <a:p>
            <a:pPr algn="just">
              <a:spcBef>
                <a:spcPts val="0"/>
              </a:spcBef>
              <a:spcAft>
                <a:spcPts val="600"/>
              </a:spcAft>
              <a:defRPr/>
            </a:pPr>
            <a:r>
              <a:rPr lang="pl-PL" sz="1600" dirty="0">
                <a:solidFill>
                  <a:srgbClr val="64644B"/>
                </a:solidFill>
                <a:latin typeface="Lato"/>
              </a:rPr>
              <a:t>070-2	Budynki i lokale</a:t>
            </a:r>
          </a:p>
          <a:p>
            <a:pPr algn="just">
              <a:spcBef>
                <a:spcPts val="0"/>
              </a:spcBef>
              <a:spcAft>
                <a:spcPts val="600"/>
              </a:spcAft>
              <a:defRPr/>
            </a:pPr>
            <a:r>
              <a:rPr lang="pl-PL" sz="1600" dirty="0">
                <a:solidFill>
                  <a:srgbClr val="64644B"/>
                </a:solidFill>
                <a:latin typeface="Lato"/>
              </a:rPr>
              <a:t>070-3	Urządzenia techniczne i komputery</a:t>
            </a:r>
          </a:p>
          <a:p>
            <a:pPr algn="just">
              <a:spcBef>
                <a:spcPts val="0"/>
              </a:spcBef>
              <a:spcAft>
                <a:spcPts val="600"/>
              </a:spcAft>
              <a:defRPr/>
            </a:pPr>
            <a:r>
              <a:rPr lang="pl-PL" sz="1600" dirty="0">
                <a:solidFill>
                  <a:srgbClr val="64644B"/>
                </a:solidFill>
                <a:latin typeface="Lato"/>
              </a:rPr>
              <a:t>070-4	Środki transportu</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b="1" i="1" dirty="0">
                <a:solidFill>
                  <a:srgbClr val="64644B"/>
                </a:solidFill>
                <a:latin typeface="Lato"/>
              </a:rPr>
              <a:t>071	Umorzenie środków trwałych sfinansowanych z dotacji</a:t>
            </a:r>
          </a:p>
          <a:p>
            <a:pPr algn="just">
              <a:spcBef>
                <a:spcPts val="0"/>
              </a:spcBef>
              <a:spcAft>
                <a:spcPts val="600"/>
              </a:spcAft>
              <a:defRPr/>
            </a:pPr>
            <a:r>
              <a:rPr lang="pl-PL" sz="1600" b="1" i="1" dirty="0">
                <a:solidFill>
                  <a:srgbClr val="64644B"/>
                </a:solidFill>
                <a:latin typeface="Lato"/>
              </a:rPr>
              <a:t>071-1	Umorzenie środków trwałych sfinansowanych z projektu ABC </a:t>
            </a:r>
          </a:p>
          <a:p>
            <a:pPr algn="just">
              <a:spcBef>
                <a:spcPts val="0"/>
              </a:spcBef>
              <a:spcAft>
                <a:spcPts val="600"/>
              </a:spcAft>
              <a:defRPr/>
            </a:pPr>
            <a:r>
              <a:rPr lang="pl-PL" sz="1600" b="1" i="1" dirty="0">
                <a:solidFill>
                  <a:srgbClr val="64644B"/>
                </a:solidFill>
                <a:latin typeface="Lato"/>
              </a:rPr>
              <a:t>071-1-1	Urządzenia techniczne i komputery</a:t>
            </a:r>
          </a:p>
          <a:p>
            <a:pPr algn="just">
              <a:spcBef>
                <a:spcPts val="0"/>
              </a:spcBef>
              <a:spcAft>
                <a:spcPts val="600"/>
              </a:spcAft>
              <a:defRPr/>
            </a:pPr>
            <a:r>
              <a:rPr lang="pl-PL" sz="1600" b="1" i="1" dirty="0">
                <a:solidFill>
                  <a:srgbClr val="64644B"/>
                </a:solidFill>
                <a:latin typeface="Lato"/>
              </a:rPr>
              <a:t>071-1-2	Środki transportu</a:t>
            </a:r>
          </a:p>
          <a:p>
            <a:pPr algn="just">
              <a:spcBef>
                <a:spcPts val="0"/>
              </a:spcBef>
              <a:spcAft>
                <a:spcPts val="600"/>
              </a:spcAft>
              <a:defRPr/>
            </a:pPr>
            <a:r>
              <a:rPr lang="pl-PL" sz="1600" b="1" i="1" dirty="0">
                <a:solidFill>
                  <a:srgbClr val="64644B"/>
                </a:solidFill>
                <a:latin typeface="Lato"/>
              </a:rPr>
              <a:t>071-2	 Umorzenie środków trwałych sfinansowanych z projektu DEF</a:t>
            </a:r>
          </a:p>
          <a:p>
            <a:pPr algn="just">
              <a:spcBef>
                <a:spcPts val="0"/>
              </a:spcBef>
              <a:spcAft>
                <a:spcPts val="600"/>
              </a:spcAft>
              <a:defRPr/>
            </a:pPr>
            <a:r>
              <a:rPr lang="pl-PL" sz="1600" b="1" i="1" dirty="0">
                <a:solidFill>
                  <a:srgbClr val="64644B"/>
                </a:solidFill>
                <a:latin typeface="Lato"/>
              </a:rPr>
              <a:t>071-2-1	Urządzenia techniczne i komputery</a:t>
            </a:r>
          </a:p>
          <a:p>
            <a:pPr algn="just">
              <a:spcBef>
                <a:spcPts val="0"/>
              </a:spcBef>
              <a:spcAft>
                <a:spcPts val="600"/>
              </a:spcAft>
              <a:defRPr/>
            </a:pPr>
            <a:r>
              <a:rPr lang="pl-PL" sz="1600" b="1" i="1" dirty="0">
                <a:solidFill>
                  <a:srgbClr val="64644B"/>
                </a:solidFill>
                <a:latin typeface="Lato"/>
              </a:rPr>
              <a:t>071-2-2	Środki transportu</a:t>
            </a:r>
          </a:p>
        </p:txBody>
      </p:sp>
    </p:spTree>
    <p:extLst>
      <p:ext uri="{BB962C8B-B14F-4D97-AF65-F5344CB8AC3E}">
        <p14:creationId xmlns:p14="http://schemas.microsoft.com/office/powerpoint/2010/main" val="30432486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929177"/>
            <a:ext cx="965431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dirty="0">
                <a:solidFill>
                  <a:srgbClr val="64644B"/>
                </a:solidFill>
                <a:latin typeface="Lato"/>
              </a:rPr>
              <a:t>Beneficjent jest zobowiązany do dokonywania płatności związanych z otrzymaną dotacją </a:t>
            </a:r>
            <a:r>
              <a:rPr lang="pl-PL" dirty="0" smtClean="0">
                <a:solidFill>
                  <a:srgbClr val="64644B"/>
                </a:solidFill>
                <a:latin typeface="Lato"/>
              </a:rPr>
              <a:t/>
            </a:r>
            <a:br>
              <a:rPr lang="pl-PL" dirty="0" smtClean="0">
                <a:solidFill>
                  <a:srgbClr val="64644B"/>
                </a:solidFill>
                <a:latin typeface="Lato"/>
              </a:rPr>
            </a:br>
            <a:r>
              <a:rPr lang="pl-PL" dirty="0" smtClean="0">
                <a:solidFill>
                  <a:srgbClr val="64644B"/>
                </a:solidFill>
                <a:latin typeface="Lato"/>
              </a:rPr>
              <a:t>w </a:t>
            </a:r>
            <a:r>
              <a:rPr lang="pl-PL" dirty="0">
                <a:solidFill>
                  <a:srgbClr val="64644B"/>
                </a:solidFill>
                <a:latin typeface="Lato"/>
              </a:rPr>
              <a:t>sposób uzgodniony z instytucją zarządzającą, który jest wskazany w umowach </a:t>
            </a:r>
            <a:r>
              <a:rPr lang="pl-PL" dirty="0" smtClean="0">
                <a:solidFill>
                  <a:srgbClr val="64644B"/>
                </a:solidFill>
                <a:latin typeface="Lato"/>
              </a:rPr>
              <a:t/>
            </a:r>
            <a:br>
              <a:rPr lang="pl-PL" dirty="0" smtClean="0">
                <a:solidFill>
                  <a:srgbClr val="64644B"/>
                </a:solidFill>
                <a:latin typeface="Lato"/>
              </a:rPr>
            </a:br>
            <a:r>
              <a:rPr lang="pl-PL" dirty="0" smtClean="0">
                <a:solidFill>
                  <a:srgbClr val="64644B"/>
                </a:solidFill>
                <a:latin typeface="Lato"/>
              </a:rPr>
              <a:t>o </a:t>
            </a:r>
            <a:r>
              <a:rPr lang="pl-PL" dirty="0">
                <a:solidFill>
                  <a:srgbClr val="64644B"/>
                </a:solidFill>
                <a:latin typeface="Lato"/>
              </a:rPr>
              <a:t>dofinansowanie.</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Przykładowe wymogi stawiane beneficjentom w zakresie środków pieniężnych:</a:t>
            </a:r>
          </a:p>
          <a:p>
            <a:pPr marL="342900" indent="-342900" algn="just">
              <a:spcBef>
                <a:spcPts val="0"/>
              </a:spcBef>
              <a:spcAft>
                <a:spcPts val="600"/>
              </a:spcAft>
              <a:buFont typeface="+mj-lt"/>
              <a:buAutoNum type="arabicPeriod"/>
              <a:defRPr/>
            </a:pPr>
            <a:r>
              <a:rPr lang="pl-PL" b="1" dirty="0">
                <a:solidFill>
                  <a:srgbClr val="64644B"/>
                </a:solidFill>
                <a:latin typeface="Lato"/>
              </a:rPr>
              <a:t>założenie odrębnego rachunku bankowego, na które będą wpływać środki pochodzące z dotacji (zarówno w formie zaliczki, jak i refundacji już poniesionych kosztów);</a:t>
            </a:r>
          </a:p>
          <a:p>
            <a:pPr marL="342900" indent="-342900" algn="just">
              <a:spcBef>
                <a:spcPts val="0"/>
              </a:spcBef>
              <a:spcAft>
                <a:spcPts val="600"/>
              </a:spcAft>
              <a:buFont typeface="+mj-lt"/>
              <a:buAutoNum type="arabicPeriod"/>
              <a:defRPr/>
            </a:pPr>
            <a:r>
              <a:rPr lang="pl-PL" b="1" dirty="0">
                <a:solidFill>
                  <a:srgbClr val="64644B"/>
                </a:solidFill>
                <a:latin typeface="Lato"/>
              </a:rPr>
              <a:t>dokonywanie wszelkich płatności w ramach projektu za pośrednictwem wyodrębnionego rachunku bankowego (zapłata gotówką dopuszczalna </a:t>
            </a:r>
            <a:r>
              <a:rPr lang="pl-PL" b="1" dirty="0" smtClean="0">
                <a:solidFill>
                  <a:srgbClr val="64644B"/>
                </a:solidFill>
                <a:latin typeface="Lato"/>
              </a:rPr>
              <a:t>jest w </a:t>
            </a:r>
            <a:r>
              <a:rPr lang="pl-PL" b="1" dirty="0">
                <a:solidFill>
                  <a:srgbClr val="64644B"/>
                </a:solidFill>
                <a:latin typeface="Lato"/>
              </a:rPr>
              <a:t>drodze wyjątku w odniesieniu do wydatków takich jak: nabycie biletu, zwrot kosztów podróży służbowej).</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Wybór formy finansowania projektu (zaliczka/refundacja) określa rachunki bankowe, które muszą być otwarte w związku z realizacją dofinansowania. </a:t>
            </a:r>
            <a:r>
              <a:rPr lang="pl-PL" b="1" dirty="0">
                <a:solidFill>
                  <a:srgbClr val="64644B"/>
                </a:solidFill>
                <a:latin typeface="Lato"/>
              </a:rPr>
              <a:t>W ramach jednego projektu może być wymagane otwarcie więcej niż jednego rachunku bankowego.  </a:t>
            </a:r>
          </a:p>
        </p:txBody>
      </p:sp>
    </p:spTree>
    <p:extLst>
      <p:ext uri="{BB962C8B-B14F-4D97-AF65-F5344CB8AC3E}">
        <p14:creationId xmlns:p14="http://schemas.microsoft.com/office/powerpoint/2010/main" val="46802915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915107"/>
            <a:ext cx="947143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b="1" dirty="0">
                <a:solidFill>
                  <a:srgbClr val="64644B"/>
                </a:solidFill>
                <a:latin typeface="Lato"/>
              </a:rPr>
              <a:t>Przykład 1</a:t>
            </a: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Wyodrębnienie w ramach istniejącego konta syntetycznego dodatkowych kont analitycznych</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130	Rachunek bankowy</a:t>
            </a:r>
          </a:p>
          <a:p>
            <a:pPr algn="just">
              <a:spcBef>
                <a:spcPts val="0"/>
              </a:spcBef>
              <a:spcAft>
                <a:spcPts val="600"/>
              </a:spcAft>
              <a:defRPr/>
            </a:pPr>
            <a:r>
              <a:rPr lang="pl-PL" sz="1600" dirty="0">
                <a:solidFill>
                  <a:srgbClr val="64644B"/>
                </a:solidFill>
                <a:latin typeface="Lato"/>
              </a:rPr>
              <a:t>130-1	Rachunek bankowy działalność podstawowa</a:t>
            </a:r>
          </a:p>
          <a:p>
            <a:pPr algn="just">
              <a:spcBef>
                <a:spcPts val="0"/>
              </a:spcBef>
              <a:spcAft>
                <a:spcPts val="600"/>
              </a:spcAft>
              <a:defRPr/>
            </a:pPr>
            <a:r>
              <a:rPr lang="pl-PL" sz="1600" b="1" i="1" dirty="0">
                <a:solidFill>
                  <a:srgbClr val="64644B"/>
                </a:solidFill>
                <a:latin typeface="Lato"/>
              </a:rPr>
              <a:t>130-2	Rachunek bankowy dotacji unijnych</a:t>
            </a:r>
          </a:p>
          <a:p>
            <a:pPr algn="just">
              <a:spcBef>
                <a:spcPts val="0"/>
              </a:spcBef>
              <a:spcAft>
                <a:spcPts val="600"/>
              </a:spcAft>
              <a:defRPr/>
            </a:pPr>
            <a:r>
              <a:rPr lang="pl-PL" sz="1600" b="1" i="1" dirty="0">
                <a:solidFill>
                  <a:srgbClr val="64644B"/>
                </a:solidFill>
                <a:latin typeface="Lato"/>
              </a:rPr>
              <a:t>130-2-1	Rachunek bankowy – dotacji do projektu ABC</a:t>
            </a:r>
          </a:p>
          <a:p>
            <a:pPr algn="just">
              <a:spcBef>
                <a:spcPts val="0"/>
              </a:spcBef>
              <a:spcAft>
                <a:spcPts val="600"/>
              </a:spcAft>
              <a:defRPr/>
            </a:pPr>
            <a:r>
              <a:rPr lang="pl-PL" sz="1600" b="1" i="1" dirty="0">
                <a:solidFill>
                  <a:srgbClr val="64644B"/>
                </a:solidFill>
                <a:latin typeface="Lato"/>
              </a:rPr>
              <a:t>130-2-1	Rachunek bankowy – dotacji do projektu DEF</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b="1" dirty="0">
                <a:solidFill>
                  <a:srgbClr val="64644B"/>
                </a:solidFill>
                <a:latin typeface="Lato"/>
              </a:rPr>
              <a:t>Przykład 2</a:t>
            </a: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Wyodrębnienie dodatkowych kont syntetycznych</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130	Rachunek bankowy</a:t>
            </a:r>
          </a:p>
          <a:p>
            <a:pPr algn="just">
              <a:spcBef>
                <a:spcPts val="0"/>
              </a:spcBef>
              <a:spcAft>
                <a:spcPts val="600"/>
              </a:spcAft>
              <a:defRPr/>
            </a:pPr>
            <a:r>
              <a:rPr lang="pl-PL" sz="1600" b="1" i="1" dirty="0">
                <a:solidFill>
                  <a:srgbClr val="64644B"/>
                </a:solidFill>
                <a:latin typeface="Lato"/>
              </a:rPr>
              <a:t>131	Rachunek bankowy dotacji unijnej do projektu ABC</a:t>
            </a:r>
          </a:p>
          <a:p>
            <a:pPr algn="just">
              <a:spcBef>
                <a:spcPts val="0"/>
              </a:spcBef>
              <a:spcAft>
                <a:spcPts val="600"/>
              </a:spcAft>
              <a:defRPr/>
            </a:pPr>
            <a:r>
              <a:rPr lang="pl-PL" sz="1600" b="1" i="1" dirty="0">
                <a:solidFill>
                  <a:srgbClr val="64644B"/>
                </a:solidFill>
                <a:latin typeface="Lato"/>
              </a:rPr>
              <a:t>132	Rachunek bankowy dotacji unijnej do projektu DEF</a:t>
            </a:r>
          </a:p>
        </p:txBody>
      </p:sp>
    </p:spTree>
    <p:extLst>
      <p:ext uri="{BB962C8B-B14F-4D97-AF65-F5344CB8AC3E}">
        <p14:creationId xmlns:p14="http://schemas.microsoft.com/office/powerpoint/2010/main" val="25236916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4" y="830698"/>
            <a:ext cx="942922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dirty="0">
                <a:solidFill>
                  <a:srgbClr val="64644B"/>
                </a:solidFill>
                <a:latin typeface="Lato"/>
              </a:rPr>
              <a:t>Wyodrębniona ewidencja środków pieniężnych może dotyczyć także gotówki w kasie.</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Co do zasady, umowy o dofinansowanie projektów nie zawierają zapisów nakładających </a:t>
            </a:r>
            <a:r>
              <a:rPr lang="pl-PL" dirty="0" smtClean="0">
                <a:solidFill>
                  <a:srgbClr val="64644B"/>
                </a:solidFill>
                <a:latin typeface="Lato"/>
              </a:rPr>
              <a:t/>
            </a:r>
            <a:br>
              <a:rPr lang="pl-PL" dirty="0" smtClean="0">
                <a:solidFill>
                  <a:srgbClr val="64644B"/>
                </a:solidFill>
                <a:latin typeface="Lato"/>
              </a:rPr>
            </a:br>
            <a:r>
              <a:rPr lang="pl-PL" dirty="0" smtClean="0">
                <a:solidFill>
                  <a:srgbClr val="64644B"/>
                </a:solidFill>
                <a:latin typeface="Lato"/>
              </a:rPr>
              <a:t>na </a:t>
            </a:r>
            <a:r>
              <a:rPr lang="pl-PL" dirty="0">
                <a:solidFill>
                  <a:srgbClr val="64644B"/>
                </a:solidFill>
                <a:latin typeface="Lato"/>
              </a:rPr>
              <a:t>beneficjentów  obowiązek prowadzenia odrębnej kasy. Może się jednak okazać, że dla zapewnienia prawidłowości rozliczeń konieczne może być zaprowadzenie odrębnej kasy – nawet jeśli nie wymaga tego zawarta umowa.</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b="1" dirty="0">
                <a:solidFill>
                  <a:srgbClr val="64644B"/>
                </a:solidFill>
                <a:latin typeface="Lato"/>
              </a:rPr>
              <a:t>Przykład</a:t>
            </a:r>
            <a:r>
              <a:rPr lang="pl-PL" dirty="0">
                <a:solidFill>
                  <a:srgbClr val="64644B"/>
                </a:solidFill>
                <a:latin typeface="Lato"/>
              </a:rPr>
              <a:t> </a:t>
            </a:r>
          </a:p>
          <a:p>
            <a:pPr algn="just">
              <a:spcBef>
                <a:spcPts val="0"/>
              </a:spcBef>
              <a:spcAft>
                <a:spcPts val="600"/>
              </a:spcAft>
              <a:defRPr/>
            </a:pP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100	Kasa</a:t>
            </a:r>
          </a:p>
          <a:p>
            <a:pPr algn="just">
              <a:spcBef>
                <a:spcPts val="0"/>
              </a:spcBef>
              <a:spcAft>
                <a:spcPts val="600"/>
              </a:spcAft>
              <a:defRPr/>
            </a:pPr>
            <a:r>
              <a:rPr lang="pl-PL" dirty="0">
                <a:solidFill>
                  <a:srgbClr val="64644B"/>
                </a:solidFill>
                <a:latin typeface="Lato"/>
              </a:rPr>
              <a:t>100-1	Kasa 1</a:t>
            </a:r>
          </a:p>
          <a:p>
            <a:pPr algn="just">
              <a:spcBef>
                <a:spcPts val="0"/>
              </a:spcBef>
              <a:spcAft>
                <a:spcPts val="600"/>
              </a:spcAft>
              <a:defRPr/>
            </a:pPr>
            <a:r>
              <a:rPr lang="pl-PL" dirty="0">
                <a:solidFill>
                  <a:srgbClr val="64644B"/>
                </a:solidFill>
                <a:latin typeface="Lato"/>
              </a:rPr>
              <a:t>100-2	Kasa 2</a:t>
            </a:r>
          </a:p>
          <a:p>
            <a:pPr algn="just">
              <a:spcBef>
                <a:spcPts val="0"/>
              </a:spcBef>
              <a:spcAft>
                <a:spcPts val="600"/>
              </a:spcAft>
              <a:defRPr/>
            </a:pPr>
            <a:r>
              <a:rPr lang="pl-PL" b="1" i="1" dirty="0">
                <a:solidFill>
                  <a:srgbClr val="64644B"/>
                </a:solidFill>
                <a:latin typeface="Lato"/>
              </a:rPr>
              <a:t>100-3	Kasa środków z dotacji unijnych</a:t>
            </a:r>
          </a:p>
          <a:p>
            <a:pPr algn="just">
              <a:spcBef>
                <a:spcPts val="0"/>
              </a:spcBef>
              <a:spcAft>
                <a:spcPts val="600"/>
              </a:spcAft>
              <a:defRPr/>
            </a:pPr>
            <a:r>
              <a:rPr lang="pl-PL" b="1" i="1" dirty="0">
                <a:solidFill>
                  <a:srgbClr val="64644B"/>
                </a:solidFill>
                <a:latin typeface="Lato"/>
              </a:rPr>
              <a:t>103-3-1	Kasa środków z dotacji unijnych dla projektu ABC</a:t>
            </a:r>
          </a:p>
          <a:p>
            <a:pPr algn="just">
              <a:spcBef>
                <a:spcPts val="0"/>
              </a:spcBef>
              <a:spcAft>
                <a:spcPts val="600"/>
              </a:spcAft>
              <a:defRPr/>
            </a:pPr>
            <a:r>
              <a:rPr lang="pl-PL" b="1" i="1" dirty="0">
                <a:solidFill>
                  <a:srgbClr val="64644B"/>
                </a:solidFill>
                <a:latin typeface="Lato"/>
              </a:rPr>
              <a:t>103-3-2	Kasa środków z dotacji unijnych dla projektu DEF</a:t>
            </a:r>
          </a:p>
        </p:txBody>
      </p:sp>
    </p:spTree>
    <p:extLst>
      <p:ext uri="{BB962C8B-B14F-4D97-AF65-F5344CB8AC3E}">
        <p14:creationId xmlns:p14="http://schemas.microsoft.com/office/powerpoint/2010/main" val="632367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OBOWIĄZYWANIE WYTYCZNYCH</a:t>
            </a:r>
            <a:endParaRPr lang="pl-PL" dirty="0"/>
          </a:p>
        </p:txBody>
      </p:sp>
    </p:spTree>
    <p:extLst>
      <p:ext uri="{BB962C8B-B14F-4D97-AF65-F5344CB8AC3E}">
        <p14:creationId xmlns:p14="http://schemas.microsoft.com/office/powerpoint/2010/main" val="210680686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915106"/>
            <a:ext cx="9485498"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1600" dirty="0">
                <a:solidFill>
                  <a:srgbClr val="64644B"/>
                </a:solidFill>
                <a:latin typeface="Lato"/>
              </a:rPr>
              <a:t>Z umów o dofinansowanie wynika zobowiązanie beneficjentów do prowadzenia odrębnej ewidencji dla potrzeb rozliczania podatku VAT. </a:t>
            </a:r>
          </a:p>
          <a:p>
            <a:pPr algn="just">
              <a:spcBef>
                <a:spcPts val="0"/>
              </a:spcBef>
              <a:spcAft>
                <a:spcPts val="600"/>
              </a:spcAft>
              <a:defRPr/>
            </a:pPr>
            <a:r>
              <a:rPr lang="pl-PL" sz="1600" dirty="0">
                <a:solidFill>
                  <a:srgbClr val="64644B"/>
                </a:solidFill>
                <a:latin typeface="Lato"/>
              </a:rPr>
              <a:t>Taka ewidencja powinna zawierać wykaz wydatków, w stosunku do których podatek VAT jest uznawany za wydatek o charakterze kwalifikowalnym. W przypadku nieposiadania takiej ewidencji, podatek VAT uznawany jest za koszt niekwalifikowalny.</a:t>
            </a:r>
          </a:p>
          <a:p>
            <a:pPr algn="just">
              <a:spcBef>
                <a:spcPts val="0"/>
              </a:spcBef>
              <a:spcAft>
                <a:spcPts val="600"/>
              </a:spcAft>
              <a:defRPr/>
            </a:pPr>
            <a:r>
              <a:rPr lang="pl-PL" sz="1600" dirty="0">
                <a:solidFill>
                  <a:srgbClr val="64644B"/>
                </a:solidFill>
                <a:latin typeface="Lato"/>
              </a:rPr>
              <a:t>Wyodrębnienie takiej ewidencji może nastąpić np. poprzez wydzielenie konta w zespole 2.</a:t>
            </a: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b="1" dirty="0">
                <a:solidFill>
                  <a:srgbClr val="64644B"/>
                </a:solidFill>
                <a:latin typeface="Lato"/>
              </a:rPr>
              <a:t>Przykład</a:t>
            </a:r>
            <a:endParaRPr lang="pl-PL" sz="1400" b="1" dirty="0">
              <a:solidFill>
                <a:srgbClr val="64644B"/>
              </a:solidFill>
              <a:latin typeface="Lato"/>
            </a:endParaRPr>
          </a:p>
          <a:p>
            <a:pPr algn="just">
              <a:spcBef>
                <a:spcPts val="0"/>
              </a:spcBef>
              <a:spcAft>
                <a:spcPts val="600"/>
              </a:spcAft>
              <a:defRPr/>
            </a:pPr>
            <a:endParaRPr lang="pl-PL" sz="1600" dirty="0">
              <a:solidFill>
                <a:srgbClr val="64644B"/>
              </a:solidFill>
              <a:latin typeface="Lato"/>
            </a:endParaRPr>
          </a:p>
          <a:p>
            <a:pPr algn="just">
              <a:spcBef>
                <a:spcPts val="0"/>
              </a:spcBef>
              <a:spcAft>
                <a:spcPts val="600"/>
              </a:spcAft>
              <a:defRPr/>
            </a:pPr>
            <a:r>
              <a:rPr lang="pl-PL" sz="1600" dirty="0">
                <a:solidFill>
                  <a:srgbClr val="64644B"/>
                </a:solidFill>
                <a:latin typeface="Lato"/>
              </a:rPr>
              <a:t>221	Rozrachunki z tytułu podatku VAT</a:t>
            </a:r>
          </a:p>
          <a:p>
            <a:pPr algn="just">
              <a:spcBef>
                <a:spcPts val="0"/>
              </a:spcBef>
              <a:spcAft>
                <a:spcPts val="600"/>
              </a:spcAft>
              <a:defRPr/>
            </a:pPr>
            <a:r>
              <a:rPr lang="pl-PL" sz="1600" dirty="0">
                <a:solidFill>
                  <a:srgbClr val="64644B"/>
                </a:solidFill>
                <a:latin typeface="Lato"/>
              </a:rPr>
              <a:t>221-1	Rozliczenie należnego podatku VAT</a:t>
            </a:r>
          </a:p>
          <a:p>
            <a:pPr algn="just">
              <a:spcBef>
                <a:spcPts val="0"/>
              </a:spcBef>
              <a:spcAft>
                <a:spcPts val="600"/>
              </a:spcAft>
              <a:defRPr/>
            </a:pPr>
            <a:r>
              <a:rPr lang="pl-PL" sz="1600" dirty="0">
                <a:solidFill>
                  <a:srgbClr val="64644B"/>
                </a:solidFill>
                <a:latin typeface="Lato"/>
              </a:rPr>
              <a:t>221-2	Rozliczenie naliczonego podatku VAT</a:t>
            </a:r>
          </a:p>
          <a:p>
            <a:pPr algn="just">
              <a:spcBef>
                <a:spcPts val="0"/>
              </a:spcBef>
              <a:spcAft>
                <a:spcPts val="600"/>
              </a:spcAft>
              <a:defRPr/>
            </a:pPr>
            <a:r>
              <a:rPr lang="pl-PL" sz="1600" dirty="0">
                <a:solidFill>
                  <a:srgbClr val="64644B"/>
                </a:solidFill>
                <a:latin typeface="Lato"/>
              </a:rPr>
              <a:t>221-2-1	Rozliczenie naliczonego podatku VAT – działalność bieżąca</a:t>
            </a:r>
          </a:p>
          <a:p>
            <a:pPr algn="just">
              <a:spcBef>
                <a:spcPts val="0"/>
              </a:spcBef>
              <a:spcAft>
                <a:spcPts val="600"/>
              </a:spcAft>
              <a:defRPr/>
            </a:pPr>
            <a:r>
              <a:rPr lang="pl-PL" sz="1600" b="1" i="1" dirty="0">
                <a:solidFill>
                  <a:srgbClr val="64644B"/>
                </a:solidFill>
                <a:latin typeface="Lato"/>
              </a:rPr>
              <a:t>221-2-2	Rozliczenie naliczonego podatku VAT – działalność sfinansowana dotacją</a:t>
            </a:r>
          </a:p>
          <a:p>
            <a:pPr algn="just">
              <a:spcBef>
                <a:spcPts val="0"/>
              </a:spcBef>
              <a:spcAft>
                <a:spcPts val="600"/>
              </a:spcAft>
              <a:defRPr/>
            </a:pPr>
            <a:r>
              <a:rPr lang="pl-PL" sz="1600" b="1" i="1" dirty="0">
                <a:solidFill>
                  <a:srgbClr val="64644B"/>
                </a:solidFill>
                <a:latin typeface="Lato"/>
              </a:rPr>
              <a:t>221-2-2-1	Rozliczenie naliczonego podatku VAT – działalność sfinansowana dotacją ABC</a:t>
            </a:r>
          </a:p>
          <a:p>
            <a:pPr algn="just">
              <a:spcBef>
                <a:spcPts val="0"/>
              </a:spcBef>
              <a:spcAft>
                <a:spcPts val="600"/>
              </a:spcAft>
              <a:defRPr/>
            </a:pPr>
            <a:r>
              <a:rPr lang="pl-PL" sz="1600" b="1" i="1" dirty="0">
                <a:solidFill>
                  <a:srgbClr val="64644B"/>
                </a:solidFill>
                <a:latin typeface="Lato"/>
              </a:rPr>
              <a:t>221-2-2-2	Rozliczenie naliczonego podatku VAT – działalność sfinansowana dotacją DEF</a:t>
            </a:r>
          </a:p>
        </p:txBody>
      </p:sp>
    </p:spTree>
    <p:extLst>
      <p:ext uri="{BB962C8B-B14F-4D97-AF65-F5344CB8AC3E}">
        <p14:creationId xmlns:p14="http://schemas.microsoft.com/office/powerpoint/2010/main" val="191244702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971380"/>
            <a:ext cx="975278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dirty="0">
                <a:solidFill>
                  <a:srgbClr val="64644B"/>
                </a:solidFill>
                <a:latin typeface="Lato"/>
              </a:rPr>
              <a:t>Konta zespołu 3. „Materiały i towary” pozwalają na zaewidencjonowanie zakupu różnych składników majątkowych lub materiałów/towarów </a:t>
            </a:r>
            <a:r>
              <a:rPr lang="pl-PL" sz="2000" dirty="0" smtClean="0">
                <a:solidFill>
                  <a:srgbClr val="64644B"/>
                </a:solidFill>
                <a:latin typeface="Lato"/>
              </a:rPr>
              <a:t>niezbędnych do </a:t>
            </a:r>
            <a:r>
              <a:rPr lang="pl-PL" sz="2000" dirty="0">
                <a:solidFill>
                  <a:srgbClr val="64644B"/>
                </a:solidFill>
                <a:latin typeface="Lato"/>
              </a:rPr>
              <a:t>działalności bieżącej.</a:t>
            </a:r>
          </a:p>
          <a:p>
            <a:pPr algn="just">
              <a:spcBef>
                <a:spcPts val="0"/>
              </a:spcBef>
              <a:spcAft>
                <a:spcPts val="600"/>
              </a:spcAft>
              <a:defRPr/>
            </a:pPr>
            <a:endParaRPr lang="pl-PL" sz="2000" b="1" i="1" dirty="0">
              <a:solidFill>
                <a:srgbClr val="64644B"/>
              </a:solidFill>
              <a:latin typeface="Lato"/>
            </a:endParaRPr>
          </a:p>
          <a:p>
            <a:pPr algn="just">
              <a:spcBef>
                <a:spcPts val="0"/>
              </a:spcBef>
              <a:spcAft>
                <a:spcPts val="600"/>
              </a:spcAft>
              <a:defRPr/>
            </a:pPr>
            <a:r>
              <a:rPr lang="pl-PL" sz="2000" dirty="0">
                <a:solidFill>
                  <a:srgbClr val="64644B"/>
                </a:solidFill>
                <a:latin typeface="Lato"/>
              </a:rPr>
              <a:t>Konta te służą przede wszystkim do:</a:t>
            </a:r>
          </a:p>
          <a:p>
            <a:pPr marL="342900" indent="-342900" algn="just">
              <a:spcBef>
                <a:spcPts val="0"/>
              </a:spcBef>
              <a:spcAft>
                <a:spcPts val="600"/>
              </a:spcAft>
              <a:buFont typeface="+mj-lt"/>
              <a:buAutoNum type="arabicPeriod"/>
              <a:defRPr/>
            </a:pPr>
            <a:r>
              <a:rPr lang="pl-PL" sz="2000" dirty="0">
                <a:solidFill>
                  <a:srgbClr val="64644B"/>
                </a:solidFill>
                <a:latin typeface="Lato"/>
              </a:rPr>
              <a:t>prawidłowego ewidencjonowania otrzymanych od dostawców materiałów, towarów oraz niefinansowych aktywów trwałych oraz wyświadczonych usług – dzięki porównaniu odpowiednich parametrów otrzymanych towarów/usług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a:t>
            </a:r>
            <a:r>
              <a:rPr lang="pl-PL" sz="2000" dirty="0">
                <a:solidFill>
                  <a:srgbClr val="64644B"/>
                </a:solidFill>
                <a:latin typeface="Lato"/>
              </a:rPr>
              <a:t>tj. ilość, jakość, gatunek, rodzaj itp.) oraz ceny z zamówieniem/zawartą umową;</a:t>
            </a:r>
          </a:p>
          <a:p>
            <a:pPr marL="342900" indent="-342900" algn="just">
              <a:spcBef>
                <a:spcPts val="0"/>
              </a:spcBef>
              <a:spcAft>
                <a:spcPts val="600"/>
              </a:spcAft>
              <a:buFont typeface="+mj-lt"/>
              <a:buAutoNum type="arabicPeriod"/>
              <a:defRPr/>
            </a:pPr>
            <a:r>
              <a:rPr lang="pl-PL" sz="2000" dirty="0">
                <a:solidFill>
                  <a:srgbClr val="64644B"/>
                </a:solidFill>
                <a:latin typeface="Lato"/>
              </a:rPr>
              <a:t>porównania otrzymanej dostawy z dokumentacją dostawców;</a:t>
            </a:r>
          </a:p>
          <a:p>
            <a:pPr marL="342900" indent="-342900" algn="just">
              <a:spcBef>
                <a:spcPts val="0"/>
              </a:spcBef>
              <a:spcAft>
                <a:spcPts val="600"/>
              </a:spcAft>
              <a:buFont typeface="+mj-lt"/>
              <a:buAutoNum type="arabicPeriod"/>
              <a:defRPr/>
            </a:pPr>
            <a:r>
              <a:rPr lang="pl-PL" sz="2000" dirty="0">
                <a:solidFill>
                  <a:srgbClr val="64644B"/>
                </a:solidFill>
                <a:latin typeface="Lato"/>
              </a:rPr>
              <a:t>rozliczenia dostawy poprzez sporządzenie dokumentacji PZ – Przyjęcie zewnętrzne oraz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OT </a:t>
            </a:r>
            <a:r>
              <a:rPr lang="pl-PL" sz="2000" dirty="0">
                <a:solidFill>
                  <a:srgbClr val="64644B"/>
                </a:solidFill>
                <a:latin typeface="Lato"/>
              </a:rPr>
              <a:t>– Przyjęcie środka trwałego do używania.</a:t>
            </a:r>
          </a:p>
        </p:txBody>
      </p:sp>
    </p:spTree>
    <p:extLst>
      <p:ext uri="{BB962C8B-B14F-4D97-AF65-F5344CB8AC3E}">
        <p14:creationId xmlns:p14="http://schemas.microsoft.com/office/powerpoint/2010/main" val="13075298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872905"/>
            <a:ext cx="964024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dirty="0">
                <a:solidFill>
                  <a:srgbClr val="64644B"/>
                </a:solidFill>
                <a:latin typeface="Lato"/>
              </a:rPr>
              <a:t>Na kontach dotyczących rozliczania zakupów księguje się:</a:t>
            </a:r>
          </a:p>
          <a:p>
            <a:pPr marL="342900" indent="-342900" algn="just">
              <a:spcBef>
                <a:spcPts val="0"/>
              </a:spcBef>
              <a:spcAft>
                <a:spcPts val="600"/>
              </a:spcAft>
              <a:buFont typeface="+mj-lt"/>
              <a:buAutoNum type="arabicPeriod"/>
              <a:defRPr/>
            </a:pPr>
            <a:r>
              <a:rPr lang="pl-PL" sz="2000" dirty="0">
                <a:solidFill>
                  <a:srgbClr val="64644B"/>
                </a:solidFill>
                <a:latin typeface="Lato"/>
              </a:rPr>
              <a:t>faktury od krajowych i zagranicznych dostawców;</a:t>
            </a:r>
          </a:p>
          <a:p>
            <a:pPr marL="342900" indent="-342900" algn="just">
              <a:spcBef>
                <a:spcPts val="0"/>
              </a:spcBef>
              <a:spcAft>
                <a:spcPts val="600"/>
              </a:spcAft>
              <a:buFont typeface="+mj-lt"/>
              <a:buAutoNum type="arabicPeriod"/>
              <a:defRPr/>
            </a:pPr>
            <a:r>
              <a:rPr lang="pl-PL" sz="2000" dirty="0">
                <a:solidFill>
                  <a:srgbClr val="64644B"/>
                </a:solidFill>
                <a:latin typeface="Lato"/>
              </a:rPr>
              <a:t>ustalone i pobrane przy imporcie cło, akcyzę i podatek VAT;</a:t>
            </a:r>
          </a:p>
          <a:p>
            <a:pPr marL="342900" indent="-342900" algn="just">
              <a:spcBef>
                <a:spcPts val="0"/>
              </a:spcBef>
              <a:spcAft>
                <a:spcPts val="600"/>
              </a:spcAft>
              <a:buFont typeface="+mj-lt"/>
              <a:buAutoNum type="arabicPeriod"/>
              <a:defRPr/>
            </a:pPr>
            <a:r>
              <a:rPr lang="pl-PL" sz="2000" dirty="0">
                <a:solidFill>
                  <a:srgbClr val="64644B"/>
                </a:solidFill>
                <a:latin typeface="Lato"/>
              </a:rPr>
              <a:t>różnice pomiędzy zamówioną a dostarczoną ilością towarów;</a:t>
            </a:r>
          </a:p>
          <a:p>
            <a:pPr marL="342900" indent="-342900" algn="just">
              <a:spcBef>
                <a:spcPts val="0"/>
              </a:spcBef>
              <a:spcAft>
                <a:spcPts val="600"/>
              </a:spcAft>
              <a:buFont typeface="+mj-lt"/>
              <a:buAutoNum type="arabicPeriod"/>
              <a:defRPr/>
            </a:pPr>
            <a:r>
              <a:rPr lang="pl-PL" sz="2000" dirty="0">
                <a:solidFill>
                  <a:srgbClr val="64644B"/>
                </a:solidFill>
                <a:latin typeface="Lato"/>
              </a:rPr>
              <a:t>odchylenia od cen ewidencyjnych materiałów i towarów;</a:t>
            </a:r>
          </a:p>
          <a:p>
            <a:pPr marL="342900" indent="-342900" algn="just">
              <a:spcBef>
                <a:spcPts val="0"/>
              </a:spcBef>
              <a:spcAft>
                <a:spcPts val="600"/>
              </a:spcAft>
              <a:buFont typeface="+mj-lt"/>
              <a:buAutoNum type="arabicPeriod"/>
              <a:defRPr/>
            </a:pPr>
            <a:r>
              <a:rPr lang="pl-PL" sz="2000" dirty="0">
                <a:solidFill>
                  <a:srgbClr val="64644B"/>
                </a:solidFill>
                <a:latin typeface="Lato"/>
              </a:rPr>
              <a:t>wartość przyjętych do magazynu materiałów i towarów (według różnych metod wyceny);</a:t>
            </a:r>
          </a:p>
          <a:p>
            <a:pPr marL="342900" indent="-342900" algn="just">
              <a:spcBef>
                <a:spcPts val="0"/>
              </a:spcBef>
              <a:spcAft>
                <a:spcPts val="600"/>
              </a:spcAft>
              <a:buFont typeface="+mj-lt"/>
              <a:buAutoNum type="arabicPeriod"/>
              <a:defRPr/>
            </a:pPr>
            <a:r>
              <a:rPr lang="pl-PL" sz="2000" dirty="0">
                <a:solidFill>
                  <a:srgbClr val="64644B"/>
                </a:solidFill>
                <a:latin typeface="Lato"/>
              </a:rPr>
              <a:t>wartość wyświadczonych przez wykonawców usług obcych;</a:t>
            </a:r>
          </a:p>
          <a:p>
            <a:pPr marL="342900" indent="-342900" algn="just">
              <a:spcBef>
                <a:spcPts val="0"/>
              </a:spcBef>
              <a:spcAft>
                <a:spcPts val="600"/>
              </a:spcAft>
              <a:buFont typeface="+mj-lt"/>
              <a:buAutoNum type="arabicPeriod"/>
              <a:defRPr/>
            </a:pPr>
            <a:r>
              <a:rPr lang="pl-PL" sz="2000" dirty="0">
                <a:solidFill>
                  <a:srgbClr val="64644B"/>
                </a:solidFill>
                <a:latin typeface="Lato"/>
              </a:rPr>
              <a:t>wartość niefinansowych aktywów trwałych przyjętych do używania lub przeznaczonych do montażu, inne WNiP, środki trwałe w </a:t>
            </a:r>
            <a:r>
              <a:rPr lang="pl-PL" sz="2000" dirty="0" smtClean="0">
                <a:solidFill>
                  <a:srgbClr val="64644B"/>
                </a:solidFill>
                <a:latin typeface="Lato"/>
              </a:rPr>
              <a:t>budowie.</a:t>
            </a:r>
            <a:endParaRPr lang="pl-PL" sz="2000" dirty="0">
              <a:solidFill>
                <a:srgbClr val="64644B"/>
              </a:solidFill>
              <a:latin typeface="Lato"/>
            </a:endParaRPr>
          </a:p>
        </p:txBody>
      </p:sp>
    </p:spTree>
    <p:extLst>
      <p:ext uri="{BB962C8B-B14F-4D97-AF65-F5344CB8AC3E}">
        <p14:creationId xmlns:p14="http://schemas.microsoft.com/office/powerpoint/2010/main" val="302835405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788478"/>
            <a:ext cx="955583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dirty="0">
                <a:solidFill>
                  <a:srgbClr val="64644B"/>
                </a:solidFill>
                <a:latin typeface="Lato"/>
              </a:rPr>
              <a:t>Rodzaje kont syntetyczne wydzielanych w zespole 4. wynikają z podziału kosztów w wyniku finansowym porównawczym. Są to w szczególności</a:t>
            </a:r>
            <a:r>
              <a:rPr lang="pl-PL" sz="2000" dirty="0" smtClean="0">
                <a:solidFill>
                  <a:srgbClr val="64644B"/>
                </a:solidFill>
                <a:latin typeface="Lato"/>
              </a:rPr>
              <a:t>:</a:t>
            </a:r>
            <a:endParaRPr lang="pl-PL" sz="2000" dirty="0">
              <a:solidFill>
                <a:srgbClr val="64644B"/>
              </a:solidFill>
              <a:latin typeface="Lato"/>
            </a:endParaRPr>
          </a:p>
          <a:p>
            <a:pPr algn="just">
              <a:spcBef>
                <a:spcPts val="0"/>
              </a:spcBef>
              <a:spcAft>
                <a:spcPts val="600"/>
              </a:spcAft>
              <a:defRPr/>
            </a:pPr>
            <a:r>
              <a:rPr lang="pl-PL" sz="2000" dirty="0">
                <a:solidFill>
                  <a:srgbClr val="64644B"/>
                </a:solidFill>
                <a:latin typeface="Lato"/>
              </a:rPr>
              <a:t>400	Amortyzacja</a:t>
            </a:r>
          </a:p>
          <a:p>
            <a:pPr algn="just">
              <a:spcBef>
                <a:spcPts val="0"/>
              </a:spcBef>
              <a:spcAft>
                <a:spcPts val="600"/>
              </a:spcAft>
              <a:defRPr/>
            </a:pPr>
            <a:r>
              <a:rPr lang="pl-PL" sz="2000" dirty="0">
                <a:solidFill>
                  <a:srgbClr val="64644B"/>
                </a:solidFill>
                <a:latin typeface="Lato"/>
              </a:rPr>
              <a:t>401	Zużycie materiałów i energii</a:t>
            </a:r>
          </a:p>
          <a:p>
            <a:pPr algn="just">
              <a:spcBef>
                <a:spcPts val="0"/>
              </a:spcBef>
              <a:spcAft>
                <a:spcPts val="600"/>
              </a:spcAft>
              <a:defRPr/>
            </a:pPr>
            <a:r>
              <a:rPr lang="pl-PL" sz="2000" dirty="0">
                <a:solidFill>
                  <a:srgbClr val="64644B"/>
                </a:solidFill>
                <a:latin typeface="Lato"/>
              </a:rPr>
              <a:t>402	Usługi obce</a:t>
            </a:r>
          </a:p>
          <a:p>
            <a:pPr algn="just">
              <a:spcBef>
                <a:spcPts val="0"/>
              </a:spcBef>
              <a:spcAft>
                <a:spcPts val="600"/>
              </a:spcAft>
              <a:defRPr/>
            </a:pPr>
            <a:r>
              <a:rPr lang="pl-PL" sz="2000" dirty="0">
                <a:solidFill>
                  <a:srgbClr val="64644B"/>
                </a:solidFill>
                <a:latin typeface="Lato"/>
              </a:rPr>
              <a:t>403	Podatki i opłaty</a:t>
            </a:r>
          </a:p>
          <a:p>
            <a:pPr algn="just">
              <a:spcBef>
                <a:spcPts val="0"/>
              </a:spcBef>
              <a:spcAft>
                <a:spcPts val="600"/>
              </a:spcAft>
              <a:defRPr/>
            </a:pPr>
            <a:r>
              <a:rPr lang="pl-PL" sz="2000" dirty="0">
                <a:solidFill>
                  <a:srgbClr val="64644B"/>
                </a:solidFill>
                <a:latin typeface="Lato"/>
              </a:rPr>
              <a:t>404	Wynagrodzenia</a:t>
            </a:r>
          </a:p>
          <a:p>
            <a:pPr algn="just">
              <a:spcBef>
                <a:spcPts val="0"/>
              </a:spcBef>
              <a:spcAft>
                <a:spcPts val="600"/>
              </a:spcAft>
              <a:defRPr/>
            </a:pPr>
            <a:r>
              <a:rPr lang="pl-PL" sz="2000" dirty="0">
                <a:solidFill>
                  <a:srgbClr val="64644B"/>
                </a:solidFill>
                <a:latin typeface="Lato"/>
              </a:rPr>
              <a:t>405	Ubezpieczenia społeczne i inne świadczenia</a:t>
            </a:r>
          </a:p>
          <a:p>
            <a:pPr algn="just">
              <a:spcBef>
                <a:spcPts val="0"/>
              </a:spcBef>
              <a:spcAft>
                <a:spcPts val="600"/>
              </a:spcAft>
              <a:defRPr/>
            </a:pPr>
            <a:r>
              <a:rPr lang="pl-PL" sz="2000" dirty="0">
                <a:solidFill>
                  <a:srgbClr val="64644B"/>
                </a:solidFill>
                <a:latin typeface="Lato"/>
              </a:rPr>
              <a:t>406	Podróże służbowe</a:t>
            </a:r>
          </a:p>
          <a:p>
            <a:pPr algn="just">
              <a:spcBef>
                <a:spcPts val="0"/>
              </a:spcBef>
              <a:spcAft>
                <a:spcPts val="600"/>
              </a:spcAft>
              <a:defRPr/>
            </a:pPr>
            <a:r>
              <a:rPr lang="pl-PL" sz="2000" dirty="0">
                <a:solidFill>
                  <a:srgbClr val="64644B"/>
                </a:solidFill>
                <a:latin typeface="Lato"/>
              </a:rPr>
              <a:t>409	Pozostałe koszty</a:t>
            </a: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r>
              <a:rPr lang="pl-PL" sz="2000" dirty="0">
                <a:solidFill>
                  <a:srgbClr val="64644B"/>
                </a:solidFill>
                <a:latin typeface="Lato"/>
              </a:rPr>
              <a:t>Analityka tych kont wynika z potrzeb raportowych beneficjenta. To od niego zależy jakie konta kosztów powinny być wyodrębnione w związku z realizowanym projektem.</a:t>
            </a:r>
          </a:p>
        </p:txBody>
      </p:sp>
    </p:spTree>
    <p:extLst>
      <p:ext uri="{BB962C8B-B14F-4D97-AF65-F5344CB8AC3E}">
        <p14:creationId xmlns:p14="http://schemas.microsoft.com/office/powerpoint/2010/main" val="37974607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577476"/>
            <a:ext cx="938702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b="1" dirty="0">
                <a:solidFill>
                  <a:srgbClr val="64644B"/>
                </a:solidFill>
                <a:latin typeface="Lato"/>
              </a:rPr>
              <a:t>Przykład 1.</a:t>
            </a:r>
            <a:endParaRPr lang="pl-PL" dirty="0">
              <a:solidFill>
                <a:srgbClr val="64644B"/>
              </a:solidFill>
              <a:latin typeface="Lato"/>
            </a:endParaRPr>
          </a:p>
          <a:p>
            <a:pPr algn="just">
              <a:spcBef>
                <a:spcPts val="0"/>
              </a:spcBef>
              <a:spcAft>
                <a:spcPts val="600"/>
              </a:spcAft>
              <a:defRPr/>
            </a:pPr>
            <a:r>
              <a:rPr lang="pl-PL" dirty="0">
                <a:solidFill>
                  <a:srgbClr val="64644B"/>
                </a:solidFill>
                <a:latin typeface="Lato"/>
              </a:rPr>
              <a:t>Wyodrębnienie w ramach istniejących kont syntetycznych dodatkowych kont analitycznych</a:t>
            </a:r>
          </a:p>
          <a:p>
            <a:pPr algn="just">
              <a:spcBef>
                <a:spcPts val="0"/>
              </a:spcBef>
              <a:spcAft>
                <a:spcPts val="300"/>
              </a:spcAft>
              <a:defRPr/>
            </a:pPr>
            <a:endParaRPr lang="pl-PL" sz="1600" b="1" dirty="0">
              <a:solidFill>
                <a:srgbClr val="64644B"/>
              </a:solidFill>
              <a:latin typeface="Lato"/>
            </a:endParaRPr>
          </a:p>
          <a:p>
            <a:pPr algn="just">
              <a:spcBef>
                <a:spcPts val="0"/>
              </a:spcBef>
              <a:spcAft>
                <a:spcPts val="300"/>
              </a:spcAft>
              <a:defRPr/>
            </a:pPr>
            <a:r>
              <a:rPr lang="pl-PL" sz="1600" dirty="0">
                <a:solidFill>
                  <a:srgbClr val="64644B"/>
                </a:solidFill>
                <a:latin typeface="Lato"/>
              </a:rPr>
              <a:t>400	Amortyzacja</a:t>
            </a:r>
          </a:p>
          <a:p>
            <a:pPr algn="just">
              <a:spcBef>
                <a:spcPts val="0"/>
              </a:spcBef>
              <a:spcAft>
                <a:spcPts val="300"/>
              </a:spcAft>
              <a:defRPr/>
            </a:pPr>
            <a:r>
              <a:rPr lang="pl-PL" sz="1600" dirty="0">
                <a:solidFill>
                  <a:srgbClr val="64644B"/>
                </a:solidFill>
                <a:latin typeface="Lato"/>
              </a:rPr>
              <a:t>400-1	Amortyzacja środków trwałych stanowiąca KUP</a:t>
            </a:r>
          </a:p>
          <a:p>
            <a:pPr algn="just">
              <a:spcBef>
                <a:spcPts val="0"/>
              </a:spcBef>
              <a:spcAft>
                <a:spcPts val="300"/>
              </a:spcAft>
              <a:defRPr/>
            </a:pPr>
            <a:r>
              <a:rPr lang="pl-PL" sz="1600" dirty="0">
                <a:solidFill>
                  <a:srgbClr val="64644B"/>
                </a:solidFill>
                <a:latin typeface="Lato"/>
              </a:rPr>
              <a:t>400-2	Amortyzacja środków trwałych stanowiąca NKUP</a:t>
            </a:r>
          </a:p>
          <a:p>
            <a:pPr algn="just">
              <a:spcBef>
                <a:spcPts val="0"/>
              </a:spcBef>
              <a:spcAft>
                <a:spcPts val="300"/>
              </a:spcAft>
              <a:defRPr/>
            </a:pPr>
            <a:r>
              <a:rPr lang="pl-PL" sz="1600" dirty="0">
                <a:solidFill>
                  <a:srgbClr val="64644B"/>
                </a:solidFill>
                <a:latin typeface="Lato"/>
              </a:rPr>
              <a:t>400-2-1	Amortyzacja środków trwałych stanowiąca NKUP – bieżąca działalność</a:t>
            </a:r>
          </a:p>
          <a:p>
            <a:pPr algn="just">
              <a:spcBef>
                <a:spcPts val="0"/>
              </a:spcBef>
              <a:spcAft>
                <a:spcPts val="300"/>
              </a:spcAft>
              <a:defRPr/>
            </a:pPr>
            <a:r>
              <a:rPr lang="pl-PL" sz="1600" b="1" i="1" dirty="0">
                <a:solidFill>
                  <a:srgbClr val="64644B"/>
                </a:solidFill>
                <a:latin typeface="Lato"/>
              </a:rPr>
              <a:t>400-2-2	Amortyzacja środków trwałych stanowiąca NKUP – projekt ABC</a:t>
            </a:r>
          </a:p>
          <a:p>
            <a:pPr algn="just">
              <a:spcBef>
                <a:spcPts val="0"/>
              </a:spcBef>
              <a:spcAft>
                <a:spcPts val="300"/>
              </a:spcAft>
              <a:defRPr/>
            </a:pPr>
            <a:r>
              <a:rPr lang="pl-PL" sz="1600" b="1" i="1" dirty="0">
                <a:solidFill>
                  <a:srgbClr val="64644B"/>
                </a:solidFill>
                <a:latin typeface="Lato"/>
              </a:rPr>
              <a:t>400-2-3	Amortyzacja środków trwałych stanowiąca NKUP – projekt DEF</a:t>
            </a:r>
            <a:endParaRPr lang="pl-PL" sz="1600" b="1" dirty="0">
              <a:solidFill>
                <a:srgbClr val="64644B"/>
              </a:solidFill>
              <a:latin typeface="Lato"/>
            </a:endParaRPr>
          </a:p>
          <a:p>
            <a:pPr algn="just">
              <a:spcBef>
                <a:spcPts val="0"/>
              </a:spcBef>
              <a:spcAft>
                <a:spcPts val="300"/>
              </a:spcAft>
              <a:defRPr/>
            </a:pPr>
            <a:endParaRPr lang="pl-PL" sz="1600" dirty="0">
              <a:solidFill>
                <a:srgbClr val="64644B"/>
              </a:solidFill>
              <a:latin typeface="Lato"/>
            </a:endParaRPr>
          </a:p>
          <a:p>
            <a:pPr algn="just">
              <a:spcBef>
                <a:spcPts val="0"/>
              </a:spcBef>
              <a:spcAft>
                <a:spcPts val="300"/>
              </a:spcAft>
              <a:defRPr/>
            </a:pPr>
            <a:r>
              <a:rPr lang="pl-PL" sz="1600" dirty="0">
                <a:solidFill>
                  <a:srgbClr val="64644B"/>
                </a:solidFill>
                <a:latin typeface="Lato"/>
              </a:rPr>
              <a:t>401	Zużycie materiałów i energii</a:t>
            </a:r>
          </a:p>
          <a:p>
            <a:pPr algn="just">
              <a:spcBef>
                <a:spcPts val="0"/>
              </a:spcBef>
              <a:spcAft>
                <a:spcPts val="300"/>
              </a:spcAft>
              <a:defRPr/>
            </a:pPr>
            <a:r>
              <a:rPr lang="pl-PL" sz="1600" dirty="0">
                <a:solidFill>
                  <a:srgbClr val="64644B"/>
                </a:solidFill>
                <a:latin typeface="Lato"/>
              </a:rPr>
              <a:t>401-1	Zużycie materiałów i energii w bieżącej działalności</a:t>
            </a:r>
          </a:p>
          <a:p>
            <a:pPr algn="just">
              <a:spcBef>
                <a:spcPts val="0"/>
              </a:spcBef>
              <a:spcAft>
                <a:spcPts val="300"/>
              </a:spcAft>
              <a:defRPr/>
            </a:pPr>
            <a:r>
              <a:rPr lang="pl-PL" sz="1600" b="1" i="1" dirty="0">
                <a:solidFill>
                  <a:srgbClr val="64644B"/>
                </a:solidFill>
                <a:latin typeface="Lato"/>
              </a:rPr>
              <a:t>401-2	Zużycie materiałów i energii w związku z realizacją projektu ABC</a:t>
            </a:r>
          </a:p>
          <a:p>
            <a:pPr algn="just">
              <a:spcBef>
                <a:spcPts val="0"/>
              </a:spcBef>
              <a:spcAft>
                <a:spcPts val="300"/>
              </a:spcAft>
              <a:defRPr/>
            </a:pPr>
            <a:r>
              <a:rPr lang="pl-PL" sz="1600" b="1" i="1" dirty="0">
                <a:solidFill>
                  <a:srgbClr val="64644B"/>
                </a:solidFill>
                <a:latin typeface="Lato"/>
              </a:rPr>
              <a:t>401-2-1	Materiały biurowe</a:t>
            </a:r>
          </a:p>
          <a:p>
            <a:pPr algn="just">
              <a:spcBef>
                <a:spcPts val="0"/>
              </a:spcBef>
              <a:spcAft>
                <a:spcPts val="300"/>
              </a:spcAft>
              <a:defRPr/>
            </a:pPr>
            <a:r>
              <a:rPr lang="pl-PL" sz="1600" b="1" i="1" dirty="0">
                <a:solidFill>
                  <a:srgbClr val="64644B"/>
                </a:solidFill>
                <a:latin typeface="Lato"/>
              </a:rPr>
              <a:t>401-2-2	Energia</a:t>
            </a:r>
          </a:p>
          <a:p>
            <a:pPr algn="just">
              <a:spcBef>
                <a:spcPts val="0"/>
              </a:spcBef>
              <a:spcAft>
                <a:spcPts val="300"/>
              </a:spcAft>
              <a:defRPr/>
            </a:pPr>
            <a:r>
              <a:rPr lang="pl-PL" sz="1600" b="1" i="1" dirty="0">
                <a:solidFill>
                  <a:srgbClr val="64644B"/>
                </a:solidFill>
                <a:latin typeface="Lato"/>
              </a:rPr>
              <a:t>401-3	Zużycie materiałów i energii w związku z realizacją projektu DEF</a:t>
            </a:r>
          </a:p>
          <a:p>
            <a:pPr algn="just">
              <a:spcBef>
                <a:spcPts val="0"/>
              </a:spcBef>
              <a:spcAft>
                <a:spcPts val="300"/>
              </a:spcAft>
              <a:defRPr/>
            </a:pPr>
            <a:r>
              <a:rPr lang="pl-PL" sz="1600" b="1" i="1" dirty="0">
                <a:solidFill>
                  <a:srgbClr val="64644B"/>
                </a:solidFill>
                <a:latin typeface="Lato"/>
              </a:rPr>
              <a:t>401-3-1	Materiały biurowe</a:t>
            </a:r>
          </a:p>
          <a:p>
            <a:pPr algn="just">
              <a:spcBef>
                <a:spcPts val="0"/>
              </a:spcBef>
              <a:spcAft>
                <a:spcPts val="300"/>
              </a:spcAft>
              <a:defRPr/>
            </a:pPr>
            <a:r>
              <a:rPr lang="pl-PL" sz="1600" b="1" i="1" dirty="0">
                <a:solidFill>
                  <a:srgbClr val="64644B"/>
                </a:solidFill>
                <a:latin typeface="Lato"/>
              </a:rPr>
              <a:t>401-3-2	Materiały do produkcji</a:t>
            </a:r>
          </a:p>
          <a:p>
            <a:pPr algn="just">
              <a:spcBef>
                <a:spcPts val="0"/>
              </a:spcBef>
              <a:spcAft>
                <a:spcPts val="600"/>
              </a:spcAft>
              <a:defRPr/>
            </a:pPr>
            <a:endParaRPr lang="pl-PL" b="1" dirty="0">
              <a:solidFill>
                <a:srgbClr val="64644B"/>
              </a:solidFill>
              <a:latin typeface="Lato"/>
            </a:endParaRPr>
          </a:p>
        </p:txBody>
      </p:sp>
    </p:spTree>
    <p:extLst>
      <p:ext uri="{BB962C8B-B14F-4D97-AF65-F5344CB8AC3E}">
        <p14:creationId xmlns:p14="http://schemas.microsoft.com/office/powerpoint/2010/main" val="84314067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72905" y="858838"/>
            <a:ext cx="9907529"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b="1" dirty="0">
                <a:solidFill>
                  <a:srgbClr val="64644B"/>
                </a:solidFill>
                <a:latin typeface="Lato"/>
              </a:rPr>
              <a:t>Przykład 1. cd.</a:t>
            </a:r>
            <a:endParaRPr lang="pl-PL" dirty="0">
              <a:solidFill>
                <a:srgbClr val="64644B"/>
              </a:solidFill>
              <a:latin typeface="Lato"/>
            </a:endParaRPr>
          </a:p>
          <a:p>
            <a:pPr algn="just">
              <a:spcBef>
                <a:spcPts val="0"/>
              </a:spcBef>
              <a:spcAft>
                <a:spcPts val="300"/>
              </a:spcAft>
              <a:defRPr/>
            </a:pPr>
            <a:endParaRPr lang="pl-PL" sz="1600" dirty="0">
              <a:solidFill>
                <a:srgbClr val="64644B"/>
              </a:solidFill>
              <a:latin typeface="Lato"/>
            </a:endParaRPr>
          </a:p>
          <a:p>
            <a:pPr algn="just">
              <a:spcBef>
                <a:spcPts val="0"/>
              </a:spcBef>
              <a:spcAft>
                <a:spcPts val="300"/>
              </a:spcAft>
              <a:defRPr/>
            </a:pPr>
            <a:r>
              <a:rPr lang="pl-PL" sz="1600" dirty="0">
                <a:solidFill>
                  <a:srgbClr val="64644B"/>
                </a:solidFill>
                <a:latin typeface="Lato"/>
              </a:rPr>
              <a:t>402	Usługi obce</a:t>
            </a:r>
          </a:p>
          <a:p>
            <a:pPr algn="just">
              <a:spcBef>
                <a:spcPts val="0"/>
              </a:spcBef>
              <a:spcAft>
                <a:spcPts val="300"/>
              </a:spcAft>
              <a:defRPr/>
            </a:pPr>
            <a:r>
              <a:rPr lang="pl-PL" sz="1600" dirty="0">
                <a:solidFill>
                  <a:srgbClr val="64644B"/>
                </a:solidFill>
                <a:latin typeface="Lato"/>
              </a:rPr>
              <a:t>402-1	Usługi obce – bieżąca działalność</a:t>
            </a:r>
          </a:p>
          <a:p>
            <a:pPr algn="just">
              <a:spcBef>
                <a:spcPts val="0"/>
              </a:spcBef>
              <a:spcAft>
                <a:spcPts val="300"/>
              </a:spcAft>
              <a:defRPr/>
            </a:pPr>
            <a:r>
              <a:rPr lang="pl-PL" sz="1600" dirty="0">
                <a:solidFill>
                  <a:srgbClr val="64644B"/>
                </a:solidFill>
                <a:latin typeface="Lato"/>
              </a:rPr>
              <a:t>402-1-1	Najem powierzchni biurowej</a:t>
            </a:r>
          </a:p>
          <a:p>
            <a:pPr algn="just">
              <a:spcBef>
                <a:spcPts val="0"/>
              </a:spcBef>
              <a:spcAft>
                <a:spcPts val="300"/>
              </a:spcAft>
              <a:defRPr/>
            </a:pPr>
            <a:r>
              <a:rPr lang="pl-PL" sz="1600" dirty="0">
                <a:solidFill>
                  <a:srgbClr val="64644B"/>
                </a:solidFill>
                <a:latin typeface="Lato"/>
              </a:rPr>
              <a:t>402-1-2	Usługi telekomunikacyjne</a:t>
            </a:r>
          </a:p>
          <a:p>
            <a:pPr algn="just">
              <a:spcBef>
                <a:spcPts val="0"/>
              </a:spcBef>
              <a:spcAft>
                <a:spcPts val="300"/>
              </a:spcAft>
              <a:defRPr/>
            </a:pPr>
            <a:r>
              <a:rPr lang="pl-PL" sz="1600" dirty="0">
                <a:solidFill>
                  <a:srgbClr val="64644B"/>
                </a:solidFill>
                <a:latin typeface="Lato"/>
              </a:rPr>
              <a:t>402-1-3	Usługi hotelowe i cateringowe</a:t>
            </a:r>
          </a:p>
          <a:p>
            <a:pPr algn="just">
              <a:spcBef>
                <a:spcPts val="0"/>
              </a:spcBef>
              <a:spcAft>
                <a:spcPts val="300"/>
              </a:spcAft>
              <a:defRPr/>
            </a:pPr>
            <a:r>
              <a:rPr lang="pl-PL" sz="1600" dirty="0">
                <a:solidFill>
                  <a:srgbClr val="64644B"/>
                </a:solidFill>
                <a:latin typeface="Lato"/>
              </a:rPr>
              <a:t>402-1-4	Audyt </a:t>
            </a:r>
          </a:p>
          <a:p>
            <a:pPr algn="just">
              <a:spcBef>
                <a:spcPts val="0"/>
              </a:spcBef>
              <a:spcAft>
                <a:spcPts val="300"/>
              </a:spcAft>
              <a:defRPr/>
            </a:pPr>
            <a:r>
              <a:rPr lang="pl-PL" sz="1600" dirty="0">
                <a:solidFill>
                  <a:srgbClr val="64644B"/>
                </a:solidFill>
                <a:latin typeface="Lato"/>
              </a:rPr>
              <a:t>402-2	Usługi obce – działalność w związku z realizacją projektu ABC</a:t>
            </a:r>
          </a:p>
          <a:p>
            <a:pPr algn="just">
              <a:spcBef>
                <a:spcPts val="0"/>
              </a:spcBef>
              <a:spcAft>
                <a:spcPts val="300"/>
              </a:spcAft>
              <a:defRPr/>
            </a:pPr>
            <a:r>
              <a:rPr lang="pl-PL" sz="1600" dirty="0">
                <a:solidFill>
                  <a:srgbClr val="64644B"/>
                </a:solidFill>
                <a:latin typeface="Lato"/>
              </a:rPr>
              <a:t>402-2-1	Najem powierzchni biurowej</a:t>
            </a:r>
          </a:p>
          <a:p>
            <a:pPr algn="just">
              <a:spcBef>
                <a:spcPts val="0"/>
              </a:spcBef>
              <a:spcAft>
                <a:spcPts val="300"/>
              </a:spcAft>
              <a:defRPr/>
            </a:pPr>
            <a:r>
              <a:rPr lang="pl-PL" sz="1600" dirty="0">
                <a:solidFill>
                  <a:srgbClr val="64644B"/>
                </a:solidFill>
                <a:latin typeface="Lato"/>
              </a:rPr>
              <a:t>402-2-2	Usługi telekomunikacyjne</a:t>
            </a:r>
          </a:p>
          <a:p>
            <a:pPr algn="just">
              <a:spcBef>
                <a:spcPts val="0"/>
              </a:spcBef>
              <a:spcAft>
                <a:spcPts val="300"/>
              </a:spcAft>
              <a:defRPr/>
            </a:pPr>
            <a:r>
              <a:rPr lang="pl-PL" sz="1600" dirty="0">
                <a:solidFill>
                  <a:srgbClr val="64644B"/>
                </a:solidFill>
                <a:latin typeface="Lato"/>
              </a:rPr>
              <a:t>402-2-3	Druk materiałów szkoleniowych</a:t>
            </a:r>
          </a:p>
          <a:p>
            <a:pPr algn="just">
              <a:spcBef>
                <a:spcPts val="0"/>
              </a:spcBef>
              <a:spcAft>
                <a:spcPts val="300"/>
              </a:spcAft>
              <a:defRPr/>
            </a:pPr>
            <a:r>
              <a:rPr lang="pl-PL" sz="1600" dirty="0">
                <a:solidFill>
                  <a:srgbClr val="64644B"/>
                </a:solidFill>
                <a:latin typeface="Lato"/>
              </a:rPr>
              <a:t>402-2-4	Audyt</a:t>
            </a:r>
          </a:p>
          <a:p>
            <a:pPr algn="just">
              <a:spcBef>
                <a:spcPts val="0"/>
              </a:spcBef>
              <a:spcAft>
                <a:spcPts val="300"/>
              </a:spcAft>
              <a:defRPr/>
            </a:pPr>
            <a:r>
              <a:rPr lang="pl-PL" sz="1600" dirty="0">
                <a:solidFill>
                  <a:srgbClr val="64644B"/>
                </a:solidFill>
                <a:latin typeface="Lato"/>
              </a:rPr>
              <a:t>402-3	Usługi obce – działalność </a:t>
            </a:r>
            <a:r>
              <a:rPr lang="pl-PL" dirty="0">
                <a:solidFill>
                  <a:srgbClr val="64644B"/>
                </a:solidFill>
                <a:latin typeface="Lato"/>
              </a:rPr>
              <a:t>związana z realizacją projektu DEF</a:t>
            </a:r>
          </a:p>
          <a:p>
            <a:pPr algn="just">
              <a:spcBef>
                <a:spcPts val="0"/>
              </a:spcBef>
              <a:spcAft>
                <a:spcPts val="300"/>
              </a:spcAft>
              <a:defRPr/>
            </a:pPr>
            <a:r>
              <a:rPr lang="pl-PL" dirty="0">
                <a:solidFill>
                  <a:srgbClr val="64644B"/>
                </a:solidFill>
                <a:latin typeface="Lato"/>
              </a:rPr>
              <a:t>402-3-1	Najem powierzchni biurowej</a:t>
            </a:r>
          </a:p>
          <a:p>
            <a:pPr algn="just">
              <a:spcBef>
                <a:spcPts val="0"/>
              </a:spcBef>
              <a:spcAft>
                <a:spcPts val="300"/>
              </a:spcAft>
              <a:defRPr/>
            </a:pPr>
            <a:r>
              <a:rPr lang="pl-PL" dirty="0">
                <a:solidFill>
                  <a:srgbClr val="64644B"/>
                </a:solidFill>
                <a:latin typeface="Lato"/>
              </a:rPr>
              <a:t>402-3-2	Usługi telekomunikacyjne</a:t>
            </a:r>
          </a:p>
          <a:p>
            <a:pPr algn="just">
              <a:spcBef>
                <a:spcPts val="0"/>
              </a:spcBef>
              <a:spcAft>
                <a:spcPts val="300"/>
              </a:spcAft>
              <a:defRPr/>
            </a:pPr>
            <a:r>
              <a:rPr lang="pl-PL" dirty="0">
                <a:solidFill>
                  <a:srgbClr val="64644B"/>
                </a:solidFill>
                <a:latin typeface="Lato"/>
              </a:rPr>
              <a:t>402-3-3	Audyt</a:t>
            </a:r>
          </a:p>
        </p:txBody>
      </p:sp>
    </p:spTree>
    <p:extLst>
      <p:ext uri="{BB962C8B-B14F-4D97-AF65-F5344CB8AC3E}">
        <p14:creationId xmlns:p14="http://schemas.microsoft.com/office/powerpoint/2010/main" val="23704938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816614"/>
            <a:ext cx="955583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b="1" dirty="0">
                <a:solidFill>
                  <a:srgbClr val="64644B"/>
                </a:solidFill>
                <a:latin typeface="Lato"/>
              </a:rPr>
              <a:t>Przykład 1. cd.</a:t>
            </a:r>
            <a:endParaRPr lang="pl-PL" dirty="0">
              <a:solidFill>
                <a:srgbClr val="64644B"/>
              </a:solidFill>
              <a:latin typeface="Lato"/>
            </a:endParaRPr>
          </a:p>
          <a:p>
            <a:pPr algn="just">
              <a:spcBef>
                <a:spcPts val="0"/>
              </a:spcBef>
              <a:spcAft>
                <a:spcPts val="300"/>
              </a:spcAft>
              <a:defRPr/>
            </a:pPr>
            <a:r>
              <a:rPr lang="pl-PL" sz="1600" dirty="0">
                <a:solidFill>
                  <a:srgbClr val="64644B"/>
                </a:solidFill>
                <a:latin typeface="Lato"/>
              </a:rPr>
              <a:t>404	Wynagrodzenia</a:t>
            </a:r>
          </a:p>
          <a:p>
            <a:pPr algn="just">
              <a:spcBef>
                <a:spcPts val="0"/>
              </a:spcBef>
              <a:spcAft>
                <a:spcPts val="300"/>
              </a:spcAft>
              <a:defRPr/>
            </a:pPr>
            <a:r>
              <a:rPr lang="pl-PL" sz="1600" dirty="0">
                <a:solidFill>
                  <a:srgbClr val="64644B"/>
                </a:solidFill>
                <a:latin typeface="Lato"/>
              </a:rPr>
              <a:t>404-1	Wynagrodzenia z umów o pracę</a:t>
            </a:r>
          </a:p>
          <a:p>
            <a:pPr algn="just">
              <a:spcBef>
                <a:spcPts val="0"/>
              </a:spcBef>
              <a:spcAft>
                <a:spcPts val="300"/>
              </a:spcAft>
              <a:defRPr/>
            </a:pPr>
            <a:r>
              <a:rPr lang="pl-PL" sz="1600" dirty="0">
                <a:solidFill>
                  <a:srgbClr val="64644B"/>
                </a:solidFill>
                <a:latin typeface="Lato"/>
              </a:rPr>
              <a:t>404-2	Wynagrodzenia z umów cywilnoprawnych</a:t>
            </a:r>
          </a:p>
          <a:p>
            <a:pPr algn="just">
              <a:spcBef>
                <a:spcPts val="0"/>
              </a:spcBef>
              <a:spcAft>
                <a:spcPts val="300"/>
              </a:spcAft>
              <a:defRPr/>
            </a:pPr>
            <a:r>
              <a:rPr lang="pl-PL" sz="1600" b="1" i="1" dirty="0">
                <a:solidFill>
                  <a:srgbClr val="64644B"/>
                </a:solidFill>
                <a:latin typeface="Lato"/>
              </a:rPr>
              <a:t>404-3	Wynagrodzenia z tytułu projektu ABC</a:t>
            </a:r>
          </a:p>
          <a:p>
            <a:pPr algn="just">
              <a:spcBef>
                <a:spcPts val="0"/>
              </a:spcBef>
              <a:spcAft>
                <a:spcPts val="300"/>
              </a:spcAft>
              <a:defRPr/>
            </a:pPr>
            <a:r>
              <a:rPr lang="pl-PL" sz="1600" b="1" i="1" dirty="0">
                <a:solidFill>
                  <a:srgbClr val="64644B"/>
                </a:solidFill>
                <a:latin typeface="Lato"/>
              </a:rPr>
              <a:t>404-3-1	Wynagrodzenia z umów o pracę</a:t>
            </a:r>
          </a:p>
          <a:p>
            <a:pPr algn="just">
              <a:spcBef>
                <a:spcPts val="0"/>
              </a:spcBef>
              <a:spcAft>
                <a:spcPts val="300"/>
              </a:spcAft>
              <a:defRPr/>
            </a:pPr>
            <a:r>
              <a:rPr lang="pl-PL" sz="1600" b="1" i="1" dirty="0">
                <a:solidFill>
                  <a:srgbClr val="64644B"/>
                </a:solidFill>
                <a:latin typeface="Lato"/>
              </a:rPr>
              <a:t>404-3-2	Wynagrodzenia z umów cywilnoprawnych</a:t>
            </a:r>
          </a:p>
          <a:p>
            <a:pPr algn="just">
              <a:spcBef>
                <a:spcPts val="0"/>
              </a:spcBef>
              <a:spcAft>
                <a:spcPts val="300"/>
              </a:spcAft>
              <a:defRPr/>
            </a:pPr>
            <a:r>
              <a:rPr lang="pl-PL" sz="1600" b="1" i="1" dirty="0">
                <a:solidFill>
                  <a:srgbClr val="64644B"/>
                </a:solidFill>
                <a:latin typeface="Lato"/>
              </a:rPr>
              <a:t>404-4	Wynagrodzenia z tytułu projektu DEF</a:t>
            </a:r>
          </a:p>
          <a:p>
            <a:pPr algn="just">
              <a:spcBef>
                <a:spcPts val="0"/>
              </a:spcBef>
              <a:spcAft>
                <a:spcPts val="300"/>
              </a:spcAft>
              <a:defRPr/>
            </a:pPr>
            <a:r>
              <a:rPr lang="pl-PL" sz="1600" b="1" i="1" dirty="0">
                <a:solidFill>
                  <a:srgbClr val="64644B"/>
                </a:solidFill>
                <a:latin typeface="Lato"/>
              </a:rPr>
              <a:t>404-4-1	Wynagrodzenia z umów o pracę</a:t>
            </a:r>
          </a:p>
          <a:p>
            <a:pPr algn="just">
              <a:spcBef>
                <a:spcPts val="0"/>
              </a:spcBef>
              <a:spcAft>
                <a:spcPts val="300"/>
              </a:spcAft>
              <a:defRPr/>
            </a:pPr>
            <a:r>
              <a:rPr lang="pl-PL" sz="1600" b="1" i="1" dirty="0">
                <a:solidFill>
                  <a:srgbClr val="64644B"/>
                </a:solidFill>
                <a:latin typeface="Lato"/>
              </a:rPr>
              <a:t>404-4-2	Wynagrodzenia z umów cywilnoprawnych </a:t>
            </a:r>
          </a:p>
          <a:p>
            <a:pPr algn="just">
              <a:spcBef>
                <a:spcPts val="0"/>
              </a:spcBef>
              <a:spcAft>
                <a:spcPts val="300"/>
              </a:spcAft>
              <a:defRPr/>
            </a:pPr>
            <a:r>
              <a:rPr lang="pl-PL" sz="1600" dirty="0">
                <a:solidFill>
                  <a:srgbClr val="64644B"/>
                </a:solidFill>
                <a:latin typeface="Lato"/>
              </a:rPr>
              <a:t> </a:t>
            </a:r>
          </a:p>
          <a:p>
            <a:pPr algn="just">
              <a:spcBef>
                <a:spcPts val="0"/>
              </a:spcBef>
              <a:spcAft>
                <a:spcPts val="300"/>
              </a:spcAft>
              <a:defRPr/>
            </a:pPr>
            <a:r>
              <a:rPr lang="pl-PL" sz="1600" dirty="0">
                <a:solidFill>
                  <a:srgbClr val="64644B"/>
                </a:solidFill>
                <a:latin typeface="Lato"/>
              </a:rPr>
              <a:t>Prezentacja kosztów związanych z realizacją projektów dofinansowywanych ze środków unijnych </a:t>
            </a:r>
            <a:r>
              <a:rPr lang="pl-PL" sz="1600" dirty="0" smtClean="0">
                <a:solidFill>
                  <a:srgbClr val="64644B"/>
                </a:solidFill>
                <a:latin typeface="Lato"/>
              </a:rPr>
              <a:t/>
            </a:r>
            <a:br>
              <a:rPr lang="pl-PL" sz="1600" dirty="0" smtClean="0">
                <a:solidFill>
                  <a:srgbClr val="64644B"/>
                </a:solidFill>
                <a:latin typeface="Lato"/>
              </a:rPr>
            </a:br>
            <a:r>
              <a:rPr lang="pl-PL" sz="1600" dirty="0" smtClean="0">
                <a:solidFill>
                  <a:srgbClr val="64644B"/>
                </a:solidFill>
                <a:latin typeface="Lato"/>
              </a:rPr>
              <a:t>w </a:t>
            </a:r>
            <a:r>
              <a:rPr lang="pl-PL" sz="1600" dirty="0">
                <a:solidFill>
                  <a:srgbClr val="64644B"/>
                </a:solidFill>
                <a:latin typeface="Lato"/>
              </a:rPr>
              <a:t>układzie rodzajowym nie umożliwia rozliczania otrzymanej dotacji z podziałem na zadania/cele złożone </a:t>
            </a:r>
            <a:r>
              <a:rPr lang="pl-PL" sz="1600" dirty="0" smtClean="0">
                <a:solidFill>
                  <a:srgbClr val="64644B"/>
                </a:solidFill>
                <a:latin typeface="Lato"/>
              </a:rPr>
              <a:t/>
            </a:r>
            <a:br>
              <a:rPr lang="pl-PL" sz="1600" dirty="0" smtClean="0">
                <a:solidFill>
                  <a:srgbClr val="64644B"/>
                </a:solidFill>
                <a:latin typeface="Lato"/>
              </a:rPr>
            </a:br>
            <a:r>
              <a:rPr lang="pl-PL" sz="1600" dirty="0" smtClean="0">
                <a:solidFill>
                  <a:srgbClr val="64644B"/>
                </a:solidFill>
                <a:latin typeface="Lato"/>
              </a:rPr>
              <a:t>we </a:t>
            </a:r>
            <a:r>
              <a:rPr lang="pl-PL" sz="1600" dirty="0">
                <a:solidFill>
                  <a:srgbClr val="64644B"/>
                </a:solidFill>
                <a:latin typeface="Lato"/>
              </a:rPr>
              <a:t>wniosku o dofinansowanie. </a:t>
            </a:r>
          </a:p>
          <a:p>
            <a:pPr algn="just">
              <a:spcBef>
                <a:spcPts val="0"/>
              </a:spcBef>
              <a:spcAft>
                <a:spcPts val="300"/>
              </a:spcAft>
              <a:defRPr/>
            </a:pPr>
            <a:r>
              <a:rPr lang="pl-PL" sz="1600" dirty="0">
                <a:solidFill>
                  <a:srgbClr val="64644B"/>
                </a:solidFill>
                <a:latin typeface="Lato"/>
              </a:rPr>
              <a:t>We wniosku o płatność należy m.in. wskazać postęp finansowy projektu, z uwzględnieniem zadań/celów wskazanych we wniosku o dofinansowanie. W przypadku beneficjentów prowadzących ewidencję tylko w układzie rodzajowym, zasadne będzie wydzielenie dodatkowego konta księgowego przeznaczonego do księgowania wszystkich kosztów związanych z dotacją.</a:t>
            </a:r>
          </a:p>
        </p:txBody>
      </p:sp>
    </p:spTree>
    <p:extLst>
      <p:ext uri="{BB962C8B-B14F-4D97-AF65-F5344CB8AC3E}">
        <p14:creationId xmlns:p14="http://schemas.microsoft.com/office/powerpoint/2010/main" val="337058039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055770"/>
            <a:ext cx="949956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r>
              <a:rPr lang="pl-PL" sz="2000" b="1" dirty="0">
                <a:solidFill>
                  <a:srgbClr val="64644B"/>
                </a:solidFill>
                <a:latin typeface="Lato"/>
              </a:rPr>
              <a:t>Przykład 2.</a:t>
            </a:r>
          </a:p>
          <a:p>
            <a:pPr algn="just">
              <a:spcBef>
                <a:spcPts val="0"/>
              </a:spcBef>
              <a:spcAft>
                <a:spcPts val="600"/>
              </a:spcAft>
              <a:defRPr/>
            </a:pPr>
            <a:r>
              <a:rPr lang="pl-PL" sz="2000" dirty="0">
                <a:solidFill>
                  <a:srgbClr val="64644B"/>
                </a:solidFill>
                <a:latin typeface="Lato"/>
              </a:rPr>
              <a:t>Wyodrębnienie dodatkowego konta syntetycznego wraz z kontami analitycznymi</a:t>
            </a:r>
          </a:p>
          <a:p>
            <a:pPr algn="just">
              <a:spcBef>
                <a:spcPts val="0"/>
              </a:spcBef>
              <a:spcAft>
                <a:spcPts val="300"/>
              </a:spcAft>
              <a:defRPr/>
            </a:pPr>
            <a:endParaRPr lang="pl-PL" dirty="0">
              <a:solidFill>
                <a:srgbClr val="64644B"/>
              </a:solidFill>
              <a:latin typeface="Lato"/>
            </a:endParaRPr>
          </a:p>
          <a:p>
            <a:pPr algn="just">
              <a:spcBef>
                <a:spcPts val="0"/>
              </a:spcBef>
              <a:spcAft>
                <a:spcPts val="300"/>
              </a:spcAft>
              <a:defRPr/>
            </a:pPr>
            <a:r>
              <a:rPr lang="pl-PL" dirty="0">
                <a:solidFill>
                  <a:srgbClr val="64644B"/>
                </a:solidFill>
                <a:latin typeface="Lato"/>
              </a:rPr>
              <a:t>410	Koszty związane z projektem ABC</a:t>
            </a:r>
          </a:p>
          <a:p>
            <a:pPr algn="just">
              <a:spcBef>
                <a:spcPts val="0"/>
              </a:spcBef>
              <a:spcAft>
                <a:spcPts val="300"/>
              </a:spcAft>
              <a:defRPr/>
            </a:pPr>
            <a:r>
              <a:rPr lang="pl-PL" dirty="0">
                <a:solidFill>
                  <a:srgbClr val="64644B"/>
                </a:solidFill>
                <a:latin typeface="Lato"/>
              </a:rPr>
              <a:t>410-1	Wynagrodzenia wraz z pochodnymi osób zaangażowanych w realizację projektu</a:t>
            </a:r>
          </a:p>
          <a:p>
            <a:pPr algn="just">
              <a:spcBef>
                <a:spcPts val="0"/>
              </a:spcBef>
              <a:spcAft>
                <a:spcPts val="300"/>
              </a:spcAft>
              <a:defRPr/>
            </a:pPr>
            <a:r>
              <a:rPr lang="pl-PL" dirty="0">
                <a:solidFill>
                  <a:srgbClr val="64644B"/>
                </a:solidFill>
                <a:latin typeface="Lato"/>
              </a:rPr>
              <a:t>410-2	Koszty podróży służbowych osób zaangażowanych w realizację projektu</a:t>
            </a:r>
          </a:p>
          <a:p>
            <a:pPr algn="just">
              <a:spcBef>
                <a:spcPts val="0"/>
              </a:spcBef>
              <a:spcAft>
                <a:spcPts val="300"/>
              </a:spcAft>
              <a:defRPr/>
            </a:pPr>
            <a:r>
              <a:rPr lang="pl-PL" dirty="0">
                <a:solidFill>
                  <a:srgbClr val="64644B"/>
                </a:solidFill>
                <a:latin typeface="Lato"/>
              </a:rPr>
              <a:t>410-3	Zakup usług </a:t>
            </a:r>
          </a:p>
          <a:p>
            <a:pPr algn="just">
              <a:spcBef>
                <a:spcPts val="0"/>
              </a:spcBef>
              <a:spcAft>
                <a:spcPts val="300"/>
              </a:spcAft>
              <a:defRPr/>
            </a:pPr>
            <a:r>
              <a:rPr lang="pl-PL" dirty="0">
                <a:solidFill>
                  <a:srgbClr val="64644B"/>
                </a:solidFill>
                <a:latin typeface="Lato"/>
              </a:rPr>
              <a:t>410-3-1	Najem pomieszczeń</a:t>
            </a:r>
          </a:p>
          <a:p>
            <a:pPr algn="just">
              <a:spcBef>
                <a:spcPts val="0"/>
              </a:spcBef>
              <a:spcAft>
                <a:spcPts val="300"/>
              </a:spcAft>
              <a:defRPr/>
            </a:pPr>
            <a:r>
              <a:rPr lang="pl-PL" dirty="0">
                <a:solidFill>
                  <a:srgbClr val="64644B"/>
                </a:solidFill>
                <a:latin typeface="Lato"/>
              </a:rPr>
              <a:t>410-3-2	Usługi telekomunikacyjne</a:t>
            </a:r>
          </a:p>
          <a:p>
            <a:pPr algn="just">
              <a:spcBef>
                <a:spcPts val="0"/>
              </a:spcBef>
              <a:spcAft>
                <a:spcPts val="300"/>
              </a:spcAft>
              <a:defRPr/>
            </a:pPr>
            <a:r>
              <a:rPr lang="pl-PL" dirty="0">
                <a:solidFill>
                  <a:srgbClr val="64644B"/>
                </a:solidFill>
                <a:latin typeface="Lato"/>
              </a:rPr>
              <a:t>410-3-3	Usługi hotelowe i cateringowe</a:t>
            </a:r>
          </a:p>
          <a:p>
            <a:pPr algn="just">
              <a:spcBef>
                <a:spcPts val="0"/>
              </a:spcBef>
              <a:spcAft>
                <a:spcPts val="300"/>
              </a:spcAft>
              <a:defRPr/>
            </a:pPr>
            <a:r>
              <a:rPr lang="pl-PL" dirty="0">
                <a:solidFill>
                  <a:srgbClr val="64644B"/>
                </a:solidFill>
                <a:latin typeface="Lato"/>
              </a:rPr>
              <a:t>410-4	Zakup materiałów biurowych</a:t>
            </a:r>
          </a:p>
          <a:p>
            <a:pPr algn="just">
              <a:spcBef>
                <a:spcPts val="0"/>
              </a:spcBef>
              <a:spcAft>
                <a:spcPts val="300"/>
              </a:spcAft>
              <a:defRPr/>
            </a:pPr>
            <a:r>
              <a:rPr lang="pl-PL" dirty="0">
                <a:solidFill>
                  <a:srgbClr val="64644B"/>
                </a:solidFill>
                <a:latin typeface="Lato"/>
              </a:rPr>
              <a:t>410-5	Zakup materiałów i towarów</a:t>
            </a:r>
          </a:p>
          <a:p>
            <a:pPr algn="just">
              <a:spcBef>
                <a:spcPts val="0"/>
              </a:spcBef>
              <a:spcAft>
                <a:spcPts val="300"/>
              </a:spcAft>
              <a:defRPr/>
            </a:pPr>
            <a:r>
              <a:rPr lang="pl-PL" dirty="0">
                <a:solidFill>
                  <a:srgbClr val="64644B"/>
                </a:solidFill>
                <a:latin typeface="Lato"/>
              </a:rPr>
              <a:t>410-6	Działania promocyjne</a:t>
            </a:r>
          </a:p>
          <a:p>
            <a:pPr algn="just">
              <a:spcBef>
                <a:spcPts val="0"/>
              </a:spcBef>
              <a:spcAft>
                <a:spcPts val="300"/>
              </a:spcAft>
              <a:defRPr/>
            </a:pPr>
            <a:r>
              <a:rPr lang="pl-PL" dirty="0">
                <a:solidFill>
                  <a:srgbClr val="64644B"/>
                </a:solidFill>
                <a:latin typeface="Lato"/>
              </a:rPr>
              <a:t>410-7	Obsługa księgowa, usługi prawnicze oraz doradcze</a:t>
            </a:r>
          </a:p>
        </p:txBody>
      </p:sp>
    </p:spTree>
    <p:extLst>
      <p:ext uri="{BB962C8B-B14F-4D97-AF65-F5344CB8AC3E}">
        <p14:creationId xmlns:p14="http://schemas.microsoft.com/office/powerpoint/2010/main" val="271044574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6" y="1252722"/>
            <a:ext cx="959804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endParaRPr lang="pl-PL" sz="2000" dirty="0">
              <a:solidFill>
                <a:srgbClr val="64644B"/>
              </a:solidFill>
              <a:latin typeface="Lato"/>
            </a:endParaRPr>
          </a:p>
          <a:p>
            <a:pPr algn="just">
              <a:spcBef>
                <a:spcPts val="0"/>
              </a:spcBef>
              <a:spcAft>
                <a:spcPts val="600"/>
              </a:spcAft>
              <a:defRPr/>
            </a:pPr>
            <a:r>
              <a:rPr lang="pl-PL" sz="2000" dirty="0">
                <a:solidFill>
                  <a:srgbClr val="64644B"/>
                </a:solidFill>
                <a:latin typeface="Lato"/>
              </a:rPr>
              <a:t>Najczytelniejszym sposobem księgowania kosztów związanych z realizacją projektu, który pozwala na uzyskanie różnorodnych informacji mających wartość użytkową zarówno dla kontroli wewnętrznej, jak i zewnętrznej, jest księgowanie tych kosztów jednocześnie </a:t>
            </a:r>
            <a:r>
              <a:rPr lang="pl-PL" sz="2000" dirty="0" smtClean="0">
                <a:solidFill>
                  <a:srgbClr val="64644B"/>
                </a:solidFill>
                <a:latin typeface="Lato"/>
              </a:rPr>
              <a:t/>
            </a:r>
            <a:br>
              <a:rPr lang="pl-PL" sz="2000" dirty="0" smtClean="0">
                <a:solidFill>
                  <a:srgbClr val="64644B"/>
                </a:solidFill>
                <a:latin typeface="Lato"/>
              </a:rPr>
            </a:br>
            <a:r>
              <a:rPr lang="pl-PL" sz="2000" dirty="0" smtClean="0">
                <a:solidFill>
                  <a:srgbClr val="64644B"/>
                </a:solidFill>
                <a:latin typeface="Lato"/>
              </a:rPr>
              <a:t>na </a:t>
            </a:r>
            <a:r>
              <a:rPr lang="pl-PL" sz="2000" dirty="0">
                <a:solidFill>
                  <a:srgbClr val="64644B"/>
                </a:solidFill>
                <a:latin typeface="Lato"/>
              </a:rPr>
              <a:t>kontach zespołu 4 oraz zespołu 5. </a:t>
            </a:r>
          </a:p>
        </p:txBody>
      </p:sp>
      <p:sp>
        <p:nvSpPr>
          <p:cNvPr id="5" name="Prostokąt 4"/>
          <p:cNvSpPr/>
          <p:nvPr/>
        </p:nvSpPr>
        <p:spPr>
          <a:xfrm>
            <a:off x="797984" y="1324159"/>
            <a:ext cx="9511468" cy="1296988"/>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ts val="0"/>
              </a:spcBef>
              <a:spcAft>
                <a:spcPts val="600"/>
              </a:spcAft>
              <a:defRPr/>
            </a:pPr>
            <a:r>
              <a:rPr lang="pl-PL" sz="2000" b="1" dirty="0">
                <a:solidFill>
                  <a:srgbClr val="64644B"/>
                </a:solidFill>
                <a:latin typeface="Lato"/>
              </a:rPr>
              <a:t>Beneficjenci ewidencjonujący koszty w układzie według typów działalności (kalkulacyjnym), także mają obowiązek dostosować analitykę kont zespołu 5. Dostosowanie to powinno przebiegać analogicznie do zaprezentowanego wcześniej zespołu 4.</a:t>
            </a:r>
          </a:p>
        </p:txBody>
      </p:sp>
    </p:spTree>
    <p:extLst>
      <p:ext uri="{BB962C8B-B14F-4D97-AF65-F5344CB8AC3E}">
        <p14:creationId xmlns:p14="http://schemas.microsoft.com/office/powerpoint/2010/main" val="251490086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168314"/>
            <a:ext cx="944043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metoda wynikowa (przychodowa) </a:t>
            </a:r>
            <a:r>
              <a:rPr lang="pl-PL" sz="2000" dirty="0">
                <a:solidFill>
                  <a:srgbClr val="64644B"/>
                </a:solidFill>
                <a:latin typeface="Lato" panose="020F0502020204030203"/>
              </a:rPr>
              <a:t>– dotacje zalicza się do przychodu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na </a:t>
            </a:r>
            <a:r>
              <a:rPr lang="pl-PL" sz="2000" dirty="0">
                <a:solidFill>
                  <a:srgbClr val="64644B"/>
                </a:solidFill>
                <a:latin typeface="Lato" panose="020F0502020204030203"/>
              </a:rPr>
              <a:t>przestrzeni jednego lub większej ilości okresów sprawozdawczych</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metoda kapitałowa </a:t>
            </a:r>
            <a:r>
              <a:rPr lang="pl-PL" sz="2000" dirty="0">
                <a:solidFill>
                  <a:srgbClr val="64644B"/>
                </a:solidFill>
                <a:latin typeface="Lato" panose="020F0502020204030203"/>
              </a:rPr>
              <a:t>-  dotacje księguje się na zwiększenie kapitału (funduszu) własnego jednostki otrzymującej dofinansowanie. Metodę wynikową stosują przykładowo:</a:t>
            </a:r>
          </a:p>
          <a:p>
            <a:pPr marL="800100" lvl="1" indent="-342900" algn="just">
              <a:spcAft>
                <a:spcPts val="600"/>
              </a:spcAft>
              <a:buFont typeface="+mj-lt"/>
              <a:buAutoNum type="arabicParenR"/>
              <a:defRPr/>
            </a:pPr>
            <a:r>
              <a:rPr lang="pl-PL" sz="2000" dirty="0">
                <a:solidFill>
                  <a:srgbClr val="64644B"/>
                </a:solidFill>
                <a:latin typeface="Lato" panose="020F0502020204030203"/>
              </a:rPr>
              <a:t>publiczne zakłady opieki </a:t>
            </a:r>
            <a:r>
              <a:rPr lang="pl-PL" sz="2000" dirty="0" smtClean="0">
                <a:solidFill>
                  <a:srgbClr val="64644B"/>
                </a:solidFill>
                <a:latin typeface="Lato" panose="020F0502020204030203"/>
              </a:rPr>
              <a:t>zdrowotnej;</a:t>
            </a:r>
            <a:endParaRPr lang="pl-PL" sz="2000" dirty="0">
              <a:solidFill>
                <a:srgbClr val="64644B"/>
              </a:solidFill>
              <a:latin typeface="Lato" panose="020F0502020204030203"/>
            </a:endParaRPr>
          </a:p>
          <a:p>
            <a:pPr marL="800100" lvl="1" indent="-342900" algn="just">
              <a:spcAft>
                <a:spcPts val="600"/>
              </a:spcAft>
              <a:buFont typeface="+mj-lt"/>
              <a:buAutoNum type="arabicParenR"/>
              <a:defRPr/>
            </a:pPr>
            <a:r>
              <a:rPr lang="pl-PL" sz="2000" dirty="0">
                <a:solidFill>
                  <a:srgbClr val="64644B"/>
                </a:solidFill>
                <a:latin typeface="Lato" panose="020F0502020204030203"/>
              </a:rPr>
              <a:t>instytucje </a:t>
            </a:r>
            <a:r>
              <a:rPr lang="pl-PL" sz="2000" dirty="0" smtClean="0">
                <a:solidFill>
                  <a:srgbClr val="64644B"/>
                </a:solidFill>
                <a:latin typeface="Lato" panose="020F0502020204030203"/>
              </a:rPr>
              <a:t>kultury;</a:t>
            </a:r>
            <a:endParaRPr lang="pl-PL" sz="2000" dirty="0">
              <a:solidFill>
                <a:srgbClr val="64644B"/>
              </a:solidFill>
              <a:latin typeface="Lato" panose="020F0502020204030203"/>
            </a:endParaRPr>
          </a:p>
          <a:p>
            <a:pPr marL="800100" lvl="1" indent="-342900" algn="just">
              <a:spcAft>
                <a:spcPts val="600"/>
              </a:spcAft>
              <a:buFont typeface="+mj-lt"/>
              <a:buAutoNum type="arabicParenR"/>
              <a:defRPr/>
            </a:pPr>
            <a:r>
              <a:rPr lang="pl-PL" sz="2000" dirty="0">
                <a:solidFill>
                  <a:srgbClr val="64644B"/>
                </a:solidFill>
                <a:latin typeface="Lato" panose="020F0502020204030203"/>
              </a:rPr>
              <a:t>uczelnie </a:t>
            </a:r>
            <a:r>
              <a:rPr lang="pl-PL" sz="2000" dirty="0" smtClean="0">
                <a:solidFill>
                  <a:srgbClr val="64644B"/>
                </a:solidFill>
                <a:latin typeface="Lato" panose="020F0502020204030203"/>
              </a:rPr>
              <a:t>wyższe;</a:t>
            </a:r>
            <a:endParaRPr lang="pl-PL" sz="2000" dirty="0">
              <a:solidFill>
                <a:srgbClr val="64644B"/>
              </a:solidFill>
              <a:latin typeface="Lato" panose="020F0502020204030203"/>
            </a:endParaRPr>
          </a:p>
          <a:p>
            <a:pPr marL="800100" lvl="1" indent="-342900" algn="just">
              <a:spcAft>
                <a:spcPts val="600"/>
              </a:spcAft>
              <a:buFont typeface="+mj-lt"/>
              <a:buAutoNum type="arabicParenR"/>
              <a:defRPr/>
            </a:pPr>
            <a:r>
              <a:rPr lang="pl-PL" sz="2000" dirty="0">
                <a:solidFill>
                  <a:srgbClr val="64644B"/>
                </a:solidFill>
                <a:latin typeface="Lato" panose="020F0502020204030203"/>
              </a:rPr>
              <a:t>spółdzielnie </a:t>
            </a:r>
            <a:r>
              <a:rPr lang="pl-PL" sz="2000" dirty="0" smtClean="0">
                <a:solidFill>
                  <a:srgbClr val="64644B"/>
                </a:solidFill>
                <a:latin typeface="Lato" panose="020F0502020204030203"/>
              </a:rPr>
              <a:t>mieszkaniowe.</a:t>
            </a: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2532072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628800"/>
            <a:ext cx="9871710" cy="4525963"/>
          </a:xfrm>
        </p:spPr>
        <p:txBody>
          <a:bodyPr>
            <a:noAutofit/>
          </a:bodyPr>
          <a:lstStyle/>
          <a:p>
            <a:pPr marL="0" indent="0">
              <a:buNone/>
            </a:pPr>
            <a:endParaRPr lang="pl-PL" sz="2800" dirty="0" smtClean="0"/>
          </a:p>
          <a:p>
            <a:pPr marL="0" indent="0">
              <a:buNone/>
            </a:pPr>
            <a:r>
              <a:rPr lang="pl-PL" sz="2800" dirty="0" smtClean="0"/>
              <a:t>Do oceny kwalifikowalności poniesionych wydatków stosuje się  wersję Wytycznych obowiązującą </a:t>
            </a:r>
            <a:r>
              <a:rPr lang="pl-PL" sz="2800" b="1" dirty="0" smtClean="0"/>
              <a:t>w dniu poniesienia wydatku</a:t>
            </a:r>
            <a:r>
              <a:rPr lang="pl-PL" sz="2800" dirty="0" smtClean="0"/>
              <a:t>.</a:t>
            </a:r>
          </a:p>
          <a:p>
            <a:endParaRPr lang="pl-PL" sz="2800" dirty="0" smtClean="0"/>
          </a:p>
          <a:p>
            <a:pPr marL="0" indent="0">
              <a:buNone/>
            </a:pPr>
            <a:r>
              <a:rPr lang="pl-PL" sz="2800" dirty="0" smtClean="0"/>
              <a:t>Do oceny prawidłowości wszystkich umów zawartych w ramach realizacji projektu w wyniku przeprowadzonych postępowań, stosuje się wersję </a:t>
            </a:r>
            <a:r>
              <a:rPr lang="pl-PL" sz="2800" i="1" dirty="0" smtClean="0"/>
              <a:t>Wytycznych</a:t>
            </a:r>
            <a:r>
              <a:rPr lang="pl-PL" sz="2800" dirty="0" smtClean="0"/>
              <a:t> obowiązującą </a:t>
            </a:r>
            <a:r>
              <a:rPr lang="pl-PL" sz="2800" b="1" dirty="0" smtClean="0"/>
              <a:t>w dniu wszczęcia postępowania</a:t>
            </a:r>
            <a:r>
              <a:rPr lang="pl-PL" sz="2800" dirty="0" smtClean="0"/>
              <a:t>, które zakończyło się podpisaniem danej umowy. </a:t>
            </a:r>
            <a:endParaRPr lang="pl-PL" sz="2800" dirty="0"/>
          </a:p>
        </p:txBody>
      </p:sp>
    </p:spTree>
    <p:extLst>
      <p:ext uri="{BB962C8B-B14F-4D97-AF65-F5344CB8AC3E}">
        <p14:creationId xmlns:p14="http://schemas.microsoft.com/office/powerpoint/2010/main" val="341924928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957294"/>
            <a:ext cx="964024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b="1" dirty="0">
                <a:solidFill>
                  <a:srgbClr val="64644B"/>
                </a:solidFill>
                <a:latin typeface="Lato" panose="020F0502020204030203"/>
              </a:rPr>
              <a:t>Przykład 1. Dotacja jako przychód operacyjny</a:t>
            </a:r>
            <a:endParaRPr lang="pl-PL" sz="1600" dirty="0">
              <a:solidFill>
                <a:srgbClr val="64644B"/>
              </a:solidFill>
              <a:latin typeface="Lato" panose="020F0502020204030203"/>
            </a:endParaRPr>
          </a:p>
          <a:p>
            <a:pPr marL="342900" indent="-342900" algn="just">
              <a:spcAft>
                <a:spcPts val="600"/>
              </a:spcAft>
              <a:buFont typeface="+mj-lt"/>
              <a:buAutoNum type="alphaLcPeriod"/>
              <a:defRPr/>
            </a:pPr>
            <a:r>
              <a:rPr lang="pl-PL" sz="1600" dirty="0">
                <a:solidFill>
                  <a:srgbClr val="64644B"/>
                </a:solidFill>
                <a:latin typeface="Lato" panose="020F0502020204030203"/>
              </a:rPr>
              <a:t>wyodrębnienie w ramach istniejącego konta syntetycznego dodatkowych kont analitycznych</a:t>
            </a:r>
          </a:p>
          <a:p>
            <a:pPr algn="just">
              <a:spcAft>
                <a:spcPts val="600"/>
              </a:spcAft>
              <a:defRPr/>
            </a:pPr>
            <a:endParaRPr lang="pl-PL" sz="1600"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701	Przychody ze sprzedaży towarów</a:t>
            </a:r>
          </a:p>
          <a:p>
            <a:pPr algn="just">
              <a:spcAft>
                <a:spcPts val="600"/>
              </a:spcAft>
              <a:defRPr/>
            </a:pPr>
            <a:r>
              <a:rPr lang="pl-PL" sz="1600" dirty="0">
                <a:solidFill>
                  <a:srgbClr val="64644B"/>
                </a:solidFill>
                <a:latin typeface="Lato" panose="020F0502020204030203"/>
              </a:rPr>
              <a:t>702	Przychody ze sprzedaży usług</a:t>
            </a:r>
          </a:p>
          <a:p>
            <a:pPr algn="just">
              <a:spcAft>
                <a:spcPts val="600"/>
              </a:spcAft>
              <a:defRPr/>
            </a:pPr>
            <a:r>
              <a:rPr lang="pl-PL" sz="1600" b="1" i="1" dirty="0">
                <a:solidFill>
                  <a:srgbClr val="64644B"/>
                </a:solidFill>
                <a:latin typeface="Lato" panose="020F0502020204030203"/>
              </a:rPr>
              <a:t>703	Przychody z działalności operacyjnej - inne</a:t>
            </a:r>
          </a:p>
          <a:p>
            <a:pPr algn="just">
              <a:spcAft>
                <a:spcPts val="600"/>
              </a:spcAft>
              <a:defRPr/>
            </a:pPr>
            <a:r>
              <a:rPr lang="pl-PL" sz="1600" b="1" i="1" dirty="0">
                <a:solidFill>
                  <a:srgbClr val="64644B"/>
                </a:solidFill>
                <a:latin typeface="Lato" panose="020F0502020204030203"/>
              </a:rPr>
              <a:t>703-1	Przychody związane z otrzymaniem dotacji na realizację projektu ABC</a:t>
            </a:r>
          </a:p>
          <a:p>
            <a:pPr algn="just">
              <a:spcAft>
                <a:spcPts val="600"/>
              </a:spcAft>
              <a:defRPr/>
            </a:pPr>
            <a:r>
              <a:rPr lang="pl-PL" sz="1600" b="1" i="1" dirty="0">
                <a:solidFill>
                  <a:srgbClr val="64644B"/>
                </a:solidFill>
                <a:latin typeface="Lato" panose="020F0502020204030203"/>
              </a:rPr>
              <a:t>703-2	Przychody związane z otrzymaniem dotacji na realizację projektu DEF</a:t>
            </a:r>
          </a:p>
          <a:p>
            <a:pPr algn="just">
              <a:spcAft>
                <a:spcPts val="600"/>
              </a:spcAft>
              <a:defRPr/>
            </a:pPr>
            <a:endParaRPr lang="pl-PL" sz="1600" dirty="0">
              <a:solidFill>
                <a:srgbClr val="64644B"/>
              </a:solidFill>
              <a:latin typeface="Lato" panose="020F0502020204030203"/>
            </a:endParaRPr>
          </a:p>
          <a:p>
            <a:pPr marL="342900" indent="-342900" algn="just">
              <a:spcAft>
                <a:spcPts val="600"/>
              </a:spcAft>
              <a:buFont typeface="+mj-lt"/>
              <a:buAutoNum type="alphaLcPeriod" startAt="2"/>
              <a:defRPr/>
            </a:pPr>
            <a:r>
              <a:rPr lang="pl-PL" sz="1600" dirty="0">
                <a:solidFill>
                  <a:srgbClr val="64644B"/>
                </a:solidFill>
                <a:latin typeface="Lato" panose="020F0502020204030203"/>
              </a:rPr>
              <a:t>wyodrębnienie dodatkowego konta syntetycznego</a:t>
            </a:r>
          </a:p>
          <a:p>
            <a:pPr marL="342900" indent="-342900" algn="just">
              <a:spcAft>
                <a:spcPts val="600"/>
              </a:spcAft>
              <a:buFont typeface="+mj-lt"/>
              <a:buAutoNum type="alphaLcPeriod" startAt="2"/>
              <a:defRPr/>
            </a:pPr>
            <a:endParaRPr lang="pl-PL" sz="1600"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701	Przychody ze sprzedaży towarów</a:t>
            </a:r>
          </a:p>
          <a:p>
            <a:pPr algn="just">
              <a:spcAft>
                <a:spcPts val="600"/>
              </a:spcAft>
              <a:defRPr/>
            </a:pPr>
            <a:r>
              <a:rPr lang="pl-PL" sz="1600" dirty="0">
                <a:solidFill>
                  <a:srgbClr val="64644B"/>
                </a:solidFill>
                <a:latin typeface="Lato" panose="020F0502020204030203"/>
              </a:rPr>
              <a:t>702	Przychody ze sprzedaży usług</a:t>
            </a:r>
          </a:p>
          <a:p>
            <a:pPr algn="just">
              <a:spcAft>
                <a:spcPts val="600"/>
              </a:spcAft>
              <a:defRPr/>
            </a:pPr>
            <a:r>
              <a:rPr lang="pl-PL" sz="1600" b="1" i="1" dirty="0">
                <a:solidFill>
                  <a:srgbClr val="64644B"/>
                </a:solidFill>
                <a:latin typeface="Lato" panose="020F0502020204030203"/>
              </a:rPr>
              <a:t>703	Przychody związane z otrzymaniem dotacji na realizację projektu ABC</a:t>
            </a:r>
          </a:p>
          <a:p>
            <a:pPr algn="just">
              <a:spcAft>
                <a:spcPts val="600"/>
              </a:spcAft>
              <a:defRPr/>
            </a:pPr>
            <a:r>
              <a:rPr lang="pl-PL" sz="1600" b="1" i="1" dirty="0">
                <a:solidFill>
                  <a:srgbClr val="64644B"/>
                </a:solidFill>
                <a:latin typeface="Lato" panose="020F0502020204030203"/>
              </a:rPr>
              <a:t>704	Przychody związane z otrzymaniem dotacji na realizację projektu DEF</a:t>
            </a:r>
          </a:p>
          <a:p>
            <a:pPr algn="just">
              <a:spcAft>
                <a:spcPts val="600"/>
              </a:spcAft>
              <a:defRPr/>
            </a:pPr>
            <a:endParaRPr lang="pl-PL" sz="1600" b="1" dirty="0">
              <a:solidFill>
                <a:srgbClr val="64644B"/>
              </a:solidFill>
              <a:latin typeface="Lato" panose="020F0502020204030203"/>
            </a:endParaRPr>
          </a:p>
          <a:p>
            <a:pPr algn="just">
              <a:spcAft>
                <a:spcPts val="600"/>
              </a:spcAft>
              <a:defRPr/>
            </a:pPr>
            <a:endParaRPr lang="pl-PL" sz="1600" dirty="0">
              <a:solidFill>
                <a:srgbClr val="64644B"/>
              </a:solidFill>
              <a:latin typeface="Lato" panose="020F0502020204030203"/>
            </a:endParaRPr>
          </a:p>
        </p:txBody>
      </p:sp>
    </p:spTree>
    <p:extLst>
      <p:ext uri="{BB962C8B-B14F-4D97-AF65-F5344CB8AC3E}">
        <p14:creationId xmlns:p14="http://schemas.microsoft.com/office/powerpoint/2010/main" val="254266948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7985" y="844750"/>
            <a:ext cx="9499565"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b="1" dirty="0">
                <a:solidFill>
                  <a:srgbClr val="64644B"/>
                </a:solidFill>
                <a:latin typeface="Lato" panose="020F0502020204030203"/>
              </a:rPr>
              <a:t>Przykład 1. Dotacja jako pozostały przychód operacyjny</a:t>
            </a:r>
            <a:endParaRPr lang="pl-PL" dirty="0">
              <a:solidFill>
                <a:srgbClr val="64644B"/>
              </a:solidFill>
              <a:latin typeface="Lato" panose="020F0502020204030203"/>
            </a:endParaRPr>
          </a:p>
          <a:p>
            <a:pPr marL="342900" indent="-342900" algn="just">
              <a:spcAft>
                <a:spcPts val="600"/>
              </a:spcAft>
              <a:buFont typeface="+mj-lt"/>
              <a:buAutoNum type="alphaLcPeriod"/>
              <a:defRPr/>
            </a:pPr>
            <a:r>
              <a:rPr lang="pl-PL" dirty="0">
                <a:solidFill>
                  <a:srgbClr val="64644B"/>
                </a:solidFill>
                <a:latin typeface="Lato" panose="020F0502020204030203"/>
              </a:rPr>
              <a:t>wyodrębnienie w ramach istniejącego konta syntetycznego dodatkowych kont analitycznych</a:t>
            </a:r>
          </a:p>
          <a:p>
            <a:pPr algn="just">
              <a:spcAft>
                <a:spcPts val="600"/>
              </a:spcAft>
              <a:defRPr/>
            </a:pPr>
            <a:endParaRPr lang="pl-PL" dirty="0">
              <a:solidFill>
                <a:srgbClr val="64644B"/>
              </a:solidFill>
              <a:latin typeface="Lato" panose="020F0502020204030203"/>
            </a:endParaRPr>
          </a:p>
          <a:p>
            <a:pPr algn="just">
              <a:spcAft>
                <a:spcPts val="600"/>
              </a:spcAft>
              <a:defRPr/>
            </a:pPr>
            <a:r>
              <a:rPr lang="pl-PL" dirty="0">
                <a:solidFill>
                  <a:srgbClr val="64644B"/>
                </a:solidFill>
                <a:latin typeface="Lato" panose="020F0502020204030203"/>
              </a:rPr>
              <a:t>760	Pozostałe przychody operacyjne</a:t>
            </a:r>
          </a:p>
          <a:p>
            <a:pPr algn="just">
              <a:spcAft>
                <a:spcPts val="600"/>
              </a:spcAft>
              <a:defRPr/>
            </a:pPr>
            <a:r>
              <a:rPr lang="pl-PL" dirty="0">
                <a:solidFill>
                  <a:srgbClr val="64644B"/>
                </a:solidFill>
                <a:latin typeface="Lato" panose="020F0502020204030203"/>
              </a:rPr>
              <a:t>760-1	Przychody ze sprzedaży majątku</a:t>
            </a:r>
          </a:p>
          <a:p>
            <a:pPr algn="just">
              <a:spcAft>
                <a:spcPts val="600"/>
              </a:spcAft>
              <a:defRPr/>
            </a:pPr>
            <a:r>
              <a:rPr lang="pl-PL" b="1" i="1" dirty="0">
                <a:solidFill>
                  <a:srgbClr val="64644B"/>
                </a:solidFill>
                <a:latin typeface="Lato" panose="020F0502020204030203"/>
              </a:rPr>
              <a:t>760-2	Przychody z dotacji</a:t>
            </a:r>
          </a:p>
          <a:p>
            <a:pPr algn="just">
              <a:spcAft>
                <a:spcPts val="600"/>
              </a:spcAft>
              <a:defRPr/>
            </a:pPr>
            <a:r>
              <a:rPr lang="pl-PL" b="1" i="1" dirty="0">
                <a:solidFill>
                  <a:srgbClr val="64644B"/>
                </a:solidFill>
                <a:latin typeface="Lato" panose="020F0502020204030203"/>
              </a:rPr>
              <a:t>760-2-1	Przychody związane z otrzymaniem dotacji na realizację projektu ABC</a:t>
            </a:r>
          </a:p>
          <a:p>
            <a:pPr algn="just">
              <a:spcAft>
                <a:spcPts val="600"/>
              </a:spcAft>
              <a:defRPr/>
            </a:pPr>
            <a:r>
              <a:rPr lang="pl-PL" b="1" i="1" dirty="0">
                <a:solidFill>
                  <a:srgbClr val="64644B"/>
                </a:solidFill>
                <a:latin typeface="Lato" panose="020F0502020204030203"/>
              </a:rPr>
              <a:t>760-2-1	Przychody związane z otrzymaniem dotacji na realizację projektu DEF</a:t>
            </a:r>
          </a:p>
          <a:p>
            <a:pPr algn="just">
              <a:spcAft>
                <a:spcPts val="600"/>
              </a:spcAft>
              <a:defRPr/>
            </a:pPr>
            <a:endParaRPr lang="pl-PL" dirty="0">
              <a:solidFill>
                <a:srgbClr val="64644B"/>
              </a:solidFill>
              <a:latin typeface="Lato" panose="020F0502020204030203"/>
            </a:endParaRPr>
          </a:p>
          <a:p>
            <a:pPr marL="342900" indent="-342900" algn="just">
              <a:spcAft>
                <a:spcPts val="600"/>
              </a:spcAft>
              <a:buFont typeface="+mj-lt"/>
              <a:buAutoNum type="alphaLcPeriod" startAt="2"/>
              <a:defRPr/>
            </a:pPr>
            <a:r>
              <a:rPr lang="pl-PL" dirty="0">
                <a:solidFill>
                  <a:srgbClr val="64644B"/>
                </a:solidFill>
                <a:latin typeface="Lato" panose="020F0502020204030203"/>
              </a:rPr>
              <a:t>wyodrębnienie dodatkowego konta </a:t>
            </a:r>
            <a:r>
              <a:rPr lang="pl-PL" dirty="0" smtClean="0">
                <a:solidFill>
                  <a:srgbClr val="64644B"/>
                </a:solidFill>
                <a:latin typeface="Lato" panose="020F0502020204030203"/>
              </a:rPr>
              <a:t>syntetycznego</a:t>
            </a:r>
            <a:endParaRPr lang="pl-PL" dirty="0">
              <a:solidFill>
                <a:srgbClr val="64644B"/>
              </a:solidFill>
              <a:latin typeface="Lato" panose="020F0502020204030203"/>
            </a:endParaRPr>
          </a:p>
          <a:p>
            <a:pPr algn="just">
              <a:spcAft>
                <a:spcPts val="600"/>
              </a:spcAft>
              <a:defRPr/>
            </a:pPr>
            <a:r>
              <a:rPr lang="pl-PL" dirty="0">
                <a:solidFill>
                  <a:srgbClr val="64644B"/>
                </a:solidFill>
                <a:latin typeface="Lato" panose="020F0502020204030203"/>
              </a:rPr>
              <a:t>760	Pozostałe przychody operacyjne</a:t>
            </a:r>
          </a:p>
          <a:p>
            <a:pPr algn="just">
              <a:spcAft>
                <a:spcPts val="600"/>
              </a:spcAft>
              <a:defRPr/>
            </a:pPr>
            <a:r>
              <a:rPr lang="pl-PL" b="1" i="1" dirty="0">
                <a:solidFill>
                  <a:srgbClr val="64644B"/>
                </a:solidFill>
                <a:latin typeface="Lato" panose="020F0502020204030203"/>
              </a:rPr>
              <a:t>762</a:t>
            </a:r>
            <a:r>
              <a:rPr lang="pl-PL" dirty="0">
                <a:solidFill>
                  <a:srgbClr val="64644B"/>
                </a:solidFill>
                <a:latin typeface="Lato" panose="020F0502020204030203"/>
              </a:rPr>
              <a:t>	</a:t>
            </a:r>
            <a:r>
              <a:rPr lang="pl-PL" b="1" i="1" dirty="0">
                <a:solidFill>
                  <a:srgbClr val="64644B"/>
                </a:solidFill>
                <a:latin typeface="Lato" panose="020F0502020204030203"/>
              </a:rPr>
              <a:t>Przychody związane z otrzymaniem dotacji na realizację projektu ABC</a:t>
            </a:r>
          </a:p>
          <a:p>
            <a:pPr algn="just">
              <a:spcAft>
                <a:spcPts val="600"/>
              </a:spcAft>
              <a:defRPr/>
            </a:pPr>
            <a:r>
              <a:rPr lang="pl-PL" b="1" i="1" dirty="0">
                <a:solidFill>
                  <a:srgbClr val="64644B"/>
                </a:solidFill>
                <a:latin typeface="Lato" panose="020F0502020204030203"/>
              </a:rPr>
              <a:t>763	Przychody związane z otrzymaniem dotacji na realizację projektu DEF</a:t>
            </a:r>
          </a:p>
          <a:p>
            <a:pPr algn="just">
              <a:spcAft>
                <a:spcPts val="600"/>
              </a:spcAft>
              <a:defRPr/>
            </a:pPr>
            <a:endParaRPr lang="pl-PL" b="1" dirty="0">
              <a:solidFill>
                <a:srgbClr val="64644B"/>
              </a:solidFill>
              <a:latin typeface="Lato" panose="020F0502020204030203"/>
            </a:endParaRPr>
          </a:p>
          <a:p>
            <a:pPr algn="just">
              <a:spcAft>
                <a:spcPts val="600"/>
              </a:spcAft>
              <a:defRPr/>
            </a:pPr>
            <a:endParaRPr lang="pl-PL" dirty="0">
              <a:solidFill>
                <a:srgbClr val="64644B"/>
              </a:solidFill>
              <a:latin typeface="Lato" panose="020F0502020204030203"/>
            </a:endParaRPr>
          </a:p>
        </p:txBody>
      </p:sp>
    </p:spTree>
    <p:extLst>
      <p:ext uri="{BB962C8B-B14F-4D97-AF65-F5344CB8AC3E}">
        <p14:creationId xmlns:p14="http://schemas.microsoft.com/office/powerpoint/2010/main" val="80611707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48640" y="1773239"/>
            <a:ext cx="9833317" cy="39101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Art. 3 ust. 1 pkt 30 ustawy o rachunkowości</a:t>
            </a:r>
          </a:p>
          <a:p>
            <a:pPr algn="just">
              <a:spcAft>
                <a:spcPts val="600"/>
              </a:spcAft>
              <a:defRPr/>
            </a:pPr>
            <a:endParaRPr lang="pl-PL" sz="2400" dirty="0">
              <a:solidFill>
                <a:srgbClr val="64644B"/>
              </a:solidFill>
              <a:latin typeface="Lato" panose="020F0502020204030203"/>
            </a:endParaRPr>
          </a:p>
          <a:p>
            <a:pPr algn="just">
              <a:spcAft>
                <a:spcPts val="600"/>
              </a:spcAft>
              <a:defRPr/>
            </a:pPr>
            <a:r>
              <a:rPr lang="pl-PL" sz="2400" dirty="0">
                <a:solidFill>
                  <a:srgbClr val="64644B"/>
                </a:solidFill>
                <a:latin typeface="Lato" panose="020F0502020204030203"/>
              </a:rPr>
              <a:t>Pod pojęciem przychodów rozumie się:</a:t>
            </a:r>
          </a:p>
          <a:p>
            <a:pPr algn="just">
              <a:spcAft>
                <a:spcPts val="600"/>
              </a:spcAft>
              <a:defRPr/>
            </a:pPr>
            <a:r>
              <a:rPr lang="pl-PL" sz="2400" dirty="0">
                <a:solidFill>
                  <a:srgbClr val="64644B"/>
                </a:solidFill>
                <a:latin typeface="Lato" panose="020F0502020204030203"/>
              </a:rPr>
              <a:t>„uprawdopodobnione powstanie w okresie sprawozdawczym korzyści ekonomicznych, o wiarygodnie określonej wartości, w formie zwiększenia wartości aktywów, albo zmniejszenia wartości zobowiązań, które doprowadzą do wzrostu kapitału własnego lub zmniejszenia jego niedoboru w inny sposób niż wniesienie środków przez udziałowców lub właścicieli”.</a:t>
            </a:r>
          </a:p>
        </p:txBody>
      </p:sp>
    </p:spTree>
    <p:extLst>
      <p:ext uri="{BB962C8B-B14F-4D97-AF65-F5344CB8AC3E}">
        <p14:creationId xmlns:p14="http://schemas.microsoft.com/office/powerpoint/2010/main" val="40340557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74241" y="1027143"/>
            <a:ext cx="970771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b="1" dirty="0">
                <a:solidFill>
                  <a:srgbClr val="64644B"/>
                </a:solidFill>
                <a:latin typeface="Lato" panose="020F0502020204030203"/>
              </a:rPr>
              <a:t>MSR Nr 20 Dotacje rządowe oraz ujawnianie informacji na temat pomocy </a:t>
            </a:r>
            <a:r>
              <a:rPr lang="pl-PL" sz="1600" b="1" dirty="0" smtClean="0">
                <a:solidFill>
                  <a:srgbClr val="64644B"/>
                </a:solidFill>
                <a:latin typeface="Lato" panose="020F0502020204030203"/>
              </a:rPr>
              <a:t>rządowej</a:t>
            </a:r>
            <a:endParaRPr lang="pl-PL" sz="1600" dirty="0">
              <a:solidFill>
                <a:srgbClr val="64644B"/>
              </a:solidFill>
              <a:latin typeface="Lato" panose="020F0502020204030203"/>
            </a:endParaRPr>
          </a:p>
          <a:p>
            <a:pPr marL="342900" indent="-342900" algn="just">
              <a:spcAft>
                <a:spcPts val="600"/>
              </a:spcAft>
              <a:buFont typeface="+mj-lt"/>
              <a:buAutoNum type="arabicPeriod" startAt="7"/>
              <a:defRPr/>
            </a:pPr>
            <a:r>
              <a:rPr lang="pl-PL" sz="1600" b="1" dirty="0">
                <a:solidFill>
                  <a:srgbClr val="64644B"/>
                </a:solidFill>
                <a:latin typeface="Lato" panose="020F0502020204030203"/>
              </a:rPr>
              <a:t>Dotacji rządowych</a:t>
            </a:r>
            <a:r>
              <a:rPr lang="pl-PL" sz="1600" dirty="0">
                <a:solidFill>
                  <a:srgbClr val="64644B"/>
                </a:solidFill>
                <a:latin typeface="Lato" panose="020F0502020204030203"/>
              </a:rPr>
              <a:t>, łącznie z niepieniężnymi dotacjami wykazywanymi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wartości godziwej, </a:t>
            </a:r>
            <a:r>
              <a:rPr lang="pl-PL" sz="1600" b="1" dirty="0">
                <a:solidFill>
                  <a:srgbClr val="64644B"/>
                </a:solidFill>
                <a:latin typeface="Lato" panose="020F0502020204030203"/>
              </a:rPr>
              <a:t>nie ujmuje się, dopóki nie istnieje </a:t>
            </a:r>
            <a:r>
              <a:rPr lang="pl-PL" sz="1600" b="1" u="sng" dirty="0">
                <a:solidFill>
                  <a:srgbClr val="64644B"/>
                </a:solidFill>
                <a:latin typeface="Lato" panose="020F0502020204030203"/>
              </a:rPr>
              <a:t>wystarczająca pewność</a:t>
            </a:r>
            <a:r>
              <a:rPr lang="pl-PL" sz="1600" dirty="0">
                <a:solidFill>
                  <a:srgbClr val="64644B"/>
                </a:solidFill>
                <a:latin typeface="Lato" panose="020F0502020204030203"/>
              </a:rPr>
              <a:t>, iż:</a:t>
            </a:r>
          </a:p>
          <a:p>
            <a:pPr marL="800100" lvl="1" indent="-342900" algn="just">
              <a:spcAft>
                <a:spcPts val="600"/>
              </a:spcAft>
              <a:buFont typeface="+mj-lt"/>
              <a:buAutoNum type="alphaLcParenR"/>
              <a:defRPr/>
            </a:pPr>
            <a:r>
              <a:rPr lang="pl-PL" sz="1600" dirty="0">
                <a:solidFill>
                  <a:srgbClr val="64644B"/>
                </a:solidFill>
                <a:latin typeface="Lato" panose="020F0502020204030203"/>
              </a:rPr>
              <a:t>jednostka gospodarcza spełni warunki związane z dotacjami; oraz</a:t>
            </a:r>
          </a:p>
          <a:p>
            <a:pPr marL="800100" lvl="1" indent="-342900" algn="just">
              <a:spcAft>
                <a:spcPts val="600"/>
              </a:spcAft>
              <a:buFont typeface="+mj-lt"/>
              <a:buAutoNum type="alphaLcParenR"/>
              <a:defRPr/>
            </a:pPr>
            <a:r>
              <a:rPr lang="pl-PL" sz="1600" dirty="0">
                <a:solidFill>
                  <a:srgbClr val="64644B"/>
                </a:solidFill>
                <a:latin typeface="Lato" panose="020F0502020204030203"/>
              </a:rPr>
              <a:t>dotacje będą otrzymane.</a:t>
            </a:r>
          </a:p>
          <a:p>
            <a:pPr marL="342900" indent="-342900" algn="just">
              <a:spcAft>
                <a:spcPts val="600"/>
              </a:spcAft>
              <a:buFont typeface="+mj-lt"/>
              <a:buAutoNum type="arabicPeriod" startAt="8"/>
              <a:defRPr/>
            </a:pPr>
            <a:r>
              <a:rPr lang="pl-PL" sz="1600" b="1" dirty="0">
                <a:solidFill>
                  <a:srgbClr val="64644B"/>
                </a:solidFill>
                <a:latin typeface="Lato" panose="020F0502020204030203"/>
              </a:rPr>
              <a:t>Dotacji rządowej nie ujmuje się aż do momentu, w którym istnieje uzasadnione przekonanie, </a:t>
            </a:r>
            <a:r>
              <a:rPr lang="pl-PL" sz="1600" b="1" dirty="0" smtClean="0">
                <a:solidFill>
                  <a:srgbClr val="64644B"/>
                </a:solidFill>
                <a:latin typeface="Lato" panose="020F0502020204030203"/>
              </a:rPr>
              <a:t/>
            </a:r>
            <a:br>
              <a:rPr lang="pl-PL" sz="1600" b="1" dirty="0" smtClean="0">
                <a:solidFill>
                  <a:srgbClr val="64644B"/>
                </a:solidFill>
                <a:latin typeface="Lato" panose="020F0502020204030203"/>
              </a:rPr>
            </a:br>
            <a:r>
              <a:rPr lang="pl-PL" sz="1600" b="1" dirty="0" smtClean="0">
                <a:solidFill>
                  <a:srgbClr val="64644B"/>
                </a:solidFill>
                <a:latin typeface="Lato" panose="020F0502020204030203"/>
              </a:rPr>
              <a:t>że </a:t>
            </a:r>
            <a:r>
              <a:rPr lang="pl-PL" sz="1600" b="1" dirty="0">
                <a:solidFill>
                  <a:srgbClr val="64644B"/>
                </a:solidFill>
                <a:latin typeface="Lato" panose="020F0502020204030203"/>
              </a:rPr>
              <a:t>jednostka gospodarcza spełni warunki związane z dotacją oraz że dotacja zostanie otrzymana. Fakt, iż jednostka gospodarcza otrzymała dotacje, nie stanowi </a:t>
            </a:r>
            <a:r>
              <a:rPr lang="pl-PL" sz="1600" b="1" dirty="0" smtClean="0">
                <a:solidFill>
                  <a:srgbClr val="64644B"/>
                </a:solidFill>
                <a:latin typeface="Lato" panose="020F0502020204030203"/>
              </a:rPr>
              <a:t>sam w </a:t>
            </a:r>
            <a:r>
              <a:rPr lang="pl-PL" sz="1600" b="1" dirty="0">
                <a:solidFill>
                  <a:srgbClr val="64644B"/>
                </a:solidFill>
                <a:latin typeface="Lato" panose="020F0502020204030203"/>
              </a:rPr>
              <a:t>sobie przekonującego dowodu na to, że związane z dotacją warunki zostały lub będą spełnione.</a:t>
            </a:r>
          </a:p>
          <a:p>
            <a:pPr marL="342900" indent="-342900" algn="just">
              <a:spcAft>
                <a:spcPts val="600"/>
              </a:spcAft>
              <a:buFont typeface="+mj-lt"/>
              <a:buAutoNum type="arabicPeriod" startAt="9"/>
              <a:defRPr/>
            </a:pPr>
            <a:r>
              <a:rPr lang="pl-PL" sz="1600" dirty="0">
                <a:solidFill>
                  <a:srgbClr val="64644B"/>
                </a:solidFill>
                <a:latin typeface="Lato" panose="020F0502020204030203"/>
              </a:rPr>
              <a:t>Sposób, w jaki dotacja została otrzymana, nie wpływa na metodę księgową, którą należy przyjąć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stosunku do dotacji. Dlatego też dotacja jest księgowana w ten sam sposób niezależnie od tego, czy została ona otrzymana w formie środków pieniężnych, czy też przybrała formę redukcji zobowiązań wobec rządu.</a:t>
            </a:r>
          </a:p>
        </p:txBody>
      </p:sp>
    </p:spTree>
    <p:extLst>
      <p:ext uri="{BB962C8B-B14F-4D97-AF65-F5344CB8AC3E}">
        <p14:creationId xmlns:p14="http://schemas.microsoft.com/office/powerpoint/2010/main" val="56912158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252731"/>
            <a:ext cx="9440430" cy="338537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Sposób postępowania z dochodami wygenerowanymi podczas realizacji projektu oraz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po </a:t>
            </a:r>
            <a:r>
              <a:rPr lang="pl-PL" sz="2000" dirty="0">
                <a:solidFill>
                  <a:srgbClr val="64644B"/>
                </a:solidFill>
                <a:latin typeface="Lato" panose="020F0502020204030203"/>
              </a:rPr>
              <a:t>jego zakończeniu uregulowany zostały w art. 61 oraz art. 65 ust. 8 Rozporządzenia ogólnego.</a:t>
            </a:r>
          </a:p>
          <a:p>
            <a:pPr algn="just">
              <a:spcAft>
                <a:spcPts val="600"/>
              </a:spcAft>
              <a:defRPr/>
            </a:pPr>
            <a:endParaRPr lang="pl-PL" sz="2000"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Beneficjent ma obowiązek ujawniania wszelkich dochodów, które powstaną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w związku z </a:t>
            </a:r>
            <a:r>
              <a:rPr lang="pl-PL" sz="2000" dirty="0">
                <a:solidFill>
                  <a:srgbClr val="64644B"/>
                </a:solidFill>
                <a:latin typeface="Lato" panose="020F0502020204030203"/>
              </a:rPr>
              <a:t>realizacją projektu dofinansowanego ze środków unijnych. Dochody te można podzielić na dwie zasadnicze grupy:</a:t>
            </a:r>
          </a:p>
          <a:p>
            <a:pPr marL="342900" indent="-342900" algn="just">
              <a:spcAft>
                <a:spcPts val="600"/>
              </a:spcAft>
              <a:buFont typeface="+mj-lt"/>
              <a:buAutoNum type="arabicPeriod"/>
              <a:defRPr/>
            </a:pPr>
            <a:r>
              <a:rPr lang="pl-PL" sz="2000" dirty="0">
                <a:solidFill>
                  <a:srgbClr val="64644B"/>
                </a:solidFill>
                <a:latin typeface="Lato" panose="020F0502020204030203"/>
              </a:rPr>
              <a:t>dochody wygenerowane </a:t>
            </a:r>
            <a:r>
              <a:rPr lang="pl-PL" sz="2000" b="1" dirty="0">
                <a:solidFill>
                  <a:srgbClr val="64644B"/>
                </a:solidFill>
                <a:latin typeface="Lato" panose="020F0502020204030203"/>
              </a:rPr>
              <a:t>podczas realizacji projektu </a:t>
            </a:r>
            <a:r>
              <a:rPr lang="pl-PL" sz="2000" dirty="0">
                <a:solidFill>
                  <a:srgbClr val="64644B"/>
                </a:solidFill>
                <a:latin typeface="Lato" panose="020F0502020204030203"/>
              </a:rPr>
              <a:t>(do czasu jego ukończenia);</a:t>
            </a:r>
          </a:p>
          <a:p>
            <a:pPr marL="342900" indent="-342900" algn="just">
              <a:spcAft>
                <a:spcPts val="600"/>
              </a:spcAft>
              <a:buFont typeface="+mj-lt"/>
              <a:buAutoNum type="arabicPeriod"/>
              <a:defRPr/>
            </a:pPr>
            <a:r>
              <a:rPr lang="pl-PL" sz="2000" dirty="0">
                <a:solidFill>
                  <a:srgbClr val="64644B"/>
                </a:solidFill>
                <a:latin typeface="Lato" panose="020F0502020204030203"/>
              </a:rPr>
              <a:t>dochody wygenerowane </a:t>
            </a:r>
            <a:r>
              <a:rPr lang="pl-PL" sz="2000" b="1" dirty="0">
                <a:solidFill>
                  <a:srgbClr val="64644B"/>
                </a:solidFill>
                <a:latin typeface="Lato" panose="020F0502020204030203"/>
              </a:rPr>
              <a:t>po ukończeniu realizacji projektu. </a:t>
            </a:r>
          </a:p>
        </p:txBody>
      </p:sp>
    </p:spTree>
    <p:extLst>
      <p:ext uri="{BB962C8B-B14F-4D97-AF65-F5344CB8AC3E}">
        <p14:creationId xmlns:p14="http://schemas.microsoft.com/office/powerpoint/2010/main" val="391865891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1238654"/>
            <a:ext cx="966551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Rozporządzenie ogólne oraz Wytyczne dopuszczają zamiennie możliwość stosowania </a:t>
            </a:r>
            <a:r>
              <a:rPr lang="pl-PL" sz="2000" b="1" dirty="0">
                <a:solidFill>
                  <a:srgbClr val="64644B"/>
                </a:solidFill>
                <a:latin typeface="Lato" panose="020F0502020204030203"/>
              </a:rPr>
              <a:t>tzw. odpowiedniego kodu księgowego. </a:t>
            </a:r>
            <a:r>
              <a:rPr lang="pl-PL" sz="2000" dirty="0">
                <a:solidFill>
                  <a:srgbClr val="64644B"/>
                </a:solidFill>
                <a:latin typeface="Lato" panose="020F0502020204030203"/>
              </a:rPr>
              <a:t>Brak jest jednak przepisów, które wskazywałyby na czym konkretnie polega stosowanie odpowiedniego kodu księgowego.</a:t>
            </a:r>
          </a:p>
          <a:p>
            <a:pPr algn="just">
              <a:spcAft>
                <a:spcPts val="600"/>
              </a:spcAft>
              <a:defRPr/>
            </a:pPr>
            <a:endParaRPr lang="pl-PL" sz="2000" b="1"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W praktyce przyjmuje się, że kod księgowy może przyjąć postać:</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kodu księgowego funkcjonującego w ramach prowadzonego systemu księgowego, </a:t>
            </a:r>
            <a:r>
              <a:rPr lang="pl-PL" sz="2000" dirty="0">
                <a:solidFill>
                  <a:srgbClr val="64644B"/>
                </a:solidFill>
                <a:latin typeface="Lato" panose="020F0502020204030203"/>
              </a:rPr>
              <a:t>bądź też</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Kodu księgowego funkcjonującego poza systemem księgowym. </a:t>
            </a:r>
          </a:p>
          <a:p>
            <a:pPr algn="just">
              <a:spcAft>
                <a:spcPts val="600"/>
              </a:spcAft>
              <a:defRPr/>
            </a:pPr>
            <a:endParaRPr lang="pl-PL" sz="2000" b="1" dirty="0">
              <a:solidFill>
                <a:srgbClr val="64644B"/>
              </a:solidFill>
              <a:latin typeface="Lato" panose="020F0502020204030203"/>
            </a:endParaRPr>
          </a:p>
          <a:p>
            <a:pPr algn="just">
              <a:spcAft>
                <a:spcPts val="600"/>
              </a:spcAft>
              <a:defRPr/>
            </a:pPr>
            <a:endParaRPr lang="pl-PL" sz="2000" b="1" dirty="0">
              <a:solidFill>
                <a:srgbClr val="64644B"/>
              </a:solidFill>
              <a:latin typeface="Lato" panose="020F0502020204030203"/>
            </a:endParaRPr>
          </a:p>
          <a:p>
            <a:pPr algn="just">
              <a:spcAft>
                <a:spcPts val="600"/>
              </a:spcAft>
              <a:defRPr/>
            </a:pPr>
            <a:endParaRPr lang="pl-PL" sz="2000" b="1" dirty="0">
              <a:solidFill>
                <a:srgbClr val="64644B"/>
              </a:solidFill>
              <a:latin typeface="Lato" panose="020F0502020204030203"/>
            </a:endParaRPr>
          </a:p>
        </p:txBody>
      </p:sp>
    </p:spTree>
    <p:extLst>
      <p:ext uri="{BB962C8B-B14F-4D97-AF65-F5344CB8AC3E}">
        <p14:creationId xmlns:p14="http://schemas.microsoft.com/office/powerpoint/2010/main" val="40741126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1168314"/>
            <a:ext cx="948263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400" b="1" dirty="0">
                <a:solidFill>
                  <a:srgbClr val="64644B"/>
                </a:solidFill>
                <a:latin typeface="Lato" panose="020F0502020204030203"/>
              </a:rPr>
              <a:t>Rozwiązanie wygodne w praktyce, istotnie upraszcza ewidencję </a:t>
            </a:r>
            <a:r>
              <a:rPr lang="pl-PL" sz="2400" dirty="0">
                <a:solidFill>
                  <a:srgbClr val="64644B"/>
                </a:solidFill>
                <a:latin typeface="Lato" panose="020F0502020204030203"/>
              </a:rPr>
              <a:t>dając jednocześnie rezultaty takie same jak stosowanie kont analitycznych, syntetycznych oraz pozabilansowych.</a:t>
            </a:r>
          </a:p>
          <a:p>
            <a:pPr algn="just">
              <a:spcAft>
                <a:spcPts val="600"/>
              </a:spcAft>
              <a:defRPr/>
            </a:pPr>
            <a:endParaRPr lang="pl-PL" sz="2400" b="1" dirty="0">
              <a:solidFill>
                <a:srgbClr val="64644B"/>
              </a:solidFill>
              <a:latin typeface="Lato" panose="020F0502020204030203"/>
            </a:endParaRPr>
          </a:p>
          <a:p>
            <a:pPr marL="285750" indent="-285750" algn="just">
              <a:spcAft>
                <a:spcPts val="600"/>
              </a:spcAft>
              <a:buFont typeface="Arial" panose="020B0604020202020204" pitchFamily="34" charset="0"/>
              <a:buChar char="•"/>
              <a:defRPr/>
            </a:pPr>
            <a:r>
              <a:rPr lang="pl-PL" sz="2400" b="1" dirty="0">
                <a:solidFill>
                  <a:srgbClr val="64644B"/>
                </a:solidFill>
                <a:latin typeface="Lato" panose="020F0502020204030203"/>
              </a:rPr>
              <a:t>Wymaga odpowiedniej konfiguracji systemu księgowego,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dirty="0" smtClean="0">
                <a:solidFill>
                  <a:srgbClr val="64644B"/>
                </a:solidFill>
                <a:latin typeface="Lato" panose="020F0502020204030203"/>
              </a:rPr>
              <a:t>ta </a:t>
            </a:r>
            <a:r>
              <a:rPr lang="pl-PL" sz="2400" dirty="0">
                <a:solidFill>
                  <a:srgbClr val="64644B"/>
                </a:solidFill>
                <a:latin typeface="Lato" panose="020F0502020204030203"/>
              </a:rPr>
              <a:t>aby zapewnić pozyskiwanie informacji danych wymaganych dla potrzeb kontroli rozliczenia dofinansowania.</a:t>
            </a:r>
          </a:p>
          <a:p>
            <a:pPr marL="285750" indent="-285750" algn="just">
              <a:spcAft>
                <a:spcPts val="600"/>
              </a:spcAft>
              <a:buFont typeface="Arial" panose="020B0604020202020204" pitchFamily="34" charset="0"/>
              <a:buChar char="•"/>
              <a:defRPr/>
            </a:pPr>
            <a:endParaRPr lang="pl-PL" sz="2400" b="1" dirty="0">
              <a:solidFill>
                <a:srgbClr val="64644B"/>
              </a:solidFill>
              <a:latin typeface="Lato" panose="020F0502020204030203"/>
            </a:endParaRPr>
          </a:p>
          <a:p>
            <a:pPr marL="285750" indent="-285750" algn="just">
              <a:spcAft>
                <a:spcPts val="600"/>
              </a:spcAft>
              <a:buFont typeface="Arial" panose="020B0604020202020204" pitchFamily="34" charset="0"/>
              <a:buChar char="•"/>
              <a:defRPr/>
            </a:pPr>
            <a:r>
              <a:rPr lang="pl-PL" sz="2400" b="1" dirty="0">
                <a:solidFill>
                  <a:srgbClr val="64644B"/>
                </a:solidFill>
                <a:latin typeface="Lato" panose="020F0502020204030203"/>
              </a:rPr>
              <a:t>Kodem księgowym mogą być np. litery, cyfry, ikony.</a:t>
            </a:r>
          </a:p>
          <a:p>
            <a:pPr algn="just">
              <a:spcAft>
                <a:spcPts val="600"/>
              </a:spcAft>
              <a:defRPr/>
            </a:pPr>
            <a:endParaRPr lang="pl-PL" sz="2400" b="1" dirty="0">
              <a:solidFill>
                <a:srgbClr val="64644B"/>
              </a:solidFill>
              <a:latin typeface="Lato" panose="020F0502020204030203"/>
            </a:endParaRPr>
          </a:p>
          <a:p>
            <a:pPr algn="just">
              <a:spcAft>
                <a:spcPts val="600"/>
              </a:spcAft>
              <a:defRPr/>
            </a:pPr>
            <a:endParaRPr lang="pl-PL" sz="2400" b="1" dirty="0">
              <a:solidFill>
                <a:srgbClr val="64644B"/>
              </a:solidFill>
              <a:latin typeface="Lato" panose="020F0502020204030203"/>
            </a:endParaRPr>
          </a:p>
        </p:txBody>
      </p:sp>
    </p:spTree>
    <p:extLst>
      <p:ext uri="{BB962C8B-B14F-4D97-AF65-F5344CB8AC3E}">
        <p14:creationId xmlns:p14="http://schemas.microsoft.com/office/powerpoint/2010/main" val="192807328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126110"/>
            <a:ext cx="944043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b="1" dirty="0">
                <a:solidFill>
                  <a:srgbClr val="64644B"/>
                </a:solidFill>
                <a:latin typeface="Lato" panose="020F0502020204030203"/>
              </a:rPr>
              <a:t>Wyjaśnienia MRR</a:t>
            </a:r>
          </a:p>
          <a:p>
            <a:pPr algn="just">
              <a:spcAft>
                <a:spcPts val="600"/>
              </a:spcAft>
              <a:defRPr/>
            </a:pPr>
            <a:endParaRPr lang="pl-PL" sz="2400" b="1" dirty="0">
              <a:solidFill>
                <a:srgbClr val="64644B"/>
              </a:solidFill>
              <a:latin typeface="Lato" panose="020F0502020204030203"/>
            </a:endParaRPr>
          </a:p>
          <a:p>
            <a:pPr algn="just">
              <a:spcAft>
                <a:spcPts val="600"/>
              </a:spcAft>
              <a:defRPr/>
            </a:pPr>
            <a:r>
              <a:rPr lang="pl-PL" sz="2400" dirty="0">
                <a:solidFill>
                  <a:srgbClr val="64644B"/>
                </a:solidFill>
                <a:latin typeface="Lato" panose="020F0502020204030203"/>
              </a:rPr>
              <a:t>„Wyodrębniony kod księgowy oznacza:</a:t>
            </a:r>
          </a:p>
          <a:p>
            <a:pPr marL="342900" indent="-342900" algn="just">
              <a:spcAft>
                <a:spcPts val="600"/>
              </a:spcAft>
              <a:buFont typeface="+mj-lt"/>
              <a:buAutoNum type="arabicParenR"/>
              <a:defRPr/>
            </a:pPr>
            <a:r>
              <a:rPr lang="pl-PL" sz="2400" dirty="0">
                <a:solidFill>
                  <a:srgbClr val="64644B"/>
                </a:solidFill>
                <a:latin typeface="Lato" panose="020F0502020204030203"/>
              </a:rPr>
              <a:t>odpowiedni </a:t>
            </a:r>
            <a:r>
              <a:rPr lang="pl-PL" sz="2400" b="1" dirty="0">
                <a:solidFill>
                  <a:srgbClr val="64644B"/>
                </a:solidFill>
                <a:latin typeface="Lato" panose="020F0502020204030203"/>
              </a:rPr>
              <a:t>symbol, numer, wyróżnik </a:t>
            </a:r>
            <a:r>
              <a:rPr lang="pl-PL" sz="2400" dirty="0">
                <a:solidFill>
                  <a:srgbClr val="64644B"/>
                </a:solidFill>
                <a:latin typeface="Lato" panose="020F0502020204030203"/>
              </a:rPr>
              <a:t>stosowany przy rejestracji, ewidencji lub oznaczeniu dokumentu, </a:t>
            </a:r>
          </a:p>
          <a:p>
            <a:pPr marL="342900" indent="-342900" algn="just">
              <a:spcAft>
                <a:spcPts val="600"/>
              </a:spcAft>
              <a:buFont typeface="+mj-lt"/>
              <a:buAutoNum type="arabicParenR"/>
              <a:defRPr/>
            </a:pPr>
            <a:r>
              <a:rPr lang="pl-PL" sz="2400" dirty="0">
                <a:solidFill>
                  <a:srgbClr val="64644B"/>
                </a:solidFill>
                <a:latin typeface="Lato" panose="020F0502020204030203"/>
              </a:rPr>
              <a:t>który </a:t>
            </a:r>
            <a:r>
              <a:rPr lang="pl-PL" sz="2400" b="1" dirty="0">
                <a:solidFill>
                  <a:srgbClr val="64644B"/>
                </a:solidFill>
                <a:latin typeface="Lato" panose="020F0502020204030203"/>
              </a:rPr>
              <a:t>umożliwia sporządzania zestawienia lub rejestru dowodów księgowych w określonym przedziale czasowym,</a:t>
            </a:r>
          </a:p>
          <a:p>
            <a:pPr marL="342900" indent="-342900" algn="just">
              <a:spcAft>
                <a:spcPts val="600"/>
              </a:spcAft>
              <a:buFont typeface="+mj-lt"/>
              <a:buAutoNum type="arabicParenR"/>
              <a:defRPr/>
            </a:pPr>
            <a:r>
              <a:rPr lang="pl-PL" sz="2400" b="1" dirty="0">
                <a:solidFill>
                  <a:srgbClr val="64644B"/>
                </a:solidFill>
                <a:latin typeface="Lato" panose="020F0502020204030203"/>
              </a:rPr>
              <a:t>ujmujących wszystkie operacje związane z projektem</a:t>
            </a:r>
            <a:r>
              <a:rPr lang="pl-PL" sz="2400" dirty="0">
                <a:solidFill>
                  <a:srgbClr val="64644B"/>
                </a:solidFill>
                <a:latin typeface="Lato" panose="020F0502020204030203"/>
              </a:rPr>
              <a:t>, oraz</a:t>
            </a:r>
          </a:p>
          <a:p>
            <a:pPr algn="just">
              <a:spcAft>
                <a:spcPts val="600"/>
              </a:spcAft>
              <a:defRPr/>
            </a:pPr>
            <a:endParaRPr lang="pl-PL" sz="2400" b="1" dirty="0">
              <a:solidFill>
                <a:srgbClr val="64644B"/>
              </a:solidFill>
              <a:latin typeface="Lato" panose="020F0502020204030203"/>
            </a:endParaRPr>
          </a:p>
        </p:txBody>
      </p:sp>
    </p:spTree>
    <p:extLst>
      <p:ext uri="{BB962C8B-B14F-4D97-AF65-F5344CB8AC3E}">
        <p14:creationId xmlns:p14="http://schemas.microsoft.com/office/powerpoint/2010/main" val="60831745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858834"/>
            <a:ext cx="958110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a:t>
            </a:r>
          </a:p>
          <a:p>
            <a:pPr marL="342900" indent="-342900" algn="just">
              <a:spcAft>
                <a:spcPts val="600"/>
              </a:spcAft>
              <a:buFont typeface="+mj-lt"/>
              <a:buAutoNum type="arabicParenR" startAt="4"/>
              <a:defRPr/>
            </a:pPr>
            <a:r>
              <a:rPr lang="pl-PL" sz="2000" dirty="0">
                <a:solidFill>
                  <a:srgbClr val="64644B"/>
                </a:solidFill>
                <a:latin typeface="Lato" panose="020F0502020204030203"/>
              </a:rPr>
              <a:t>obejmujących </a:t>
            </a:r>
            <a:r>
              <a:rPr lang="pl-PL" sz="2000" b="1" dirty="0">
                <a:solidFill>
                  <a:srgbClr val="64644B"/>
                </a:solidFill>
                <a:latin typeface="Lato" panose="020F0502020204030203"/>
              </a:rPr>
              <a:t>przynajmniej następujący zakres danych</a:t>
            </a:r>
            <a:r>
              <a:rPr lang="pl-PL" sz="2000" dirty="0">
                <a:solidFill>
                  <a:srgbClr val="64644B"/>
                </a:solidFill>
                <a:latin typeface="Lato" panose="020F0502020204030203"/>
              </a:rPr>
              <a:t>:</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numer dokumentu źródłowego</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numer ewidencyjny lub księgowy dokumentu</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datę wystawienia dokumentu</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kwotę brutto</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kwotę netto dokumentu</a:t>
            </a:r>
          </a:p>
          <a:p>
            <a:pPr marL="742950" lvl="1" indent="-285750" algn="just">
              <a:spcAft>
                <a:spcPts val="600"/>
              </a:spcAft>
              <a:buFont typeface="Arial" panose="020B0604020202020204" pitchFamily="34" charset="0"/>
              <a:buChar char="•"/>
              <a:defRPr/>
            </a:pPr>
            <a:r>
              <a:rPr lang="pl-PL" sz="2000" dirty="0">
                <a:solidFill>
                  <a:srgbClr val="64644B"/>
                </a:solidFill>
                <a:latin typeface="Lato" panose="020F0502020204030203"/>
              </a:rPr>
              <a:t>kwotę kwalifikowalną dotyczącą projektu.</a:t>
            </a:r>
          </a:p>
          <a:p>
            <a:pPr algn="just">
              <a:spcAft>
                <a:spcPts val="600"/>
              </a:spcAft>
              <a:defRPr/>
            </a:pPr>
            <a:endParaRPr lang="pl-PL" sz="2000"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Beneficjent stosując rozwiązanie polegające na wprowadzeniu kodu księgowego zobowiązany jest przy składaniu wniosku o płatność do sporządzania techniką komputerową w postaci arkusza kalkulacyjnego (oraz załączania wydruku) »Zestawienia dokumentów potwierdzających poniesione wydatki objęte wnioskiem«”.</a:t>
            </a:r>
          </a:p>
          <a:p>
            <a:pPr marL="742950" lvl="1" indent="-285750" algn="just">
              <a:spcAft>
                <a:spcPts val="600"/>
              </a:spcAft>
              <a:buFont typeface="Arial" panose="020B0604020202020204" pitchFamily="34" charset="0"/>
              <a:buChar char="•"/>
              <a:defRPr/>
            </a:pPr>
            <a:endParaRPr lang="pl-PL" sz="2000" dirty="0">
              <a:solidFill>
                <a:srgbClr val="64644B"/>
              </a:solidFill>
              <a:latin typeface="Lato" panose="020F0502020204030203"/>
            </a:endParaRPr>
          </a:p>
          <a:p>
            <a:pPr algn="just">
              <a:spcAft>
                <a:spcPts val="600"/>
              </a:spcAft>
              <a:defRPr/>
            </a:pPr>
            <a:endParaRPr lang="pl-PL" sz="2000" b="1" dirty="0">
              <a:solidFill>
                <a:srgbClr val="64644B"/>
              </a:solidFill>
              <a:latin typeface="Lato" panose="020F0502020204030203"/>
            </a:endParaRPr>
          </a:p>
        </p:txBody>
      </p:sp>
    </p:spTree>
    <p:extLst>
      <p:ext uri="{BB962C8B-B14F-4D97-AF65-F5344CB8AC3E}">
        <p14:creationId xmlns:p14="http://schemas.microsoft.com/office/powerpoint/2010/main" val="352183668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4"/>
          <p:cNvSpPr txBox="1">
            <a:spLocks noChangeArrowheads="1"/>
          </p:cNvSpPr>
          <p:nvPr/>
        </p:nvSpPr>
        <p:spPr bwMode="auto">
          <a:xfrm>
            <a:off x="638648" y="1110888"/>
            <a:ext cx="8832849" cy="847725"/>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l-PL" altLang="pl-PL" sz="1600" dirty="0">
              <a:solidFill>
                <a:srgbClr val="636466"/>
              </a:solidFill>
              <a:latin typeface="Novecento wide Normal" pitchFamily="50" charset="-18"/>
            </a:endParaRPr>
          </a:p>
          <a:p>
            <a:pPr eaLnBrk="1" hangingPunct="1">
              <a:spcBef>
                <a:spcPct val="0"/>
              </a:spcBef>
              <a:buFont typeface="Arial" charset="0"/>
              <a:buNone/>
            </a:pPr>
            <a:r>
              <a:rPr lang="pl-PL" altLang="pl-PL" sz="1800" b="1" dirty="0">
                <a:solidFill>
                  <a:srgbClr val="636466"/>
                </a:solidFill>
                <a:latin typeface="Novecento wide Book" pitchFamily="50" charset="-18"/>
              </a:rPr>
              <a:t>  Odpowiedni kod księgowy</a:t>
            </a:r>
          </a:p>
          <a:p>
            <a:pPr eaLnBrk="1" hangingPunct="1">
              <a:spcBef>
                <a:spcPct val="0"/>
              </a:spcBef>
              <a:buFont typeface="Arial" charset="0"/>
              <a:buNone/>
            </a:pPr>
            <a:endParaRPr lang="pl-PL" altLang="pl-PL" sz="1500" b="1" dirty="0">
              <a:solidFill>
                <a:srgbClr val="636466"/>
              </a:solidFill>
              <a:latin typeface="Novecento wide Normal" pitchFamily="50" charset="-18"/>
            </a:endParaRPr>
          </a:p>
        </p:txBody>
      </p:sp>
      <p:sp>
        <p:nvSpPr>
          <p:cNvPr id="6" name="Prostokąt 5"/>
          <p:cNvSpPr/>
          <p:nvPr/>
        </p:nvSpPr>
        <p:spPr>
          <a:xfrm>
            <a:off x="638648" y="2676621"/>
            <a:ext cx="10168899" cy="207164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dirty="0">
                <a:solidFill>
                  <a:srgbClr val="64644B"/>
                </a:solidFill>
                <a:latin typeface="Lato" panose="020F0502020204030203"/>
              </a:rPr>
              <a:t>Stosowanie kodu księgowego oznacza, że ewidencja odbywa się de facto poza systemem księgowym, nie wymaga wprowadzania zmian w planie kont lub systemie. </a:t>
            </a:r>
            <a:r>
              <a:rPr lang="pl-PL" sz="1600" b="1" dirty="0">
                <a:solidFill>
                  <a:srgbClr val="64644B"/>
                </a:solidFill>
                <a:latin typeface="Lato" panose="020F0502020204030203"/>
              </a:rPr>
              <a:t>Informację o stosowaniu takiego kodu należy jednak </a:t>
            </a:r>
            <a:r>
              <a:rPr lang="pl-PL" sz="1600" b="1" dirty="0" smtClean="0">
                <a:solidFill>
                  <a:srgbClr val="64644B"/>
                </a:solidFill>
                <a:latin typeface="Lato" panose="020F0502020204030203"/>
              </a:rPr>
              <a:t>umieścić w </a:t>
            </a:r>
            <a:r>
              <a:rPr lang="pl-PL" sz="1600" b="1" dirty="0">
                <a:solidFill>
                  <a:srgbClr val="64644B"/>
                </a:solidFill>
                <a:latin typeface="Lato" panose="020F0502020204030203"/>
              </a:rPr>
              <a:t>Polityce rachunkowości.</a:t>
            </a:r>
          </a:p>
          <a:p>
            <a:pPr algn="just">
              <a:spcAft>
                <a:spcPts val="600"/>
              </a:spcAft>
              <a:defRPr/>
            </a:pPr>
            <a:endParaRPr lang="pl-PL" sz="1600" b="1"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Opisy dowodów księgowych (faktur, itd.) pozostają bez zmian (muszą być zgodne z wymogami IZ),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b="1" dirty="0" smtClean="0">
                <a:solidFill>
                  <a:srgbClr val="64644B"/>
                </a:solidFill>
                <a:latin typeface="Lato" panose="020F0502020204030203"/>
              </a:rPr>
              <a:t>na </a:t>
            </a:r>
            <a:r>
              <a:rPr lang="pl-PL" sz="1600" b="1" dirty="0">
                <a:solidFill>
                  <a:srgbClr val="64644B"/>
                </a:solidFill>
                <a:latin typeface="Lato" panose="020F0502020204030203"/>
              </a:rPr>
              <a:t>dokumentach tych należy jednak umieścić dodatkowo zastosowany kod księgowy.</a:t>
            </a:r>
          </a:p>
          <a:p>
            <a:pPr algn="just">
              <a:spcAft>
                <a:spcPts val="600"/>
              </a:spcAft>
              <a:defRPr/>
            </a:pPr>
            <a:endParaRPr lang="pl-PL" sz="1600" b="1" dirty="0">
              <a:solidFill>
                <a:srgbClr val="64644B"/>
              </a:solidFill>
              <a:latin typeface="Lato" panose="020F0502020204030203"/>
            </a:endParaRPr>
          </a:p>
          <a:p>
            <a:pPr algn="just">
              <a:spcAft>
                <a:spcPts val="600"/>
              </a:spcAft>
              <a:defRPr/>
            </a:pPr>
            <a:endParaRPr lang="pl-PL" sz="1600" dirty="0">
              <a:solidFill>
                <a:srgbClr val="64644B"/>
              </a:solidFill>
              <a:latin typeface="Lato" panose="020F0502020204030203"/>
            </a:endParaRPr>
          </a:p>
          <a:p>
            <a:pPr marL="742950" lvl="1" indent="-285750" algn="just">
              <a:spcAft>
                <a:spcPts val="600"/>
              </a:spcAft>
              <a:buFont typeface="Arial" panose="020B0604020202020204" pitchFamily="34" charset="0"/>
              <a:buChar char="•"/>
              <a:defRPr/>
            </a:pPr>
            <a:endParaRPr lang="pl-PL" sz="1600" dirty="0">
              <a:solidFill>
                <a:srgbClr val="64644B"/>
              </a:solidFill>
              <a:latin typeface="Lato" panose="020F0502020204030203"/>
            </a:endParaRPr>
          </a:p>
          <a:p>
            <a:pPr algn="just">
              <a:spcAft>
                <a:spcPts val="600"/>
              </a:spcAft>
              <a:defRPr/>
            </a:pPr>
            <a:endParaRPr lang="pl-PL" sz="1600" b="1" dirty="0">
              <a:solidFill>
                <a:srgbClr val="64644B"/>
              </a:solidFill>
              <a:latin typeface="Lato" panose="020F0502020204030203"/>
            </a:endParaRPr>
          </a:p>
        </p:txBody>
      </p:sp>
    </p:spTree>
    <p:extLst>
      <p:ext uri="{BB962C8B-B14F-4D97-AF65-F5344CB8AC3E}">
        <p14:creationId xmlns:p14="http://schemas.microsoft.com/office/powerpoint/2010/main" val="4160880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OCENA KWALIFIKOWALNOŚCI</a:t>
            </a:r>
            <a:endParaRPr lang="pl-PL" dirty="0"/>
          </a:p>
        </p:txBody>
      </p:sp>
    </p:spTree>
    <p:extLst>
      <p:ext uri="{BB962C8B-B14F-4D97-AF65-F5344CB8AC3E}">
        <p14:creationId xmlns:p14="http://schemas.microsoft.com/office/powerpoint/2010/main" val="337701274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746274"/>
            <a:ext cx="1004534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Nie istnieje jeden rekomendowany sposób wyodrębnienia ewidencji zdarzeń gospodarczych związanych z realizowanym projektem dofinansowanym ze środków unijnych w przypadku beneficjentów nieprowadzących ksiąg rachunkowych.</a:t>
            </a:r>
          </a:p>
          <a:p>
            <a:pPr algn="just">
              <a:spcAft>
                <a:spcPts val="600"/>
              </a:spcAft>
              <a:defRPr/>
            </a:pPr>
            <a:r>
              <a:rPr lang="pl-PL" sz="2000" dirty="0">
                <a:solidFill>
                  <a:srgbClr val="64644B"/>
                </a:solidFill>
                <a:latin typeface="Lato" panose="020F0502020204030203"/>
              </a:rPr>
              <a:t>Najczęściej spotyka się następujące sposoby wyodrębniania zdarzeń gospodarczych związanych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z </a:t>
            </a:r>
            <a:r>
              <a:rPr lang="pl-PL" sz="2000" dirty="0">
                <a:solidFill>
                  <a:srgbClr val="64644B"/>
                </a:solidFill>
                <a:latin typeface="Lato" panose="020F0502020204030203"/>
              </a:rPr>
              <a:t>projektem:</a:t>
            </a:r>
          </a:p>
          <a:p>
            <a:pPr marL="342900" indent="-342900" algn="just">
              <a:spcAft>
                <a:spcPts val="600"/>
              </a:spcAft>
              <a:buFont typeface="+mj-lt"/>
              <a:buAutoNum type="arabicPeriod"/>
              <a:defRPr/>
            </a:pPr>
            <a:r>
              <a:rPr lang="pl-PL" sz="2000" b="1" dirty="0">
                <a:solidFill>
                  <a:srgbClr val="64644B"/>
                </a:solidFill>
                <a:latin typeface="Lato" panose="020F0502020204030203"/>
              </a:rPr>
              <a:t>zaprowadzenie odrębnej PKPiR na potrzeby </a:t>
            </a:r>
            <a:r>
              <a:rPr lang="pl-PL" sz="2000" b="1" dirty="0" smtClean="0">
                <a:solidFill>
                  <a:srgbClr val="64644B"/>
                </a:solidFill>
                <a:latin typeface="Lato" panose="020F0502020204030203"/>
              </a:rPr>
              <a:t>projektu;</a:t>
            </a:r>
            <a:endParaRPr lang="pl-PL" sz="2000" b="1" dirty="0">
              <a:solidFill>
                <a:srgbClr val="64644B"/>
              </a:solidFill>
              <a:latin typeface="Lato" panose="020F0502020204030203"/>
            </a:endParaRPr>
          </a:p>
          <a:p>
            <a:pPr marL="342900" indent="-342900" algn="just">
              <a:spcAft>
                <a:spcPts val="600"/>
              </a:spcAft>
              <a:buFont typeface="+mj-lt"/>
              <a:buAutoNum type="arabicPeriod"/>
              <a:defRPr/>
            </a:pPr>
            <a:r>
              <a:rPr lang="pl-PL" sz="2000" b="1" dirty="0">
                <a:solidFill>
                  <a:srgbClr val="64644B"/>
                </a:solidFill>
                <a:latin typeface="Lato" panose="020F0502020204030203"/>
              </a:rPr>
              <a:t>dokonywanie zapisów w PKPiR oraz stornowanie wartości sfinansowanych </a:t>
            </a:r>
            <a:r>
              <a:rPr lang="pl-PL" sz="2000" b="1" dirty="0" smtClean="0">
                <a:solidFill>
                  <a:srgbClr val="64644B"/>
                </a:solidFill>
                <a:latin typeface="Lato" panose="020F0502020204030203"/>
              </a:rPr>
              <a:t>dotacją;</a:t>
            </a:r>
            <a:endParaRPr lang="pl-PL" sz="2000" b="1" dirty="0">
              <a:solidFill>
                <a:srgbClr val="64644B"/>
              </a:solidFill>
              <a:latin typeface="Lato" panose="020F0502020204030203"/>
            </a:endParaRPr>
          </a:p>
          <a:p>
            <a:pPr marL="342900" indent="-342900" algn="just">
              <a:spcAft>
                <a:spcPts val="600"/>
              </a:spcAft>
              <a:buFont typeface="+mj-lt"/>
              <a:buAutoNum type="arabicPeriod"/>
              <a:defRPr/>
            </a:pPr>
            <a:r>
              <a:rPr lang="pl-PL" sz="2000" b="1" dirty="0">
                <a:solidFill>
                  <a:srgbClr val="64644B"/>
                </a:solidFill>
                <a:latin typeface="Lato" panose="020F0502020204030203"/>
              </a:rPr>
              <a:t>dokonywanie zapisów w PKPiR i dzielenie dokumentów na część wkładu własnego (wpis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we </a:t>
            </a:r>
            <a:r>
              <a:rPr lang="pl-PL" sz="2000" b="1" dirty="0">
                <a:solidFill>
                  <a:srgbClr val="64644B"/>
                </a:solidFill>
                <a:latin typeface="Lato" panose="020F0502020204030203"/>
              </a:rPr>
              <a:t>właściwej kolumnie PKPiR) i część sfinansowaną dotacją (wpis w kolumnie 16 </a:t>
            </a:r>
            <a:r>
              <a:rPr lang="pl-PL" sz="2000" b="1" dirty="0" err="1" smtClean="0">
                <a:solidFill>
                  <a:srgbClr val="64644B"/>
                </a:solidFill>
                <a:latin typeface="Lato" panose="020F0502020204030203"/>
              </a:rPr>
              <a:t>PKPiR</a:t>
            </a:r>
            <a:r>
              <a:rPr lang="pl-PL" sz="2000" b="1" dirty="0" smtClean="0">
                <a:solidFill>
                  <a:srgbClr val="64644B"/>
                </a:solidFill>
                <a:latin typeface="Lato" panose="020F0502020204030203"/>
              </a:rPr>
              <a:t>);</a:t>
            </a:r>
            <a:endParaRPr lang="pl-PL" sz="2000" b="1" dirty="0">
              <a:solidFill>
                <a:srgbClr val="64644B"/>
              </a:solidFill>
              <a:latin typeface="Lato" panose="020F0502020204030203"/>
            </a:endParaRPr>
          </a:p>
          <a:p>
            <a:pPr marL="342900" indent="-342900" algn="just">
              <a:spcAft>
                <a:spcPts val="600"/>
              </a:spcAft>
              <a:buFont typeface="+mj-lt"/>
              <a:buAutoNum type="arabicPeriod"/>
              <a:defRPr/>
            </a:pPr>
            <a:r>
              <a:rPr lang="pl-PL" sz="2000" b="1" dirty="0">
                <a:solidFill>
                  <a:srgbClr val="64644B"/>
                </a:solidFill>
                <a:latin typeface="Lato" panose="020F0502020204030203"/>
              </a:rPr>
              <a:t>comiesięczne sporządzanie za pomocą np. arkusza kalkulacyjnego kumulatywnego zestawienia dokumentów potwierdzających poniesione </a:t>
            </a:r>
            <a:r>
              <a:rPr lang="pl-PL" sz="2000" b="1" dirty="0" smtClean="0">
                <a:solidFill>
                  <a:srgbClr val="64644B"/>
                </a:solidFill>
                <a:latin typeface="Lato" panose="020F0502020204030203"/>
              </a:rPr>
              <a:t>wydatki;</a:t>
            </a:r>
            <a:endParaRPr lang="pl-PL" sz="2000" b="1" dirty="0">
              <a:solidFill>
                <a:srgbClr val="64644B"/>
              </a:solidFill>
              <a:latin typeface="Lato" panose="020F0502020204030203"/>
            </a:endParaRPr>
          </a:p>
          <a:p>
            <a:pPr marL="342900" indent="-342900" algn="just">
              <a:spcAft>
                <a:spcPts val="600"/>
              </a:spcAft>
              <a:buFont typeface="+mj-lt"/>
              <a:buAutoNum type="arabicPeriod"/>
              <a:defRPr/>
            </a:pPr>
            <a:r>
              <a:rPr lang="pl-PL" sz="2000" b="1" dirty="0">
                <a:solidFill>
                  <a:srgbClr val="64644B"/>
                </a:solidFill>
                <a:latin typeface="Lato" panose="020F0502020204030203"/>
              </a:rPr>
              <a:t>otworzenie ksiąg </a:t>
            </a:r>
            <a:r>
              <a:rPr lang="pl-PL" sz="2000" b="1" dirty="0" smtClean="0">
                <a:solidFill>
                  <a:srgbClr val="64644B"/>
                </a:solidFill>
                <a:latin typeface="Lato" panose="020F0502020204030203"/>
              </a:rPr>
              <a:t>rachunkowych.</a:t>
            </a:r>
            <a:endParaRPr lang="pl-PL" sz="2000" b="1" dirty="0">
              <a:solidFill>
                <a:srgbClr val="64644B"/>
              </a:solidFill>
              <a:latin typeface="Lato" panose="020F0502020204030203"/>
            </a:endParaRPr>
          </a:p>
        </p:txBody>
      </p:sp>
    </p:spTree>
    <p:extLst>
      <p:ext uri="{BB962C8B-B14F-4D97-AF65-F5344CB8AC3E}">
        <p14:creationId xmlns:p14="http://schemas.microsoft.com/office/powerpoint/2010/main" val="249516730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901022"/>
            <a:ext cx="963737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PKPiR jest narzędziem mającym na celu prawidłowe obliczenie wysokości przychodu oraz KUP, a przez to prawidłowe określenie osiągniętego dochodu podlegającego opodatkowaniu podatkiem PIT.</a:t>
            </a:r>
          </a:p>
          <a:p>
            <a:pPr algn="just">
              <a:spcAft>
                <a:spcPts val="600"/>
              </a:spcAft>
              <a:defRPr/>
            </a:pPr>
            <a:endParaRPr lang="pl-PL" sz="2000"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W PKPiR nie ewidencjonuje się przychodów zwolnionych z opodatkowania podatkiem PIT oraz kosztów stanowiących, na podstawie przepisów ustawy o PIT, NKUP.</a:t>
            </a:r>
          </a:p>
          <a:p>
            <a:pPr algn="just">
              <a:spcAft>
                <a:spcPts val="600"/>
              </a:spcAft>
              <a:defRPr/>
            </a:pPr>
            <a:endParaRPr lang="pl-PL" sz="2000" dirty="0">
              <a:solidFill>
                <a:srgbClr val="64644B"/>
              </a:solidFill>
              <a:latin typeface="Lato" panose="020F0502020204030203"/>
            </a:endParaRPr>
          </a:p>
          <a:p>
            <a:pPr algn="just">
              <a:spcAft>
                <a:spcPts val="600"/>
              </a:spcAft>
              <a:defRPr/>
            </a:pPr>
            <a:r>
              <a:rPr lang="pl-PL" sz="2000" dirty="0">
                <a:solidFill>
                  <a:srgbClr val="64644B"/>
                </a:solidFill>
                <a:latin typeface="Lato" panose="020F0502020204030203"/>
              </a:rPr>
              <a:t>Z tego też względu zaprowadzenie dodatkowej PKPiR dedykowanej projektowi dofinansowywanemu z dotacji jest praktycznym rozwiązaniem tylko w przypadku, gdy poniesione wydatki są w pełnej wysokości finansowane środkami z dotacji.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W </a:t>
            </a:r>
            <a:r>
              <a:rPr lang="pl-PL" sz="2000" dirty="0">
                <a:solidFill>
                  <a:srgbClr val="64644B"/>
                </a:solidFill>
                <a:latin typeface="Lato" panose="020F0502020204030203"/>
              </a:rPr>
              <a:t>takiej sytuacji nie występują bowiem koszty stanowiące KUP, które powinny być zaewidencjonowane </a:t>
            </a:r>
            <a:r>
              <a:rPr lang="pl-PL" sz="2000" dirty="0" smtClean="0">
                <a:solidFill>
                  <a:srgbClr val="64644B"/>
                </a:solidFill>
                <a:latin typeface="Lato" panose="020F0502020204030203"/>
              </a:rPr>
              <a:t>w </a:t>
            </a:r>
            <a:r>
              <a:rPr lang="pl-PL" sz="2000" dirty="0">
                <a:solidFill>
                  <a:srgbClr val="64644B"/>
                </a:solidFill>
                <a:latin typeface="Lato" panose="020F0502020204030203"/>
              </a:rPr>
              <a:t>podstawowej PKPiR.</a:t>
            </a:r>
          </a:p>
        </p:txBody>
      </p:sp>
    </p:spTree>
    <p:extLst>
      <p:ext uri="{BB962C8B-B14F-4D97-AF65-F5344CB8AC3E}">
        <p14:creationId xmlns:p14="http://schemas.microsoft.com/office/powerpoint/2010/main" val="4522201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47632" y="929176"/>
            <a:ext cx="1056216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400" b="1" dirty="0">
                <a:solidFill>
                  <a:srgbClr val="64644B"/>
                </a:solidFill>
                <a:latin typeface="Lato" panose="020F0502020204030203"/>
              </a:rPr>
              <a:t>Przykład 1. </a:t>
            </a:r>
            <a:r>
              <a:rPr lang="pl-PL" sz="1400" dirty="0">
                <a:solidFill>
                  <a:srgbClr val="64644B"/>
                </a:solidFill>
                <a:latin typeface="Lato" panose="020F0502020204030203"/>
              </a:rPr>
              <a:t>Odrębna</a:t>
            </a:r>
            <a:r>
              <a:rPr lang="pl-PL" sz="1400" b="1" dirty="0">
                <a:solidFill>
                  <a:srgbClr val="64644B"/>
                </a:solidFill>
                <a:latin typeface="Lato" panose="020F0502020204030203"/>
              </a:rPr>
              <a:t> </a:t>
            </a:r>
            <a:r>
              <a:rPr lang="pl-PL" sz="1400" dirty="0">
                <a:solidFill>
                  <a:srgbClr val="64644B"/>
                </a:solidFill>
                <a:latin typeface="Lato" panose="020F0502020204030203"/>
              </a:rPr>
              <a:t>PKPiR dedykowana dla potrzeb projektu</a:t>
            </a:r>
          </a:p>
          <a:p>
            <a:pPr algn="just">
              <a:spcAft>
                <a:spcPts val="600"/>
              </a:spcAft>
              <a:defRPr/>
            </a:pPr>
            <a:endParaRPr lang="pl-PL" sz="1400" dirty="0">
              <a:solidFill>
                <a:srgbClr val="64644B"/>
              </a:solidFill>
              <a:latin typeface="Lato" panose="020F0502020204030203"/>
            </a:endParaRPr>
          </a:p>
        </p:txBody>
      </p:sp>
      <p:graphicFrame>
        <p:nvGraphicFramePr>
          <p:cNvPr id="5" name="Tabela 4"/>
          <p:cNvGraphicFramePr>
            <a:graphicFrameLocks noGrp="1"/>
          </p:cNvGraphicFramePr>
          <p:nvPr>
            <p:extLst>
              <p:ext uri="{D42A27DB-BD31-4B8C-83A1-F6EECF244321}">
                <p14:modId xmlns:p14="http://schemas.microsoft.com/office/powerpoint/2010/main" val="778651970"/>
              </p:ext>
            </p:extLst>
          </p:nvPr>
        </p:nvGraphicFramePr>
        <p:xfrm>
          <a:off x="342314" y="1789600"/>
          <a:ext cx="10767487" cy="2743202"/>
        </p:xfrm>
        <a:graphic>
          <a:graphicData uri="http://schemas.openxmlformats.org/drawingml/2006/table">
            <a:tbl>
              <a:tblPr>
                <a:tableStyleId>{5C22544A-7EE6-4342-B048-85BDC9FD1C3A}</a:tableStyleId>
              </a:tblPr>
              <a:tblGrid>
                <a:gridCol w="639558">
                  <a:extLst>
                    <a:ext uri="{9D8B030D-6E8A-4147-A177-3AD203B41FA5}">
                      <a16:colId xmlns="" xmlns:a16="http://schemas.microsoft.com/office/drawing/2014/main" val="2465790374"/>
                    </a:ext>
                  </a:extLst>
                </a:gridCol>
                <a:gridCol w="610922">
                  <a:extLst>
                    <a:ext uri="{9D8B030D-6E8A-4147-A177-3AD203B41FA5}">
                      <a16:colId xmlns="" xmlns:a16="http://schemas.microsoft.com/office/drawing/2014/main" val="149673048"/>
                    </a:ext>
                  </a:extLst>
                </a:gridCol>
                <a:gridCol w="448645">
                  <a:extLst>
                    <a:ext uri="{9D8B030D-6E8A-4147-A177-3AD203B41FA5}">
                      <a16:colId xmlns="" xmlns:a16="http://schemas.microsoft.com/office/drawing/2014/main" val="1252006741"/>
                    </a:ext>
                  </a:extLst>
                </a:gridCol>
                <a:gridCol w="477282">
                  <a:extLst>
                    <a:ext uri="{9D8B030D-6E8A-4147-A177-3AD203B41FA5}">
                      <a16:colId xmlns="" xmlns:a16="http://schemas.microsoft.com/office/drawing/2014/main" val="1166549803"/>
                    </a:ext>
                  </a:extLst>
                </a:gridCol>
                <a:gridCol w="639558">
                  <a:extLst>
                    <a:ext uri="{9D8B030D-6E8A-4147-A177-3AD203B41FA5}">
                      <a16:colId xmlns="" xmlns:a16="http://schemas.microsoft.com/office/drawing/2014/main" val="2158299874"/>
                    </a:ext>
                  </a:extLst>
                </a:gridCol>
                <a:gridCol w="735014">
                  <a:extLst>
                    <a:ext uri="{9D8B030D-6E8A-4147-A177-3AD203B41FA5}">
                      <a16:colId xmlns="" xmlns:a16="http://schemas.microsoft.com/office/drawing/2014/main" val="4019376719"/>
                    </a:ext>
                  </a:extLst>
                </a:gridCol>
                <a:gridCol w="696832">
                  <a:extLst>
                    <a:ext uri="{9D8B030D-6E8A-4147-A177-3AD203B41FA5}">
                      <a16:colId xmlns="" xmlns:a16="http://schemas.microsoft.com/office/drawing/2014/main" val="4197241148"/>
                    </a:ext>
                  </a:extLst>
                </a:gridCol>
                <a:gridCol w="735014">
                  <a:extLst>
                    <a:ext uri="{9D8B030D-6E8A-4147-A177-3AD203B41FA5}">
                      <a16:colId xmlns="" xmlns:a16="http://schemas.microsoft.com/office/drawing/2014/main" val="2952847882"/>
                    </a:ext>
                  </a:extLst>
                </a:gridCol>
                <a:gridCol w="677741">
                  <a:extLst>
                    <a:ext uri="{9D8B030D-6E8A-4147-A177-3AD203B41FA5}">
                      <a16:colId xmlns="" xmlns:a16="http://schemas.microsoft.com/office/drawing/2014/main" val="1474939992"/>
                    </a:ext>
                  </a:extLst>
                </a:gridCol>
                <a:gridCol w="620468">
                  <a:extLst>
                    <a:ext uri="{9D8B030D-6E8A-4147-A177-3AD203B41FA5}">
                      <a16:colId xmlns="" xmlns:a16="http://schemas.microsoft.com/office/drawing/2014/main" val="1448395997"/>
                    </a:ext>
                  </a:extLst>
                </a:gridCol>
                <a:gridCol w="782742">
                  <a:extLst>
                    <a:ext uri="{9D8B030D-6E8A-4147-A177-3AD203B41FA5}">
                      <a16:colId xmlns="" xmlns:a16="http://schemas.microsoft.com/office/drawing/2014/main" val="1244784192"/>
                    </a:ext>
                  </a:extLst>
                </a:gridCol>
                <a:gridCol w="792288">
                  <a:extLst>
                    <a:ext uri="{9D8B030D-6E8A-4147-A177-3AD203B41FA5}">
                      <a16:colId xmlns="" xmlns:a16="http://schemas.microsoft.com/office/drawing/2014/main" val="4127424694"/>
                    </a:ext>
                  </a:extLst>
                </a:gridCol>
                <a:gridCol w="620468">
                  <a:extLst>
                    <a:ext uri="{9D8B030D-6E8A-4147-A177-3AD203B41FA5}">
                      <a16:colId xmlns="" xmlns:a16="http://schemas.microsoft.com/office/drawing/2014/main" val="3369823928"/>
                    </a:ext>
                  </a:extLst>
                </a:gridCol>
                <a:gridCol w="620468">
                  <a:extLst>
                    <a:ext uri="{9D8B030D-6E8A-4147-A177-3AD203B41FA5}">
                      <a16:colId xmlns="" xmlns:a16="http://schemas.microsoft.com/office/drawing/2014/main" val="1683264756"/>
                    </a:ext>
                  </a:extLst>
                </a:gridCol>
                <a:gridCol w="534556">
                  <a:extLst>
                    <a:ext uri="{9D8B030D-6E8A-4147-A177-3AD203B41FA5}">
                      <a16:colId xmlns="" xmlns:a16="http://schemas.microsoft.com/office/drawing/2014/main" val="3923393314"/>
                    </a:ext>
                  </a:extLst>
                </a:gridCol>
                <a:gridCol w="439099">
                  <a:extLst>
                    <a:ext uri="{9D8B030D-6E8A-4147-A177-3AD203B41FA5}">
                      <a16:colId xmlns="" xmlns:a16="http://schemas.microsoft.com/office/drawing/2014/main" val="1658058015"/>
                    </a:ext>
                  </a:extLst>
                </a:gridCol>
                <a:gridCol w="696832">
                  <a:extLst>
                    <a:ext uri="{9D8B030D-6E8A-4147-A177-3AD203B41FA5}">
                      <a16:colId xmlns="" xmlns:a16="http://schemas.microsoft.com/office/drawing/2014/main" val="2463188149"/>
                    </a:ext>
                  </a:extLst>
                </a:gridCol>
              </a:tblGrid>
              <a:tr h="112158">
                <a:tc rowSpan="2">
                  <a:txBody>
                    <a:bodyPr/>
                    <a:lstStyle/>
                    <a:p>
                      <a:pPr algn="ctr" fontAlgn="ctr"/>
                      <a:r>
                        <a:rPr lang="pl-PL" sz="500" u="none" strike="noStrike">
                          <a:effectLst/>
                        </a:rPr>
                        <a:t>Lp.</a:t>
                      </a:r>
                      <a:endParaRPr lang="pl-PL" sz="500" b="1" i="0" u="none" strike="noStrike">
                        <a:solidFill>
                          <a:srgbClr val="000000"/>
                        </a:solidFill>
                        <a:effectLst/>
                        <a:latin typeface="Tahoma" panose="020B0604030504040204" pitchFamily="34" charset="0"/>
                      </a:endParaRPr>
                    </a:p>
                  </a:txBody>
                  <a:tcPr marL="6235" marR="6235" marT="4673" marB="0" anchor="ctr"/>
                </a:tc>
                <a:tc rowSpan="2">
                  <a:txBody>
                    <a:bodyPr/>
                    <a:lstStyle/>
                    <a:p>
                      <a:pPr algn="ctr" fontAlgn="ctr"/>
                      <a:r>
                        <a:rPr lang="pl-PL" sz="500" u="none" strike="noStrike">
                          <a:effectLst/>
                        </a:rPr>
                        <a:t>Data zdarzenia gospodarczego</a:t>
                      </a:r>
                      <a:endParaRPr lang="pl-PL" sz="500" b="1" i="0" u="none" strike="noStrike">
                        <a:solidFill>
                          <a:srgbClr val="000000"/>
                        </a:solidFill>
                        <a:effectLst/>
                        <a:latin typeface="Tahoma" panose="020B0604030504040204" pitchFamily="34" charset="0"/>
                      </a:endParaRPr>
                    </a:p>
                  </a:txBody>
                  <a:tcPr marL="6235" marR="6235" marT="4673" marB="0" anchor="ctr"/>
                </a:tc>
                <a:tc rowSpan="2">
                  <a:txBody>
                    <a:bodyPr/>
                    <a:lstStyle/>
                    <a:p>
                      <a:pPr algn="ctr" fontAlgn="ctr"/>
                      <a:r>
                        <a:rPr lang="pl-PL" sz="500" u="none" strike="noStrike">
                          <a:effectLst/>
                        </a:rPr>
                        <a:t>Data zapłaty</a:t>
                      </a:r>
                      <a:endParaRPr lang="pl-PL" sz="500" b="1" i="0" u="none" strike="noStrike">
                        <a:solidFill>
                          <a:srgbClr val="000000"/>
                        </a:solidFill>
                        <a:effectLst/>
                        <a:latin typeface="Tahoma" panose="020B0604030504040204" pitchFamily="34" charset="0"/>
                      </a:endParaRPr>
                    </a:p>
                  </a:txBody>
                  <a:tcPr marL="6235" marR="6235" marT="4673" marB="0" anchor="ctr"/>
                </a:tc>
                <a:tc rowSpan="2">
                  <a:txBody>
                    <a:bodyPr/>
                    <a:lstStyle/>
                    <a:p>
                      <a:pPr algn="ctr" fontAlgn="ctr"/>
                      <a:r>
                        <a:rPr lang="pl-PL" sz="500" u="none" strike="noStrike">
                          <a:effectLst/>
                        </a:rPr>
                        <a:t>Nr dowodu księgowego</a:t>
                      </a:r>
                      <a:endParaRPr lang="pl-PL" sz="500" b="1" i="0" u="none" strike="noStrike">
                        <a:solidFill>
                          <a:srgbClr val="000000"/>
                        </a:solidFill>
                        <a:effectLst/>
                        <a:latin typeface="Tahoma" panose="020B0604030504040204" pitchFamily="34" charset="0"/>
                      </a:endParaRPr>
                    </a:p>
                  </a:txBody>
                  <a:tcPr marL="6235" marR="6235" marT="4673" marB="0" anchor="ctr"/>
                </a:tc>
                <a:tc gridSpan="2">
                  <a:txBody>
                    <a:bodyPr/>
                    <a:lstStyle/>
                    <a:p>
                      <a:pPr algn="ctr" fontAlgn="ctr"/>
                      <a:r>
                        <a:rPr lang="pl-PL" sz="500" u="none" strike="noStrike">
                          <a:effectLst/>
                        </a:rPr>
                        <a:t>Kontrahent</a:t>
                      </a:r>
                      <a:endParaRPr lang="pl-PL" sz="500" b="1" i="0" u="none" strike="noStrike">
                        <a:solidFill>
                          <a:srgbClr val="000000"/>
                        </a:solidFill>
                        <a:effectLst/>
                        <a:latin typeface="Tahoma" panose="020B0604030504040204" pitchFamily="34" charset="0"/>
                      </a:endParaRPr>
                    </a:p>
                  </a:txBody>
                  <a:tcPr marL="6235" marR="6235" marT="4673" marB="0" anchor="ctr"/>
                </a:tc>
                <a:tc hMerge="1">
                  <a:txBody>
                    <a:bodyPr/>
                    <a:lstStyle/>
                    <a:p>
                      <a:endParaRPr lang="pl-PL"/>
                    </a:p>
                  </a:txBody>
                  <a:tcPr/>
                </a:tc>
                <a:tc rowSpan="2">
                  <a:txBody>
                    <a:bodyPr/>
                    <a:lstStyle/>
                    <a:p>
                      <a:pPr algn="ctr" fontAlgn="ctr"/>
                      <a:r>
                        <a:rPr lang="pl-PL" sz="500" u="none" strike="noStrike">
                          <a:effectLst/>
                        </a:rPr>
                        <a:t>Opis zdarzenia gospodarczego</a:t>
                      </a:r>
                      <a:endParaRPr lang="pl-PL" sz="500" b="1" i="0" u="none" strike="noStrike">
                        <a:solidFill>
                          <a:srgbClr val="000000"/>
                        </a:solidFill>
                        <a:effectLst/>
                        <a:latin typeface="Tahoma" panose="020B0604030504040204" pitchFamily="34" charset="0"/>
                      </a:endParaRPr>
                    </a:p>
                  </a:txBody>
                  <a:tcPr marL="6235" marR="6235" marT="4673" marB="0" anchor="ctr"/>
                </a:tc>
                <a:tc gridSpan="3">
                  <a:txBody>
                    <a:bodyPr/>
                    <a:lstStyle/>
                    <a:p>
                      <a:pPr algn="ctr" fontAlgn="ctr"/>
                      <a:r>
                        <a:rPr lang="pl-PL" sz="500" u="none" strike="noStrike">
                          <a:effectLst/>
                        </a:rPr>
                        <a:t>Przychód</a:t>
                      </a:r>
                      <a:endParaRPr lang="pl-PL" sz="500" b="1" i="0" u="none" strike="noStrike">
                        <a:solidFill>
                          <a:srgbClr val="000000"/>
                        </a:solidFill>
                        <a:effectLst/>
                        <a:latin typeface="Tahoma" panose="020B0604030504040204" pitchFamily="34" charset="0"/>
                      </a:endParaRPr>
                    </a:p>
                  </a:txBody>
                  <a:tcPr marL="6235" marR="6235" marT="4673" marB="0" anchor="ct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Zakup towarów handlowych i materiałów</a:t>
                      </a:r>
                      <a:endParaRPr lang="pl-PL" sz="500" b="1" i="0" u="none" strike="noStrike">
                        <a:solidFill>
                          <a:srgbClr val="000000"/>
                        </a:solidFill>
                        <a:effectLst/>
                        <a:latin typeface="Tahoma" panose="020B0604030504040204" pitchFamily="34" charset="0"/>
                      </a:endParaRPr>
                    </a:p>
                  </a:txBody>
                  <a:tcPr marL="6235" marR="6235" marT="4673" marB="0" anchor="ctr"/>
                </a:tc>
                <a:tc rowSpan="2">
                  <a:txBody>
                    <a:bodyPr/>
                    <a:lstStyle/>
                    <a:p>
                      <a:pPr algn="ctr" fontAlgn="ctr"/>
                      <a:r>
                        <a:rPr lang="pl-PL" sz="500" u="none" strike="noStrike">
                          <a:effectLst/>
                        </a:rPr>
                        <a:t>Koszty uboczne zakupu</a:t>
                      </a:r>
                      <a:endParaRPr lang="pl-PL" sz="500" b="1" i="0" u="none" strike="noStrike">
                        <a:solidFill>
                          <a:srgbClr val="000000"/>
                        </a:solidFill>
                        <a:effectLst/>
                        <a:latin typeface="Tahoma" panose="020B0604030504040204" pitchFamily="34" charset="0"/>
                      </a:endParaRPr>
                    </a:p>
                  </a:txBody>
                  <a:tcPr marL="6235" marR="6235" marT="4673" marB="0" anchor="ctr"/>
                </a:tc>
                <a:tc gridSpan="4">
                  <a:txBody>
                    <a:bodyPr/>
                    <a:lstStyle/>
                    <a:p>
                      <a:pPr algn="ctr" fontAlgn="ctr"/>
                      <a:r>
                        <a:rPr lang="pl-PL" sz="500" u="none" strike="noStrike">
                          <a:effectLst/>
                        </a:rPr>
                        <a:t>Wydatki (Koszty)</a:t>
                      </a:r>
                      <a:endParaRPr lang="pl-PL" sz="500" b="1" i="0" u="none" strike="noStrike">
                        <a:solidFill>
                          <a:srgbClr val="000000"/>
                        </a:solidFill>
                        <a:effectLst/>
                        <a:latin typeface="Tahoma" panose="020B0604030504040204" pitchFamily="34" charset="0"/>
                      </a:endParaRPr>
                    </a:p>
                  </a:txBody>
                  <a:tcPr marL="6235" marR="6235" marT="4673" marB="0" anchor="ct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Uwagi</a:t>
                      </a:r>
                      <a:endParaRPr lang="pl-PL" sz="500" b="1" i="0" u="none" strike="noStrike">
                        <a:solidFill>
                          <a:srgbClr val="000000"/>
                        </a:solidFill>
                        <a:effectLst/>
                        <a:latin typeface="Tahoma" panose="020B0604030504040204" pitchFamily="34" charset="0"/>
                      </a:endParaRPr>
                    </a:p>
                  </a:txBody>
                  <a:tcPr marL="6235" marR="6235" marT="4673" marB="0" anchor="ctr"/>
                </a:tc>
                <a:extLst>
                  <a:ext uri="{0D108BD9-81ED-4DB2-BD59-A6C34878D82A}">
                    <a16:rowId xmlns="" xmlns:a16="http://schemas.microsoft.com/office/drawing/2014/main" val="30696295"/>
                  </a:ext>
                </a:extLst>
              </a:tr>
              <a:tr h="238336">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Imię i nazwisko (firma)</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Adres</a:t>
                      </a:r>
                      <a:endParaRPr lang="pl-PL" sz="500" b="1" i="0" u="none" strike="noStrike">
                        <a:solidFill>
                          <a:srgbClr val="000000"/>
                        </a:solidFill>
                        <a:effectLst/>
                        <a:latin typeface="Tahoma" panose="020B0604030504040204" pitchFamily="34" charset="0"/>
                      </a:endParaRPr>
                    </a:p>
                  </a:txBody>
                  <a:tcPr marL="6235" marR="6235" marT="4673" marB="0" anchor="ctr"/>
                </a:tc>
                <a:tc vMerge="1">
                  <a:txBody>
                    <a:bodyPr/>
                    <a:lstStyle/>
                    <a:p>
                      <a:endParaRPr lang="pl-PL"/>
                    </a:p>
                  </a:txBody>
                  <a:tcPr/>
                </a:tc>
                <a:tc>
                  <a:txBody>
                    <a:bodyPr/>
                    <a:lstStyle/>
                    <a:p>
                      <a:pPr algn="ctr" fontAlgn="ctr"/>
                      <a:r>
                        <a:rPr lang="pl-PL" sz="500" u="none" strike="noStrike">
                          <a:effectLst/>
                        </a:rPr>
                        <a:t>Wartość sprzedanych towarów i usług</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Pozostałe przychody</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Razem przychód (7+8)</a:t>
                      </a:r>
                      <a:endParaRPr lang="pl-PL" sz="500" b="1" i="0" u="none" strike="noStrike">
                        <a:solidFill>
                          <a:srgbClr val="000000"/>
                        </a:solidFill>
                        <a:effectLst/>
                        <a:latin typeface="Tahoma" panose="020B0604030504040204" pitchFamily="34" charset="0"/>
                      </a:endParaRPr>
                    </a:p>
                  </a:txBody>
                  <a:tcPr marL="6235" marR="6235" marT="4673" marB="0" anchor="ct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Wynagrodzenia w gotówce i naturze</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Pozostałe wydatki</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Razem wydatki (12+13)</a:t>
                      </a:r>
                      <a:endParaRPr lang="pl-PL" sz="500" b="1"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 </a:t>
                      </a:r>
                      <a:endParaRPr lang="pl-PL" sz="500" b="1" i="0" u="none" strike="noStrike">
                        <a:solidFill>
                          <a:srgbClr val="000000"/>
                        </a:solidFill>
                        <a:effectLst/>
                        <a:latin typeface="Tahoma" panose="020B0604030504040204" pitchFamily="34" charset="0"/>
                      </a:endParaRPr>
                    </a:p>
                  </a:txBody>
                  <a:tcPr marL="6235" marR="6235" marT="4673" marB="0" anchor="ctr"/>
                </a:tc>
                <a:tc vMerge="1">
                  <a:txBody>
                    <a:bodyPr/>
                    <a:lstStyle/>
                    <a:p>
                      <a:endParaRPr lang="pl-PL"/>
                    </a:p>
                  </a:txBody>
                  <a:tcPr/>
                </a:tc>
                <a:extLst>
                  <a:ext uri="{0D108BD9-81ED-4DB2-BD59-A6C34878D82A}">
                    <a16:rowId xmlns="" xmlns:a16="http://schemas.microsoft.com/office/drawing/2014/main" val="1798889527"/>
                  </a:ext>
                </a:extLst>
              </a:tr>
              <a:tr h="112158">
                <a:tc>
                  <a:txBody>
                    <a:bodyPr/>
                    <a:lstStyle/>
                    <a:p>
                      <a:pPr algn="ctr" fontAlgn="ctr"/>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2a</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dirty="0">
                          <a:effectLst/>
                        </a:rPr>
                        <a:t>7</a:t>
                      </a:r>
                      <a:endParaRPr lang="pl-PL" sz="500" b="0" i="0" u="none" strike="noStrike" dirty="0">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11</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12</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13</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14</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15</a:t>
                      </a:r>
                      <a:endParaRPr lang="pl-PL" sz="500" b="0" i="0" u="none" strike="noStrike">
                        <a:solidFill>
                          <a:srgbClr val="000000"/>
                        </a:solidFill>
                        <a:effectLst/>
                        <a:latin typeface="Tahoma" panose="020B0604030504040204" pitchFamily="34" charset="0"/>
                      </a:endParaRPr>
                    </a:p>
                  </a:txBody>
                  <a:tcPr marL="6235" marR="6235" marT="4673" marB="0" anchor="ctr"/>
                </a:tc>
                <a:tc>
                  <a:txBody>
                    <a:bodyPr/>
                    <a:lstStyle/>
                    <a:p>
                      <a:pPr algn="ctr" fontAlgn="ctr"/>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nchor="ctr"/>
                </a:tc>
                <a:extLst>
                  <a:ext uri="{0D108BD9-81ED-4DB2-BD59-A6C34878D82A}">
                    <a16:rowId xmlns="" xmlns:a16="http://schemas.microsoft.com/office/drawing/2014/main" val="447079681"/>
                  </a:ext>
                </a:extLst>
              </a:tr>
              <a:tr h="158891">
                <a:tc>
                  <a:txBody>
                    <a:bodyPr/>
                    <a:lstStyle/>
                    <a:p>
                      <a:pPr algn="l" fontAlgn="t"/>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03.04.2017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03.04.2017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WB 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Instytucja Pośrednicząca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Kościuszki 30,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zaliczka na dotację</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1092720306"/>
                  </a:ext>
                </a:extLst>
              </a:tr>
              <a:tr h="158891">
                <a:tc>
                  <a:txBody>
                    <a:bodyPr/>
                    <a:lstStyle/>
                    <a:p>
                      <a:pPr algn="l" fontAlgn="t"/>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dirty="0">
                          <a:effectLst/>
                        </a:rPr>
                        <a:t>20.04.2017</a:t>
                      </a:r>
                      <a:endParaRPr lang="pl-PL" sz="500" b="0" i="0" u="none" strike="noStrike" dirty="0">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F123/2017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zakup latopa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4 500,00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4 500,00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4252938070"/>
                  </a:ext>
                </a:extLst>
              </a:tr>
              <a:tr h="158891">
                <a:tc>
                  <a:txBody>
                    <a:bodyPr/>
                    <a:lstStyle/>
                    <a:p>
                      <a:pPr algn="l" fontAlgn="t"/>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F124/2017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zakup drukarki</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570,00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570,00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1013961725"/>
                  </a:ext>
                </a:extLst>
              </a:tr>
              <a:tr h="228990">
                <a:tc>
                  <a:txBody>
                    <a:bodyPr/>
                    <a:lstStyle/>
                    <a:p>
                      <a:pPr algn="l" fontAlgn="t"/>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25.04.2017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F/20/4/2017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XYZ S.A.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Arbuzowa 10,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druk plakatów i ulotek reklamowych</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250,00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250,00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2829911017"/>
                  </a:ext>
                </a:extLst>
              </a:tr>
              <a:tr h="238336">
                <a:tc>
                  <a:txBody>
                    <a:bodyPr/>
                    <a:lstStyle/>
                    <a:p>
                      <a:pPr algn="l" fontAlgn="t"/>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WB 5/2017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Bank Handlowy</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Finansowa 1,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opłata za prowadzenie konta i przelewy</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37,00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37,00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1503620675"/>
                  </a:ext>
                </a:extLst>
              </a:tr>
              <a:tr h="158891">
                <a:tc>
                  <a:txBody>
                    <a:bodyPr/>
                    <a:lstStyle/>
                    <a:p>
                      <a:pPr algn="l" fontAlgn="t"/>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DW 20/2017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Jan Kowalski</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praca własna właściciela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1158834098"/>
                  </a:ext>
                </a:extLst>
              </a:tr>
              <a:tr h="158891">
                <a:tc>
                  <a:txBody>
                    <a:bodyPr/>
                    <a:lstStyle/>
                    <a:p>
                      <a:pPr algn="l" fontAlgn="t"/>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Piotr Nowak</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2 000,00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2694257827"/>
                  </a:ext>
                </a:extLst>
              </a:tr>
              <a:tr h="158891">
                <a:tc>
                  <a:txBody>
                    <a:bodyPr/>
                    <a:lstStyle/>
                    <a:p>
                      <a:pPr algn="l" fontAlgn="t"/>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Alina Nowacka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2733402792"/>
                  </a:ext>
                </a:extLst>
              </a:tr>
              <a:tr h="238336">
                <a:tc>
                  <a:txBody>
                    <a:bodyPr/>
                    <a:lstStyle/>
                    <a:p>
                      <a:pPr algn="l" fontAlgn="t"/>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14.05.2017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F/30/4/2017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Biuro Rachunkowe FISKUS</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Skarbowa 1,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usługi księgowe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3225807631"/>
                  </a:ext>
                </a:extLst>
              </a:tr>
              <a:tr h="158891">
                <a:tc>
                  <a:txBody>
                    <a:bodyPr/>
                    <a:lstStyle/>
                    <a:p>
                      <a:pPr algn="l" fontAlgn="t"/>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30.05.2017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r" fontAlgn="t"/>
                      <a:r>
                        <a:rPr lang="pl-PL" sz="500" u="none" strike="noStrike">
                          <a:effectLst/>
                        </a:rPr>
                        <a:t>10.05.2017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F 50/2017</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DEF sp. z o.o.</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ul. Dębowa 100, Katowice</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zakup towarów</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916042099"/>
                  </a:ext>
                </a:extLst>
              </a:tr>
              <a:tr h="154217">
                <a:tc gridSpan="7">
                  <a:txBody>
                    <a:bodyPr/>
                    <a:lstStyle/>
                    <a:p>
                      <a:pPr algn="r" fontAlgn="t"/>
                      <a:r>
                        <a:rPr lang="pl-PL" sz="500" u="none" strike="noStrike">
                          <a:effectLst/>
                        </a:rPr>
                        <a:t>Suma strony</a:t>
                      </a:r>
                      <a:endParaRPr lang="pl-PL" sz="500" b="1" i="0" u="none" strike="noStrike">
                        <a:solidFill>
                          <a:srgbClr val="000000"/>
                        </a:solidFill>
                        <a:effectLst/>
                        <a:latin typeface="Tahoma" panose="020B0604030504040204" pitchFamily="34" charset="0"/>
                      </a:endParaRPr>
                    </a:p>
                  </a:txBody>
                  <a:tcPr marL="6235" marR="6235" marT="4673"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3 500,00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9 357,00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12 857,00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tc>
                <a:extLst>
                  <a:ext uri="{0D108BD9-81ED-4DB2-BD59-A6C34878D82A}">
                    <a16:rowId xmlns="" xmlns:a16="http://schemas.microsoft.com/office/drawing/2014/main" val="2040572786"/>
                  </a:ext>
                </a:extLst>
              </a:tr>
              <a:tr h="154217">
                <a:tc gridSpan="7">
                  <a:txBody>
                    <a:bodyPr/>
                    <a:lstStyle/>
                    <a:p>
                      <a:pPr algn="r" fontAlgn="b"/>
                      <a:r>
                        <a:rPr lang="pl-PL" sz="500" u="none" strike="noStrike">
                          <a:effectLst/>
                        </a:rPr>
                        <a:t>Przeniesienia z poprzedniej strony</a:t>
                      </a:r>
                      <a:endParaRPr lang="pl-PL" sz="500" b="1" i="0" u="none" strike="noStrike">
                        <a:solidFill>
                          <a:srgbClr val="000000"/>
                        </a:solidFill>
                        <a:effectLst/>
                        <a:latin typeface="Tahoma" panose="020B0604030504040204" pitchFamily="34" charset="0"/>
                      </a:endParaRPr>
                    </a:p>
                  </a:txBody>
                  <a:tcPr marL="6235" marR="6235" marT="4673"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3" marB="0" anchor="b"/>
                </a:tc>
                <a:extLst>
                  <a:ext uri="{0D108BD9-81ED-4DB2-BD59-A6C34878D82A}">
                    <a16:rowId xmlns="" xmlns:a16="http://schemas.microsoft.com/office/drawing/2014/main" val="3284149840"/>
                  </a:ext>
                </a:extLst>
              </a:tr>
              <a:tr h="154217">
                <a:tc gridSpan="7">
                  <a:txBody>
                    <a:bodyPr/>
                    <a:lstStyle/>
                    <a:p>
                      <a:pPr algn="r" fontAlgn="b"/>
                      <a:r>
                        <a:rPr lang="pl-PL" sz="500" u="none" strike="noStrike">
                          <a:effectLst/>
                        </a:rPr>
                        <a:t>Razem od początku roku</a:t>
                      </a:r>
                      <a:endParaRPr lang="pl-PL" sz="500" b="1" i="0" u="none" strike="noStrike">
                        <a:solidFill>
                          <a:srgbClr val="000000"/>
                        </a:solidFill>
                        <a:effectLst/>
                        <a:latin typeface="Tahoma" panose="020B0604030504040204" pitchFamily="34" charset="0"/>
                      </a:endParaRPr>
                    </a:p>
                  </a:txBody>
                  <a:tcPr marL="6235" marR="6235" marT="4673"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3" marB="0" anchor="b"/>
                </a:tc>
                <a:tc>
                  <a:txBody>
                    <a:bodyPr/>
                    <a:lstStyle/>
                    <a:p>
                      <a:pPr algn="l" fontAlgn="b"/>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3" marB="0" anchor="b"/>
                </a:tc>
                <a:extLst>
                  <a:ext uri="{0D108BD9-81ED-4DB2-BD59-A6C34878D82A}">
                    <a16:rowId xmlns="" xmlns:a16="http://schemas.microsoft.com/office/drawing/2014/main" val="181065042"/>
                  </a:ext>
                </a:extLst>
              </a:tr>
            </a:tbl>
          </a:graphicData>
        </a:graphic>
      </p:graphicFrame>
    </p:spTree>
    <p:extLst>
      <p:ext uri="{BB962C8B-B14F-4D97-AF65-F5344CB8AC3E}">
        <p14:creationId xmlns:p14="http://schemas.microsoft.com/office/powerpoint/2010/main" val="34213286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92886" y="793501"/>
            <a:ext cx="9586382"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dirty="0">
                <a:solidFill>
                  <a:srgbClr val="64644B"/>
                </a:solidFill>
                <a:latin typeface="Lato" panose="020F0502020204030203"/>
              </a:rPr>
              <a:t>W przypadku beneficjentów, u których montaż finansowy projektu zakłada dotację częściową, część kosztów ponoszonych w związku z realizacją projektu jest finansowana ze środków własnych. W takiej sytuacji, część kosztów sfinansowana ze środków własnych będzie stanowiła KUP. Część kosztów sfinansowana dotacją będzie stanowiła NKUP</a:t>
            </a:r>
            <a:r>
              <a:rPr lang="pl-PL" sz="1600" dirty="0" smtClean="0">
                <a:solidFill>
                  <a:srgbClr val="64644B"/>
                </a:solidFill>
                <a:latin typeface="Lato" panose="020F0502020204030203"/>
              </a:rPr>
              <a:t>.</a:t>
            </a:r>
            <a:endParaRPr lang="pl-PL" sz="1600"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W przypadku otrzymania zaliczki, beneficjent w momencie księgowania kosztu określa jego część stanowiącą </a:t>
            </a:r>
            <a:r>
              <a:rPr lang="pl-PL" sz="1600" dirty="0" smtClean="0">
                <a:solidFill>
                  <a:srgbClr val="64644B"/>
                </a:solidFill>
                <a:latin typeface="Lato" panose="020F0502020204030203"/>
              </a:rPr>
              <a:t>KUP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i </a:t>
            </a:r>
            <a:r>
              <a:rPr lang="pl-PL" sz="1600" dirty="0">
                <a:solidFill>
                  <a:srgbClr val="64644B"/>
                </a:solidFill>
                <a:latin typeface="Lato" panose="020F0502020204030203"/>
              </a:rPr>
              <a:t>NKUP.</a:t>
            </a:r>
          </a:p>
          <a:p>
            <a:pPr algn="just">
              <a:spcAft>
                <a:spcPts val="600"/>
              </a:spcAft>
              <a:defRPr/>
            </a:pPr>
            <a:endParaRPr lang="pl-PL" sz="1600" dirty="0">
              <a:solidFill>
                <a:srgbClr val="64644B"/>
              </a:solidFill>
              <a:latin typeface="Lato" panose="020F0502020204030203"/>
            </a:endParaRPr>
          </a:p>
          <a:p>
            <a:pPr algn="just">
              <a:spcAft>
                <a:spcPts val="600"/>
              </a:spcAft>
              <a:defRPr/>
            </a:pPr>
            <a:r>
              <a:rPr lang="pl-PL" sz="1600" dirty="0">
                <a:solidFill>
                  <a:srgbClr val="64644B"/>
                </a:solidFill>
                <a:latin typeface="Lato" panose="020F0502020204030203"/>
              </a:rPr>
              <a:t>Wybór finansowania w formie refundacji oznacza różnicę w czasie pomiędzy poniesieniem kosztu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a </a:t>
            </a:r>
            <a:r>
              <a:rPr lang="pl-PL" sz="1600" dirty="0">
                <a:solidFill>
                  <a:srgbClr val="64644B"/>
                </a:solidFill>
                <a:latin typeface="Lato" panose="020F0502020204030203"/>
              </a:rPr>
              <a:t>otrzymaniem refundacji. W takiej sytuacji, w momencie poniesienia kosztu stanowi on KUP w pełnej wysokości. Otrzymanie refundacji wiąże się z koniecznością korekty KUP w wysokości odpowiadającej kwocie otrzymanego dofinansowania. Rekomenduje się w takiej sytuacji dokonanie stosownej adnotacji w kolumnie 16 PKPiR „Uwagi”.</a:t>
            </a:r>
          </a:p>
          <a:p>
            <a:pPr algn="just">
              <a:spcAft>
                <a:spcPts val="600"/>
              </a:spcAft>
              <a:defRPr/>
            </a:pPr>
            <a:r>
              <a:rPr lang="pl-PL" sz="1600" dirty="0">
                <a:solidFill>
                  <a:srgbClr val="64644B"/>
                </a:solidFill>
                <a:latin typeface="Lato" panose="020F0502020204030203"/>
              </a:rPr>
              <a:t>Wystornowanie kwoty NKUP może zostać dokonane:</a:t>
            </a:r>
          </a:p>
          <a:p>
            <a:pPr marL="342900" indent="-342900" algn="just">
              <a:spcAft>
                <a:spcPts val="600"/>
              </a:spcAft>
              <a:buFont typeface="+mj-lt"/>
              <a:buAutoNum type="arabicPeriod"/>
              <a:defRPr/>
            </a:pPr>
            <a:r>
              <a:rPr lang="pl-PL" sz="1600" dirty="0">
                <a:solidFill>
                  <a:srgbClr val="64644B"/>
                </a:solidFill>
                <a:latin typeface="Lato" panose="020F0502020204030203"/>
              </a:rPr>
              <a:t>na koniec miesiąca;</a:t>
            </a:r>
          </a:p>
          <a:p>
            <a:pPr marL="342900" indent="-342900" algn="just">
              <a:spcAft>
                <a:spcPts val="600"/>
              </a:spcAft>
              <a:buFont typeface="+mj-lt"/>
              <a:buAutoNum type="arabicPeriod"/>
              <a:defRPr/>
            </a:pPr>
            <a:r>
              <a:rPr lang="pl-PL" sz="1600" dirty="0">
                <a:solidFill>
                  <a:srgbClr val="64644B"/>
                </a:solidFill>
                <a:latin typeface="Lato" panose="020F0502020204030203"/>
              </a:rPr>
              <a:t>bezpośrednio w następnej pozycji PKPiR.</a:t>
            </a:r>
          </a:p>
          <a:p>
            <a:pPr algn="just">
              <a:spcAft>
                <a:spcPts val="600"/>
              </a:spcAft>
              <a:defRPr/>
            </a:pPr>
            <a:r>
              <a:rPr lang="pl-PL" sz="1600" dirty="0">
                <a:solidFill>
                  <a:srgbClr val="64644B"/>
                </a:solidFill>
                <a:latin typeface="Lato" panose="020F0502020204030203"/>
              </a:rPr>
              <a:t>Jeśli beneficjent otrzymuje refundację w późniejszym terminie, storno powinno zostać dokonane w dacie otrzymania refundacji.</a:t>
            </a:r>
          </a:p>
        </p:txBody>
      </p:sp>
    </p:spTree>
    <p:extLst>
      <p:ext uri="{BB962C8B-B14F-4D97-AF65-F5344CB8AC3E}">
        <p14:creationId xmlns:p14="http://schemas.microsoft.com/office/powerpoint/2010/main" val="24420656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674086"/>
            <a:ext cx="8659588" cy="222588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400" b="1" dirty="0">
                <a:solidFill>
                  <a:srgbClr val="64644B"/>
                </a:solidFill>
                <a:latin typeface="Lato" panose="020F0502020204030203"/>
              </a:rPr>
              <a:t>Przykład 2. </a:t>
            </a:r>
            <a:r>
              <a:rPr lang="pl-PL" sz="1400" dirty="0">
                <a:solidFill>
                  <a:srgbClr val="64644B"/>
                </a:solidFill>
                <a:latin typeface="Lato" panose="020F0502020204030203"/>
              </a:rPr>
              <a:t>Stornowanie zapisów</a:t>
            </a:r>
          </a:p>
          <a:p>
            <a:pPr algn="just">
              <a:spcAft>
                <a:spcPts val="600"/>
              </a:spcAft>
              <a:defRPr/>
            </a:pPr>
            <a:endParaRPr lang="pl-PL" sz="1600" b="1" dirty="0">
              <a:solidFill>
                <a:srgbClr val="64644B"/>
              </a:solidFill>
              <a:latin typeface="Lato" panose="020F0502020204030203"/>
            </a:endParaRPr>
          </a:p>
        </p:txBody>
      </p:sp>
      <p:graphicFrame>
        <p:nvGraphicFramePr>
          <p:cNvPr id="5" name="Tabela 4"/>
          <p:cNvGraphicFramePr>
            <a:graphicFrameLocks noGrp="1"/>
          </p:cNvGraphicFramePr>
          <p:nvPr>
            <p:extLst>
              <p:ext uri="{D42A27DB-BD31-4B8C-83A1-F6EECF244321}">
                <p14:modId xmlns:p14="http://schemas.microsoft.com/office/powerpoint/2010/main" val="1913772846"/>
              </p:ext>
            </p:extLst>
          </p:nvPr>
        </p:nvGraphicFramePr>
        <p:xfrm>
          <a:off x="243833" y="2481263"/>
          <a:ext cx="10795067" cy="3047998"/>
        </p:xfrm>
        <a:graphic>
          <a:graphicData uri="http://schemas.openxmlformats.org/drawingml/2006/table">
            <a:tbl>
              <a:tblPr>
                <a:tableStyleId>{5C22544A-7EE6-4342-B048-85BDC9FD1C3A}</a:tableStyleId>
              </a:tblPr>
              <a:tblGrid>
                <a:gridCol w="641196">
                  <a:extLst>
                    <a:ext uri="{9D8B030D-6E8A-4147-A177-3AD203B41FA5}">
                      <a16:colId xmlns="" xmlns:a16="http://schemas.microsoft.com/office/drawing/2014/main" val="2319647553"/>
                    </a:ext>
                  </a:extLst>
                </a:gridCol>
                <a:gridCol w="612487">
                  <a:extLst>
                    <a:ext uri="{9D8B030D-6E8A-4147-A177-3AD203B41FA5}">
                      <a16:colId xmlns="" xmlns:a16="http://schemas.microsoft.com/office/drawing/2014/main" val="2619133325"/>
                    </a:ext>
                  </a:extLst>
                </a:gridCol>
                <a:gridCol w="449794">
                  <a:extLst>
                    <a:ext uri="{9D8B030D-6E8A-4147-A177-3AD203B41FA5}">
                      <a16:colId xmlns="" xmlns:a16="http://schemas.microsoft.com/office/drawing/2014/main" val="103979752"/>
                    </a:ext>
                  </a:extLst>
                </a:gridCol>
                <a:gridCol w="478505">
                  <a:extLst>
                    <a:ext uri="{9D8B030D-6E8A-4147-A177-3AD203B41FA5}">
                      <a16:colId xmlns="" xmlns:a16="http://schemas.microsoft.com/office/drawing/2014/main" val="2883410890"/>
                    </a:ext>
                  </a:extLst>
                </a:gridCol>
                <a:gridCol w="641196">
                  <a:extLst>
                    <a:ext uri="{9D8B030D-6E8A-4147-A177-3AD203B41FA5}">
                      <a16:colId xmlns="" xmlns:a16="http://schemas.microsoft.com/office/drawing/2014/main" val="3078058066"/>
                    </a:ext>
                  </a:extLst>
                </a:gridCol>
                <a:gridCol w="736896">
                  <a:extLst>
                    <a:ext uri="{9D8B030D-6E8A-4147-A177-3AD203B41FA5}">
                      <a16:colId xmlns="" xmlns:a16="http://schemas.microsoft.com/office/drawing/2014/main" val="357527330"/>
                    </a:ext>
                  </a:extLst>
                </a:gridCol>
                <a:gridCol w="698617">
                  <a:extLst>
                    <a:ext uri="{9D8B030D-6E8A-4147-A177-3AD203B41FA5}">
                      <a16:colId xmlns="" xmlns:a16="http://schemas.microsoft.com/office/drawing/2014/main" val="814320750"/>
                    </a:ext>
                  </a:extLst>
                </a:gridCol>
                <a:gridCol w="736896">
                  <a:extLst>
                    <a:ext uri="{9D8B030D-6E8A-4147-A177-3AD203B41FA5}">
                      <a16:colId xmlns="" xmlns:a16="http://schemas.microsoft.com/office/drawing/2014/main" val="4168529849"/>
                    </a:ext>
                  </a:extLst>
                </a:gridCol>
                <a:gridCol w="679477">
                  <a:extLst>
                    <a:ext uri="{9D8B030D-6E8A-4147-A177-3AD203B41FA5}">
                      <a16:colId xmlns="" xmlns:a16="http://schemas.microsoft.com/office/drawing/2014/main" val="2924007359"/>
                    </a:ext>
                  </a:extLst>
                </a:gridCol>
                <a:gridCol w="622057">
                  <a:extLst>
                    <a:ext uri="{9D8B030D-6E8A-4147-A177-3AD203B41FA5}">
                      <a16:colId xmlns="" xmlns:a16="http://schemas.microsoft.com/office/drawing/2014/main" val="3857341368"/>
                    </a:ext>
                  </a:extLst>
                </a:gridCol>
                <a:gridCol w="784748">
                  <a:extLst>
                    <a:ext uri="{9D8B030D-6E8A-4147-A177-3AD203B41FA5}">
                      <a16:colId xmlns="" xmlns:a16="http://schemas.microsoft.com/office/drawing/2014/main" val="352410879"/>
                    </a:ext>
                  </a:extLst>
                </a:gridCol>
                <a:gridCol w="794318">
                  <a:extLst>
                    <a:ext uri="{9D8B030D-6E8A-4147-A177-3AD203B41FA5}">
                      <a16:colId xmlns="" xmlns:a16="http://schemas.microsoft.com/office/drawing/2014/main" val="2150750137"/>
                    </a:ext>
                  </a:extLst>
                </a:gridCol>
                <a:gridCol w="622057">
                  <a:extLst>
                    <a:ext uri="{9D8B030D-6E8A-4147-A177-3AD203B41FA5}">
                      <a16:colId xmlns="" xmlns:a16="http://schemas.microsoft.com/office/drawing/2014/main" val="2005635926"/>
                    </a:ext>
                  </a:extLst>
                </a:gridCol>
                <a:gridCol w="622057">
                  <a:extLst>
                    <a:ext uri="{9D8B030D-6E8A-4147-A177-3AD203B41FA5}">
                      <a16:colId xmlns="" xmlns:a16="http://schemas.microsoft.com/office/drawing/2014/main" val="2311821617"/>
                    </a:ext>
                  </a:extLst>
                </a:gridCol>
                <a:gridCol w="535925">
                  <a:extLst>
                    <a:ext uri="{9D8B030D-6E8A-4147-A177-3AD203B41FA5}">
                      <a16:colId xmlns="" xmlns:a16="http://schemas.microsoft.com/office/drawing/2014/main" val="974882745"/>
                    </a:ext>
                  </a:extLst>
                </a:gridCol>
                <a:gridCol w="440224">
                  <a:extLst>
                    <a:ext uri="{9D8B030D-6E8A-4147-A177-3AD203B41FA5}">
                      <a16:colId xmlns="" xmlns:a16="http://schemas.microsoft.com/office/drawing/2014/main" val="3622429818"/>
                    </a:ext>
                  </a:extLst>
                </a:gridCol>
                <a:gridCol w="698617">
                  <a:extLst>
                    <a:ext uri="{9D8B030D-6E8A-4147-A177-3AD203B41FA5}">
                      <a16:colId xmlns="" xmlns:a16="http://schemas.microsoft.com/office/drawing/2014/main" val="1679974756"/>
                    </a:ext>
                  </a:extLst>
                </a:gridCol>
              </a:tblGrid>
              <a:tr h="112216">
                <a:tc rowSpan="2">
                  <a:txBody>
                    <a:bodyPr/>
                    <a:lstStyle/>
                    <a:p>
                      <a:pPr algn="ctr" fontAlgn="ctr"/>
                      <a:r>
                        <a:rPr lang="pl-PL" sz="500" u="none" strike="noStrike" dirty="0">
                          <a:effectLst/>
                        </a:rPr>
                        <a:t>Lp.</a:t>
                      </a:r>
                      <a:endParaRPr lang="pl-PL" sz="500" b="1" i="0" u="none" strike="noStrike" dirty="0">
                        <a:solidFill>
                          <a:srgbClr val="000000"/>
                        </a:solidFill>
                        <a:effectLst/>
                        <a:latin typeface="Tahoma" panose="020B0604030504040204" pitchFamily="34" charset="0"/>
                      </a:endParaRPr>
                    </a:p>
                  </a:txBody>
                  <a:tcPr marL="6235" marR="6235" marT="4676" marB="0" anchor="ctr"/>
                </a:tc>
                <a:tc rowSpan="2">
                  <a:txBody>
                    <a:bodyPr/>
                    <a:lstStyle/>
                    <a:p>
                      <a:pPr algn="ctr" fontAlgn="ctr"/>
                      <a:r>
                        <a:rPr lang="pl-PL" sz="500" u="none" strike="noStrike">
                          <a:effectLst/>
                        </a:rPr>
                        <a:t>Data zdarzenia gospodarczego</a:t>
                      </a:r>
                      <a:endParaRPr lang="pl-PL" sz="500" b="1" i="0" u="none" strike="noStrike">
                        <a:solidFill>
                          <a:srgbClr val="000000"/>
                        </a:solidFill>
                        <a:effectLst/>
                        <a:latin typeface="Tahoma" panose="020B0604030504040204" pitchFamily="34" charset="0"/>
                      </a:endParaRPr>
                    </a:p>
                  </a:txBody>
                  <a:tcPr marL="6235" marR="6235" marT="4676" marB="0" anchor="ctr"/>
                </a:tc>
                <a:tc rowSpan="2">
                  <a:txBody>
                    <a:bodyPr/>
                    <a:lstStyle/>
                    <a:p>
                      <a:pPr algn="ctr" fontAlgn="ctr"/>
                      <a:r>
                        <a:rPr lang="pl-PL" sz="500" u="none" strike="noStrike">
                          <a:effectLst/>
                        </a:rPr>
                        <a:t>Data zapłaty</a:t>
                      </a:r>
                      <a:endParaRPr lang="pl-PL" sz="500" b="1" i="0" u="none" strike="noStrike">
                        <a:solidFill>
                          <a:srgbClr val="000000"/>
                        </a:solidFill>
                        <a:effectLst/>
                        <a:latin typeface="Tahoma" panose="020B0604030504040204" pitchFamily="34" charset="0"/>
                      </a:endParaRPr>
                    </a:p>
                  </a:txBody>
                  <a:tcPr marL="6235" marR="6235" marT="4676" marB="0" anchor="ctr"/>
                </a:tc>
                <a:tc rowSpan="2">
                  <a:txBody>
                    <a:bodyPr/>
                    <a:lstStyle/>
                    <a:p>
                      <a:pPr algn="ctr" fontAlgn="ctr"/>
                      <a:r>
                        <a:rPr lang="pl-PL" sz="500" u="none" strike="noStrike">
                          <a:effectLst/>
                        </a:rPr>
                        <a:t>Nr dowodu księgowego</a:t>
                      </a:r>
                      <a:endParaRPr lang="pl-PL" sz="500" b="1" i="0" u="none" strike="noStrike">
                        <a:solidFill>
                          <a:srgbClr val="000000"/>
                        </a:solidFill>
                        <a:effectLst/>
                        <a:latin typeface="Tahoma" panose="020B0604030504040204" pitchFamily="34" charset="0"/>
                      </a:endParaRPr>
                    </a:p>
                  </a:txBody>
                  <a:tcPr marL="6235" marR="6235" marT="4676" marB="0" anchor="ctr"/>
                </a:tc>
                <a:tc gridSpan="2">
                  <a:txBody>
                    <a:bodyPr/>
                    <a:lstStyle/>
                    <a:p>
                      <a:pPr algn="ctr" fontAlgn="ctr"/>
                      <a:r>
                        <a:rPr lang="pl-PL" sz="500" u="none" strike="noStrike">
                          <a:effectLst/>
                        </a:rPr>
                        <a:t>Kontrahent</a:t>
                      </a:r>
                      <a:endParaRPr lang="pl-PL" sz="500" b="1" i="0" u="none" strike="noStrike">
                        <a:solidFill>
                          <a:srgbClr val="000000"/>
                        </a:solidFill>
                        <a:effectLst/>
                        <a:latin typeface="Tahoma" panose="020B0604030504040204" pitchFamily="34" charset="0"/>
                      </a:endParaRPr>
                    </a:p>
                  </a:txBody>
                  <a:tcPr marL="6235" marR="6235" marT="4676" marB="0" anchor="ctr"/>
                </a:tc>
                <a:tc hMerge="1">
                  <a:txBody>
                    <a:bodyPr/>
                    <a:lstStyle/>
                    <a:p>
                      <a:endParaRPr lang="pl-PL"/>
                    </a:p>
                  </a:txBody>
                  <a:tcPr/>
                </a:tc>
                <a:tc rowSpan="2">
                  <a:txBody>
                    <a:bodyPr/>
                    <a:lstStyle/>
                    <a:p>
                      <a:pPr algn="ctr" fontAlgn="ctr"/>
                      <a:r>
                        <a:rPr lang="pl-PL" sz="500" u="none" strike="noStrike">
                          <a:effectLst/>
                        </a:rPr>
                        <a:t>Opis zdarzenia gospodarczego</a:t>
                      </a:r>
                      <a:endParaRPr lang="pl-PL" sz="500" b="1" i="0" u="none" strike="noStrike">
                        <a:solidFill>
                          <a:srgbClr val="000000"/>
                        </a:solidFill>
                        <a:effectLst/>
                        <a:latin typeface="Tahoma" panose="020B0604030504040204" pitchFamily="34" charset="0"/>
                      </a:endParaRPr>
                    </a:p>
                  </a:txBody>
                  <a:tcPr marL="6235" marR="6235" marT="4676" marB="0" anchor="ctr"/>
                </a:tc>
                <a:tc gridSpan="3">
                  <a:txBody>
                    <a:bodyPr/>
                    <a:lstStyle/>
                    <a:p>
                      <a:pPr algn="ctr" fontAlgn="ctr"/>
                      <a:r>
                        <a:rPr lang="pl-PL" sz="500" u="none" strike="noStrike">
                          <a:effectLst/>
                        </a:rPr>
                        <a:t>Przychód</a:t>
                      </a:r>
                      <a:endParaRPr lang="pl-PL" sz="500" b="1" i="0" u="none" strike="noStrike">
                        <a:solidFill>
                          <a:srgbClr val="000000"/>
                        </a:solidFill>
                        <a:effectLst/>
                        <a:latin typeface="Tahoma" panose="020B0604030504040204" pitchFamily="34" charset="0"/>
                      </a:endParaRPr>
                    </a:p>
                  </a:txBody>
                  <a:tcPr marL="6235" marR="6235" marT="4676" marB="0" anchor="ct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Zakup towarów handlowych i materiałów</a:t>
                      </a:r>
                      <a:endParaRPr lang="pl-PL" sz="500" b="1" i="0" u="none" strike="noStrike">
                        <a:solidFill>
                          <a:srgbClr val="000000"/>
                        </a:solidFill>
                        <a:effectLst/>
                        <a:latin typeface="Tahoma" panose="020B0604030504040204" pitchFamily="34" charset="0"/>
                      </a:endParaRPr>
                    </a:p>
                  </a:txBody>
                  <a:tcPr marL="6235" marR="6235" marT="4676" marB="0" anchor="ctr"/>
                </a:tc>
                <a:tc rowSpan="2">
                  <a:txBody>
                    <a:bodyPr/>
                    <a:lstStyle/>
                    <a:p>
                      <a:pPr algn="ctr" fontAlgn="ctr"/>
                      <a:r>
                        <a:rPr lang="pl-PL" sz="500" u="none" strike="noStrike">
                          <a:effectLst/>
                        </a:rPr>
                        <a:t>Koszty uboczne zakupu</a:t>
                      </a:r>
                      <a:endParaRPr lang="pl-PL" sz="500" b="1" i="0" u="none" strike="noStrike">
                        <a:solidFill>
                          <a:srgbClr val="000000"/>
                        </a:solidFill>
                        <a:effectLst/>
                        <a:latin typeface="Tahoma" panose="020B0604030504040204" pitchFamily="34" charset="0"/>
                      </a:endParaRPr>
                    </a:p>
                  </a:txBody>
                  <a:tcPr marL="6235" marR="6235" marT="4676" marB="0" anchor="ctr"/>
                </a:tc>
                <a:tc gridSpan="4">
                  <a:txBody>
                    <a:bodyPr/>
                    <a:lstStyle/>
                    <a:p>
                      <a:pPr algn="ctr" fontAlgn="ctr"/>
                      <a:r>
                        <a:rPr lang="pl-PL" sz="500" u="none" strike="noStrike">
                          <a:effectLst/>
                        </a:rPr>
                        <a:t>Wydatki (Koszty)</a:t>
                      </a:r>
                      <a:endParaRPr lang="pl-PL" sz="500" b="1" i="0" u="none" strike="noStrike">
                        <a:solidFill>
                          <a:srgbClr val="000000"/>
                        </a:solidFill>
                        <a:effectLst/>
                        <a:latin typeface="Tahoma" panose="020B0604030504040204" pitchFamily="34" charset="0"/>
                      </a:endParaRPr>
                    </a:p>
                  </a:txBody>
                  <a:tcPr marL="6235" marR="6235" marT="4676" marB="0" anchor="ct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Uwagi</a:t>
                      </a:r>
                      <a:endParaRPr lang="pl-PL" sz="500" b="1" i="0" u="none" strike="noStrike">
                        <a:solidFill>
                          <a:srgbClr val="000000"/>
                        </a:solidFill>
                        <a:effectLst/>
                        <a:latin typeface="Tahoma" panose="020B0604030504040204" pitchFamily="34" charset="0"/>
                      </a:endParaRPr>
                    </a:p>
                  </a:txBody>
                  <a:tcPr marL="6235" marR="6235" marT="4676" marB="0" anchor="ctr"/>
                </a:tc>
                <a:extLst>
                  <a:ext uri="{0D108BD9-81ED-4DB2-BD59-A6C34878D82A}">
                    <a16:rowId xmlns="" xmlns:a16="http://schemas.microsoft.com/office/drawing/2014/main" val="1223977225"/>
                  </a:ext>
                </a:extLst>
              </a:tr>
              <a:tr h="238456">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Imię i nazwisko (firma)</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Adres</a:t>
                      </a:r>
                      <a:endParaRPr lang="pl-PL" sz="500" b="1" i="0" u="none" strike="noStrike">
                        <a:solidFill>
                          <a:srgbClr val="000000"/>
                        </a:solidFill>
                        <a:effectLst/>
                        <a:latin typeface="Tahoma" panose="020B0604030504040204" pitchFamily="34" charset="0"/>
                      </a:endParaRPr>
                    </a:p>
                  </a:txBody>
                  <a:tcPr marL="6235" marR="6235" marT="4676" marB="0" anchor="ctr"/>
                </a:tc>
                <a:tc vMerge="1">
                  <a:txBody>
                    <a:bodyPr/>
                    <a:lstStyle/>
                    <a:p>
                      <a:endParaRPr lang="pl-PL"/>
                    </a:p>
                  </a:txBody>
                  <a:tcPr/>
                </a:tc>
                <a:tc>
                  <a:txBody>
                    <a:bodyPr/>
                    <a:lstStyle/>
                    <a:p>
                      <a:pPr algn="ctr" fontAlgn="ctr"/>
                      <a:r>
                        <a:rPr lang="pl-PL" sz="500" u="none" strike="noStrike">
                          <a:effectLst/>
                        </a:rPr>
                        <a:t>Wartość sprzedanych towarów i usług</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Pozostałe przychody</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Razem przychód (7+8)</a:t>
                      </a:r>
                      <a:endParaRPr lang="pl-PL" sz="500" b="1" i="0" u="none" strike="noStrike">
                        <a:solidFill>
                          <a:srgbClr val="000000"/>
                        </a:solidFill>
                        <a:effectLst/>
                        <a:latin typeface="Tahoma" panose="020B0604030504040204" pitchFamily="34" charset="0"/>
                      </a:endParaRPr>
                    </a:p>
                  </a:txBody>
                  <a:tcPr marL="6235" marR="6235" marT="4676" marB="0" anchor="ct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Wynagrodzenia w gotówce i naturze</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Pozostałe wydatki</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Razem wydatki (12+13)</a:t>
                      </a:r>
                      <a:endParaRPr lang="pl-PL" sz="500" b="1"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 </a:t>
                      </a:r>
                      <a:endParaRPr lang="pl-PL" sz="500" b="1" i="0" u="none" strike="noStrike">
                        <a:solidFill>
                          <a:srgbClr val="000000"/>
                        </a:solidFill>
                        <a:effectLst/>
                        <a:latin typeface="Tahoma" panose="020B0604030504040204" pitchFamily="34" charset="0"/>
                      </a:endParaRPr>
                    </a:p>
                  </a:txBody>
                  <a:tcPr marL="6235" marR="6235" marT="4676" marB="0" anchor="ctr"/>
                </a:tc>
                <a:tc vMerge="1">
                  <a:txBody>
                    <a:bodyPr/>
                    <a:lstStyle/>
                    <a:p>
                      <a:endParaRPr lang="pl-PL"/>
                    </a:p>
                  </a:txBody>
                  <a:tcPr/>
                </a:tc>
                <a:extLst>
                  <a:ext uri="{0D108BD9-81ED-4DB2-BD59-A6C34878D82A}">
                    <a16:rowId xmlns="" xmlns:a16="http://schemas.microsoft.com/office/drawing/2014/main" val="1752278483"/>
                  </a:ext>
                </a:extLst>
              </a:tr>
              <a:tr h="112216">
                <a:tc>
                  <a:txBody>
                    <a:bodyPr/>
                    <a:lstStyle/>
                    <a:p>
                      <a:pPr algn="ctr" fontAlgn="ctr"/>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2a</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11</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12</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13</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14</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15</a:t>
                      </a:r>
                      <a:endParaRPr lang="pl-PL" sz="500" b="0" i="0" u="none" strike="noStrike">
                        <a:solidFill>
                          <a:srgbClr val="000000"/>
                        </a:solidFill>
                        <a:effectLst/>
                        <a:latin typeface="Tahoma" panose="020B0604030504040204" pitchFamily="34" charset="0"/>
                      </a:endParaRPr>
                    </a:p>
                  </a:txBody>
                  <a:tcPr marL="6235" marR="6235" marT="4676" marB="0" anchor="ctr"/>
                </a:tc>
                <a:tc>
                  <a:txBody>
                    <a:bodyPr/>
                    <a:lstStyle/>
                    <a:p>
                      <a:pPr algn="ctr" fontAlgn="ctr"/>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nchor="ctr"/>
                </a:tc>
                <a:extLst>
                  <a:ext uri="{0D108BD9-81ED-4DB2-BD59-A6C34878D82A}">
                    <a16:rowId xmlns="" xmlns:a16="http://schemas.microsoft.com/office/drawing/2014/main" val="3052158684"/>
                  </a:ext>
                </a:extLst>
              </a:tr>
              <a:tr h="158971">
                <a:tc>
                  <a:txBody>
                    <a:bodyPr/>
                    <a:lstStyle/>
                    <a:p>
                      <a:pPr algn="l" fontAlgn="t"/>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F123/2017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zakup latopa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4 500,00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4 500,00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4166530378"/>
                  </a:ext>
                </a:extLst>
              </a:tr>
              <a:tr h="158971">
                <a:tc>
                  <a:txBody>
                    <a:bodyPr/>
                    <a:lstStyle/>
                    <a:p>
                      <a:pPr algn="l" fontAlgn="t"/>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F124/2017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zakup drukarki</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570,00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570,00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2329523510"/>
                  </a:ext>
                </a:extLst>
              </a:tr>
              <a:tr h="229106">
                <a:tc>
                  <a:txBody>
                    <a:bodyPr/>
                    <a:lstStyle/>
                    <a:p>
                      <a:pPr algn="l" fontAlgn="t"/>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25.04.2017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F/20/4/2017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XYZ S.A.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Arbuzowa 10,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druk plakatów i ulotek reklamowych</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250,00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250,00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792172158"/>
                  </a:ext>
                </a:extLst>
              </a:tr>
              <a:tr h="238456">
                <a:tc>
                  <a:txBody>
                    <a:bodyPr/>
                    <a:lstStyle/>
                    <a:p>
                      <a:pPr algn="l" fontAlgn="t"/>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WB 5/2017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Bank Handlowy</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Finansowa 1,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opłata za prowadzenie konta i przelewy</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1524103557"/>
                  </a:ext>
                </a:extLst>
              </a:tr>
              <a:tr h="158971">
                <a:tc>
                  <a:txBody>
                    <a:bodyPr/>
                    <a:lstStyle/>
                    <a:p>
                      <a:pPr algn="l" fontAlgn="t"/>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DW 20/2017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Jan Kowalski</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praca własna właściciela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3675272580"/>
                  </a:ext>
                </a:extLst>
              </a:tr>
              <a:tr h="158971">
                <a:tc>
                  <a:txBody>
                    <a:bodyPr/>
                    <a:lstStyle/>
                    <a:p>
                      <a:pPr algn="l" fontAlgn="t"/>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Piotr Nowak</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2 000,00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174018144"/>
                  </a:ext>
                </a:extLst>
              </a:tr>
              <a:tr h="158971">
                <a:tc>
                  <a:txBody>
                    <a:bodyPr/>
                    <a:lstStyle/>
                    <a:p>
                      <a:pPr algn="l" fontAlgn="t"/>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Alina Nowacka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wynagrodzenie pracownika</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1298331131"/>
                  </a:ext>
                </a:extLst>
              </a:tr>
              <a:tr h="233276">
                <a:tc>
                  <a:txBody>
                    <a:bodyPr/>
                    <a:lstStyle/>
                    <a:p>
                      <a:pPr algn="l" fontAlgn="t"/>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14.05.2017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F/30/4/2017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Biuro Rachunkowe FISKUS</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Skarbowa 1,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usługi księgowe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   zł </a:t>
                      </a:r>
                      <a:endParaRPr lang="pl-PL" sz="500" b="0" i="0" u="none" strike="noStrike" dirty="0">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3947058803"/>
                  </a:ext>
                </a:extLst>
              </a:tr>
              <a:tr h="158971">
                <a:tc>
                  <a:txBody>
                    <a:bodyPr/>
                    <a:lstStyle/>
                    <a:p>
                      <a:pPr algn="l" fontAlgn="t"/>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30.05.2017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10.05.2017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F 50/2017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DEF sp. z o.o.</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Dębowa 100,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zakup towarów</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1523563475"/>
                  </a:ext>
                </a:extLst>
              </a:tr>
              <a:tr h="154295">
                <a:tc gridSpan="7">
                  <a:txBody>
                    <a:bodyPr/>
                    <a:lstStyle/>
                    <a:p>
                      <a:pPr algn="r" fontAlgn="t"/>
                      <a:r>
                        <a:rPr lang="pl-PL" sz="500" u="none" strike="noStrike">
                          <a:effectLst/>
                        </a:rPr>
                        <a:t>SUMA</a:t>
                      </a:r>
                      <a:endParaRPr lang="pl-PL" sz="500" b="0" i="0" u="none" strike="noStrike">
                        <a:solidFill>
                          <a:srgbClr val="000000"/>
                        </a:solidFill>
                        <a:effectLst/>
                        <a:latin typeface="Tahoma" panose="020B0604030504040204" pitchFamily="34" charset="0"/>
                      </a:endParaRPr>
                    </a:p>
                  </a:txBody>
                  <a:tcPr marL="6235" marR="6235" marT="4676"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9 357,00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12 857,00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2754538128"/>
                  </a:ext>
                </a:extLst>
              </a:tr>
              <a:tr h="158971">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20.06.2017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20.06.2017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WB 10/2017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Instytucja Pośrednicząca</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ul. Kościuszki 30, Katowice</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refundacja kosztów</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2577932545"/>
                  </a:ext>
                </a:extLst>
              </a:tr>
              <a:tr h="154295">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20.06.2017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r" fontAlgn="t"/>
                      <a:r>
                        <a:rPr lang="pl-PL" sz="500" u="none" strike="noStrike">
                          <a:effectLst/>
                        </a:rPr>
                        <a:t>20.06.2017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DW 30/2017</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Przedsiębiorstwo</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korekta kosztów</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9 000,00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3695573559"/>
                  </a:ext>
                </a:extLst>
              </a:tr>
              <a:tr h="154295">
                <a:tc gridSpan="7">
                  <a:txBody>
                    <a:bodyPr/>
                    <a:lstStyle/>
                    <a:p>
                      <a:pPr algn="r" fontAlgn="t"/>
                      <a:r>
                        <a:rPr lang="pl-PL" sz="500" u="none" strike="noStrike">
                          <a:effectLst/>
                        </a:rPr>
                        <a:t>Suma strony</a:t>
                      </a:r>
                      <a:endParaRPr lang="pl-PL" sz="500" b="1" i="0" u="none" strike="noStrike">
                        <a:solidFill>
                          <a:srgbClr val="000000"/>
                        </a:solidFill>
                        <a:effectLst/>
                        <a:latin typeface="Tahoma" panose="020B0604030504040204" pitchFamily="34" charset="0"/>
                      </a:endParaRPr>
                    </a:p>
                  </a:txBody>
                  <a:tcPr marL="6235" marR="6235" marT="4676"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3 500,00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357,00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3 857,00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tc>
                <a:extLst>
                  <a:ext uri="{0D108BD9-81ED-4DB2-BD59-A6C34878D82A}">
                    <a16:rowId xmlns="" xmlns:a16="http://schemas.microsoft.com/office/drawing/2014/main" val="1793178748"/>
                  </a:ext>
                </a:extLst>
              </a:tr>
              <a:tr h="154295">
                <a:tc gridSpan="7">
                  <a:txBody>
                    <a:bodyPr/>
                    <a:lstStyle/>
                    <a:p>
                      <a:pPr algn="r" fontAlgn="b"/>
                      <a:r>
                        <a:rPr lang="pl-PL" sz="500" u="none" strike="noStrike">
                          <a:effectLst/>
                        </a:rPr>
                        <a:t>Przeniesienia z poprzedniej strony</a:t>
                      </a:r>
                      <a:endParaRPr lang="pl-PL" sz="500" b="1" i="0" u="none" strike="noStrike">
                        <a:solidFill>
                          <a:srgbClr val="000000"/>
                        </a:solidFill>
                        <a:effectLst/>
                        <a:latin typeface="Tahoma" panose="020B0604030504040204" pitchFamily="34" charset="0"/>
                      </a:endParaRPr>
                    </a:p>
                  </a:txBody>
                  <a:tcPr marL="6235" marR="6235" marT="4676"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6" marB="0" anchor="b"/>
                </a:tc>
                <a:extLst>
                  <a:ext uri="{0D108BD9-81ED-4DB2-BD59-A6C34878D82A}">
                    <a16:rowId xmlns="" xmlns:a16="http://schemas.microsoft.com/office/drawing/2014/main" val="2151375695"/>
                  </a:ext>
                </a:extLst>
              </a:tr>
              <a:tr h="154295">
                <a:tc gridSpan="7">
                  <a:txBody>
                    <a:bodyPr/>
                    <a:lstStyle/>
                    <a:p>
                      <a:pPr algn="r" fontAlgn="b"/>
                      <a:r>
                        <a:rPr lang="pl-PL" sz="500" u="none" strike="noStrike">
                          <a:effectLst/>
                        </a:rPr>
                        <a:t>Razem od początku roku</a:t>
                      </a:r>
                      <a:endParaRPr lang="pl-PL" sz="500" b="1" i="0" u="none" strike="noStrike">
                        <a:solidFill>
                          <a:srgbClr val="000000"/>
                        </a:solidFill>
                        <a:effectLst/>
                        <a:latin typeface="Tahoma" panose="020B0604030504040204" pitchFamily="34" charset="0"/>
                      </a:endParaRPr>
                    </a:p>
                  </a:txBody>
                  <a:tcPr marL="6235" marR="6235" marT="4676"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6" marB="0" anchor="b"/>
                </a:tc>
                <a:tc>
                  <a:txBody>
                    <a:bodyPr/>
                    <a:lstStyle/>
                    <a:p>
                      <a:pPr algn="l" fontAlgn="b"/>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6" marB="0" anchor="b"/>
                </a:tc>
                <a:extLst>
                  <a:ext uri="{0D108BD9-81ED-4DB2-BD59-A6C34878D82A}">
                    <a16:rowId xmlns="" xmlns:a16="http://schemas.microsoft.com/office/drawing/2014/main" val="2778223483"/>
                  </a:ext>
                </a:extLst>
              </a:tr>
            </a:tbl>
          </a:graphicData>
        </a:graphic>
      </p:graphicFrame>
    </p:spTree>
    <p:extLst>
      <p:ext uri="{BB962C8B-B14F-4D97-AF65-F5344CB8AC3E}">
        <p14:creationId xmlns:p14="http://schemas.microsoft.com/office/powerpoint/2010/main" val="59693351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224586"/>
            <a:ext cx="959517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dirty="0">
                <a:solidFill>
                  <a:srgbClr val="64644B"/>
                </a:solidFill>
                <a:latin typeface="Lato" panose="020F0502020204030203"/>
              </a:rPr>
              <a:t>Kolejnym rozwiązaniem stosowanym przez beneficjentów projektów jest ujmowanie w PKPiR w jednym wierszu kwoty stanowiącej KUP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w </a:t>
            </a:r>
            <a:r>
              <a:rPr lang="pl-PL" sz="2400" dirty="0">
                <a:solidFill>
                  <a:srgbClr val="64644B"/>
                </a:solidFill>
                <a:latin typeface="Lato" panose="020F0502020204030203"/>
              </a:rPr>
              <a:t>odpowiedniej kolumnie oraz kwoty NKUP w kolumnie 16.</a:t>
            </a:r>
          </a:p>
          <a:p>
            <a:pPr algn="just">
              <a:spcAft>
                <a:spcPts val="600"/>
              </a:spcAft>
              <a:defRPr/>
            </a:pPr>
            <a:endParaRPr lang="pl-PL" sz="2400" dirty="0">
              <a:solidFill>
                <a:srgbClr val="64644B"/>
              </a:solidFill>
              <a:latin typeface="Lato" panose="020F0502020204030203"/>
            </a:endParaRPr>
          </a:p>
          <a:p>
            <a:pPr algn="just">
              <a:spcAft>
                <a:spcPts val="600"/>
              </a:spcAft>
              <a:defRPr/>
            </a:pPr>
            <a:r>
              <a:rPr lang="pl-PL" sz="2400" dirty="0">
                <a:solidFill>
                  <a:srgbClr val="64644B"/>
                </a:solidFill>
                <a:latin typeface="Lato" panose="020F0502020204030203"/>
              </a:rPr>
              <a:t>Taki sposób ewidencjonowania kosztów umożliwia kontrolowanie montażu finansowego, a dodatkowo pomocne może być w trakcie kontroli wydatkowania dotacji lub kontroli przeprowadzanej przez administrację skarbową.  </a:t>
            </a:r>
          </a:p>
        </p:txBody>
      </p:sp>
    </p:spTree>
    <p:extLst>
      <p:ext uri="{BB962C8B-B14F-4D97-AF65-F5344CB8AC3E}">
        <p14:creationId xmlns:p14="http://schemas.microsoft.com/office/powerpoint/2010/main" val="385223542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14919" y="1773238"/>
            <a:ext cx="8780774" cy="182927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400" b="1" dirty="0">
                <a:solidFill>
                  <a:srgbClr val="64644B"/>
                </a:solidFill>
                <a:latin typeface="Lato" panose="020F0502020204030203"/>
              </a:rPr>
              <a:t>Przykład 3. </a:t>
            </a:r>
            <a:r>
              <a:rPr lang="pl-PL" sz="1400" dirty="0">
                <a:solidFill>
                  <a:srgbClr val="64644B"/>
                </a:solidFill>
                <a:latin typeface="Lato" panose="020F0502020204030203"/>
              </a:rPr>
              <a:t>Dzielenie zapisów</a:t>
            </a:r>
          </a:p>
          <a:p>
            <a:pPr algn="just">
              <a:spcAft>
                <a:spcPts val="600"/>
              </a:spcAft>
              <a:defRPr/>
            </a:pPr>
            <a:endParaRPr lang="pl-PL" sz="1600" b="1" dirty="0">
              <a:solidFill>
                <a:srgbClr val="64644B"/>
              </a:solidFill>
              <a:latin typeface="Lato" panose="020F0502020204030203"/>
            </a:endParaRPr>
          </a:p>
        </p:txBody>
      </p:sp>
      <p:graphicFrame>
        <p:nvGraphicFramePr>
          <p:cNvPr id="2" name="Tabela 1"/>
          <p:cNvGraphicFramePr>
            <a:graphicFrameLocks noGrp="1"/>
          </p:cNvGraphicFramePr>
          <p:nvPr>
            <p:extLst>
              <p:ext uri="{D42A27DB-BD31-4B8C-83A1-F6EECF244321}">
                <p14:modId xmlns:p14="http://schemas.microsoft.com/office/powerpoint/2010/main" val="3736892700"/>
              </p:ext>
            </p:extLst>
          </p:nvPr>
        </p:nvGraphicFramePr>
        <p:xfrm>
          <a:off x="314173" y="2478259"/>
          <a:ext cx="10636592" cy="2708663"/>
        </p:xfrm>
        <a:graphic>
          <a:graphicData uri="http://schemas.openxmlformats.org/drawingml/2006/table">
            <a:tbl>
              <a:tblPr>
                <a:tableStyleId>{5C22544A-7EE6-4342-B048-85BDC9FD1C3A}</a:tableStyleId>
              </a:tblPr>
              <a:tblGrid>
                <a:gridCol w="631783">
                  <a:extLst>
                    <a:ext uri="{9D8B030D-6E8A-4147-A177-3AD203B41FA5}">
                      <a16:colId xmlns="" xmlns:a16="http://schemas.microsoft.com/office/drawing/2014/main" val="1538105035"/>
                    </a:ext>
                  </a:extLst>
                </a:gridCol>
                <a:gridCol w="603495">
                  <a:extLst>
                    <a:ext uri="{9D8B030D-6E8A-4147-A177-3AD203B41FA5}">
                      <a16:colId xmlns="" xmlns:a16="http://schemas.microsoft.com/office/drawing/2014/main" val="1927235133"/>
                    </a:ext>
                  </a:extLst>
                </a:gridCol>
                <a:gridCol w="443191">
                  <a:extLst>
                    <a:ext uri="{9D8B030D-6E8A-4147-A177-3AD203B41FA5}">
                      <a16:colId xmlns="" xmlns:a16="http://schemas.microsoft.com/office/drawing/2014/main" val="2808202438"/>
                    </a:ext>
                  </a:extLst>
                </a:gridCol>
                <a:gridCol w="471480">
                  <a:extLst>
                    <a:ext uri="{9D8B030D-6E8A-4147-A177-3AD203B41FA5}">
                      <a16:colId xmlns="" xmlns:a16="http://schemas.microsoft.com/office/drawing/2014/main" val="4288513848"/>
                    </a:ext>
                  </a:extLst>
                </a:gridCol>
                <a:gridCol w="631783">
                  <a:extLst>
                    <a:ext uri="{9D8B030D-6E8A-4147-A177-3AD203B41FA5}">
                      <a16:colId xmlns="" xmlns:a16="http://schemas.microsoft.com/office/drawing/2014/main" val="3215903627"/>
                    </a:ext>
                  </a:extLst>
                </a:gridCol>
                <a:gridCol w="726079">
                  <a:extLst>
                    <a:ext uri="{9D8B030D-6E8A-4147-A177-3AD203B41FA5}">
                      <a16:colId xmlns="" xmlns:a16="http://schemas.microsoft.com/office/drawing/2014/main" val="1493588428"/>
                    </a:ext>
                  </a:extLst>
                </a:gridCol>
                <a:gridCol w="688361">
                  <a:extLst>
                    <a:ext uri="{9D8B030D-6E8A-4147-A177-3AD203B41FA5}">
                      <a16:colId xmlns="" xmlns:a16="http://schemas.microsoft.com/office/drawing/2014/main" val="1521718420"/>
                    </a:ext>
                  </a:extLst>
                </a:gridCol>
                <a:gridCol w="726079">
                  <a:extLst>
                    <a:ext uri="{9D8B030D-6E8A-4147-A177-3AD203B41FA5}">
                      <a16:colId xmlns="" xmlns:a16="http://schemas.microsoft.com/office/drawing/2014/main" val="411739489"/>
                    </a:ext>
                  </a:extLst>
                </a:gridCol>
                <a:gridCol w="669502">
                  <a:extLst>
                    <a:ext uri="{9D8B030D-6E8A-4147-A177-3AD203B41FA5}">
                      <a16:colId xmlns="" xmlns:a16="http://schemas.microsoft.com/office/drawing/2014/main" val="657285696"/>
                    </a:ext>
                  </a:extLst>
                </a:gridCol>
                <a:gridCol w="612925">
                  <a:extLst>
                    <a:ext uri="{9D8B030D-6E8A-4147-A177-3AD203B41FA5}">
                      <a16:colId xmlns="" xmlns:a16="http://schemas.microsoft.com/office/drawing/2014/main" val="1545473788"/>
                    </a:ext>
                  </a:extLst>
                </a:gridCol>
                <a:gridCol w="773227">
                  <a:extLst>
                    <a:ext uri="{9D8B030D-6E8A-4147-A177-3AD203B41FA5}">
                      <a16:colId xmlns="" xmlns:a16="http://schemas.microsoft.com/office/drawing/2014/main" val="3199968656"/>
                    </a:ext>
                  </a:extLst>
                </a:gridCol>
                <a:gridCol w="782657">
                  <a:extLst>
                    <a:ext uri="{9D8B030D-6E8A-4147-A177-3AD203B41FA5}">
                      <a16:colId xmlns="" xmlns:a16="http://schemas.microsoft.com/office/drawing/2014/main" val="4147432004"/>
                    </a:ext>
                  </a:extLst>
                </a:gridCol>
                <a:gridCol w="612925">
                  <a:extLst>
                    <a:ext uri="{9D8B030D-6E8A-4147-A177-3AD203B41FA5}">
                      <a16:colId xmlns="" xmlns:a16="http://schemas.microsoft.com/office/drawing/2014/main" val="2576813002"/>
                    </a:ext>
                  </a:extLst>
                </a:gridCol>
                <a:gridCol w="612925">
                  <a:extLst>
                    <a:ext uri="{9D8B030D-6E8A-4147-A177-3AD203B41FA5}">
                      <a16:colId xmlns="" xmlns:a16="http://schemas.microsoft.com/office/drawing/2014/main" val="2795438442"/>
                    </a:ext>
                  </a:extLst>
                </a:gridCol>
                <a:gridCol w="528058">
                  <a:extLst>
                    <a:ext uri="{9D8B030D-6E8A-4147-A177-3AD203B41FA5}">
                      <a16:colId xmlns="" xmlns:a16="http://schemas.microsoft.com/office/drawing/2014/main" val="436310845"/>
                    </a:ext>
                  </a:extLst>
                </a:gridCol>
                <a:gridCol w="433761">
                  <a:extLst>
                    <a:ext uri="{9D8B030D-6E8A-4147-A177-3AD203B41FA5}">
                      <a16:colId xmlns="" xmlns:a16="http://schemas.microsoft.com/office/drawing/2014/main" val="173708933"/>
                    </a:ext>
                  </a:extLst>
                </a:gridCol>
                <a:gridCol w="688361">
                  <a:extLst>
                    <a:ext uri="{9D8B030D-6E8A-4147-A177-3AD203B41FA5}">
                      <a16:colId xmlns="" xmlns:a16="http://schemas.microsoft.com/office/drawing/2014/main" val="1177185657"/>
                    </a:ext>
                  </a:extLst>
                </a:gridCol>
              </a:tblGrid>
              <a:tr h="0">
                <a:tc rowSpan="2">
                  <a:txBody>
                    <a:bodyPr/>
                    <a:lstStyle/>
                    <a:p>
                      <a:pPr algn="ctr" fontAlgn="ctr"/>
                      <a:r>
                        <a:rPr lang="pl-PL" sz="500" u="none" strike="noStrike">
                          <a:effectLst/>
                        </a:rPr>
                        <a:t>Lp.</a:t>
                      </a:r>
                      <a:endParaRPr lang="pl-PL" sz="500" b="1" i="0" u="none" strike="noStrike">
                        <a:solidFill>
                          <a:srgbClr val="000000"/>
                        </a:solidFill>
                        <a:effectLst/>
                        <a:latin typeface="Tahoma" panose="020B0604030504040204" pitchFamily="34" charset="0"/>
                      </a:endParaRPr>
                    </a:p>
                  </a:txBody>
                  <a:tcPr marL="6235" marR="6235" marT="4677" marB="0" anchor="ctr"/>
                </a:tc>
                <a:tc rowSpan="2">
                  <a:txBody>
                    <a:bodyPr/>
                    <a:lstStyle/>
                    <a:p>
                      <a:pPr algn="ctr" fontAlgn="ctr"/>
                      <a:r>
                        <a:rPr lang="pl-PL" sz="500" u="none" strike="noStrike">
                          <a:effectLst/>
                        </a:rPr>
                        <a:t>Data zdarzenia gospodarczego</a:t>
                      </a:r>
                      <a:endParaRPr lang="pl-PL" sz="500" b="1" i="0" u="none" strike="noStrike">
                        <a:solidFill>
                          <a:srgbClr val="000000"/>
                        </a:solidFill>
                        <a:effectLst/>
                        <a:latin typeface="Tahoma" panose="020B0604030504040204" pitchFamily="34" charset="0"/>
                      </a:endParaRPr>
                    </a:p>
                  </a:txBody>
                  <a:tcPr marL="6235" marR="6235" marT="4677" marB="0" anchor="ctr"/>
                </a:tc>
                <a:tc rowSpan="2">
                  <a:txBody>
                    <a:bodyPr/>
                    <a:lstStyle/>
                    <a:p>
                      <a:pPr algn="ctr" fontAlgn="ctr"/>
                      <a:r>
                        <a:rPr lang="pl-PL" sz="500" u="none" strike="noStrike">
                          <a:effectLst/>
                        </a:rPr>
                        <a:t>Data zapłaty</a:t>
                      </a:r>
                      <a:endParaRPr lang="pl-PL" sz="500" b="1" i="0" u="none" strike="noStrike">
                        <a:solidFill>
                          <a:srgbClr val="000000"/>
                        </a:solidFill>
                        <a:effectLst/>
                        <a:latin typeface="Tahoma" panose="020B0604030504040204" pitchFamily="34" charset="0"/>
                      </a:endParaRPr>
                    </a:p>
                  </a:txBody>
                  <a:tcPr marL="6235" marR="6235" marT="4677" marB="0" anchor="ctr"/>
                </a:tc>
                <a:tc rowSpan="2">
                  <a:txBody>
                    <a:bodyPr/>
                    <a:lstStyle/>
                    <a:p>
                      <a:pPr algn="ctr" fontAlgn="ctr"/>
                      <a:r>
                        <a:rPr lang="pl-PL" sz="500" u="none" strike="noStrike">
                          <a:effectLst/>
                        </a:rPr>
                        <a:t>Nr dowodu księgowego</a:t>
                      </a:r>
                      <a:endParaRPr lang="pl-PL" sz="500" b="1" i="0" u="none" strike="noStrike">
                        <a:solidFill>
                          <a:srgbClr val="000000"/>
                        </a:solidFill>
                        <a:effectLst/>
                        <a:latin typeface="Tahoma" panose="020B0604030504040204" pitchFamily="34" charset="0"/>
                      </a:endParaRPr>
                    </a:p>
                  </a:txBody>
                  <a:tcPr marL="6235" marR="6235" marT="4677" marB="0" anchor="ctr"/>
                </a:tc>
                <a:tc gridSpan="2">
                  <a:txBody>
                    <a:bodyPr/>
                    <a:lstStyle/>
                    <a:p>
                      <a:pPr algn="ctr" fontAlgn="ctr"/>
                      <a:r>
                        <a:rPr lang="pl-PL" sz="500" u="none" strike="noStrike">
                          <a:effectLst/>
                        </a:rPr>
                        <a:t>Kontrahent</a:t>
                      </a:r>
                      <a:endParaRPr lang="pl-PL" sz="500" b="1" i="0" u="none" strike="noStrike">
                        <a:solidFill>
                          <a:srgbClr val="000000"/>
                        </a:solidFill>
                        <a:effectLst/>
                        <a:latin typeface="Tahoma" panose="020B0604030504040204" pitchFamily="34" charset="0"/>
                      </a:endParaRPr>
                    </a:p>
                  </a:txBody>
                  <a:tcPr marL="6235" marR="6235" marT="4677" marB="0" anchor="ctr"/>
                </a:tc>
                <a:tc hMerge="1">
                  <a:txBody>
                    <a:bodyPr/>
                    <a:lstStyle/>
                    <a:p>
                      <a:endParaRPr lang="pl-PL"/>
                    </a:p>
                  </a:txBody>
                  <a:tcPr/>
                </a:tc>
                <a:tc rowSpan="2">
                  <a:txBody>
                    <a:bodyPr/>
                    <a:lstStyle/>
                    <a:p>
                      <a:pPr algn="ctr" fontAlgn="ctr"/>
                      <a:r>
                        <a:rPr lang="pl-PL" sz="500" u="none" strike="noStrike">
                          <a:effectLst/>
                        </a:rPr>
                        <a:t>Opis zdarzenia gospodarczego</a:t>
                      </a:r>
                      <a:endParaRPr lang="pl-PL" sz="500" b="1" i="0" u="none" strike="noStrike">
                        <a:solidFill>
                          <a:srgbClr val="000000"/>
                        </a:solidFill>
                        <a:effectLst/>
                        <a:latin typeface="Tahoma" panose="020B0604030504040204" pitchFamily="34" charset="0"/>
                      </a:endParaRPr>
                    </a:p>
                  </a:txBody>
                  <a:tcPr marL="6235" marR="6235" marT="4677" marB="0" anchor="ctr"/>
                </a:tc>
                <a:tc gridSpan="3">
                  <a:txBody>
                    <a:bodyPr/>
                    <a:lstStyle/>
                    <a:p>
                      <a:pPr algn="ctr" fontAlgn="ctr"/>
                      <a:r>
                        <a:rPr lang="pl-PL" sz="500" u="none" strike="noStrike">
                          <a:effectLst/>
                        </a:rPr>
                        <a:t>Przychód</a:t>
                      </a:r>
                      <a:endParaRPr lang="pl-PL" sz="500" b="1" i="0" u="none" strike="noStrike">
                        <a:solidFill>
                          <a:srgbClr val="000000"/>
                        </a:solidFill>
                        <a:effectLst/>
                        <a:latin typeface="Tahoma" panose="020B0604030504040204" pitchFamily="34" charset="0"/>
                      </a:endParaRPr>
                    </a:p>
                  </a:txBody>
                  <a:tcPr marL="6235" marR="6235" marT="4677" marB="0" anchor="ct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Zakup towarów handlowych i materiałów</a:t>
                      </a:r>
                      <a:endParaRPr lang="pl-PL" sz="500" b="1" i="0" u="none" strike="noStrike">
                        <a:solidFill>
                          <a:srgbClr val="000000"/>
                        </a:solidFill>
                        <a:effectLst/>
                        <a:latin typeface="Tahoma" panose="020B0604030504040204" pitchFamily="34" charset="0"/>
                      </a:endParaRPr>
                    </a:p>
                  </a:txBody>
                  <a:tcPr marL="6235" marR="6235" marT="4677" marB="0" anchor="ctr"/>
                </a:tc>
                <a:tc rowSpan="2">
                  <a:txBody>
                    <a:bodyPr/>
                    <a:lstStyle/>
                    <a:p>
                      <a:pPr algn="ctr" fontAlgn="ctr"/>
                      <a:r>
                        <a:rPr lang="pl-PL" sz="500" u="none" strike="noStrike">
                          <a:effectLst/>
                        </a:rPr>
                        <a:t>Koszty uboczne zakupu</a:t>
                      </a:r>
                      <a:endParaRPr lang="pl-PL" sz="500" b="1" i="0" u="none" strike="noStrike">
                        <a:solidFill>
                          <a:srgbClr val="000000"/>
                        </a:solidFill>
                        <a:effectLst/>
                        <a:latin typeface="Tahoma" panose="020B0604030504040204" pitchFamily="34" charset="0"/>
                      </a:endParaRPr>
                    </a:p>
                  </a:txBody>
                  <a:tcPr marL="6235" marR="6235" marT="4677" marB="0" anchor="ctr"/>
                </a:tc>
                <a:tc gridSpan="4">
                  <a:txBody>
                    <a:bodyPr/>
                    <a:lstStyle/>
                    <a:p>
                      <a:pPr algn="ctr" fontAlgn="ctr"/>
                      <a:r>
                        <a:rPr lang="pl-PL" sz="500" u="none" strike="noStrike">
                          <a:effectLst/>
                        </a:rPr>
                        <a:t>Wydatki (Koszty)</a:t>
                      </a:r>
                      <a:endParaRPr lang="pl-PL" sz="500" b="1" i="0" u="none" strike="noStrike">
                        <a:solidFill>
                          <a:srgbClr val="000000"/>
                        </a:solidFill>
                        <a:effectLst/>
                        <a:latin typeface="Tahoma" panose="020B0604030504040204" pitchFamily="34" charset="0"/>
                      </a:endParaRPr>
                    </a:p>
                  </a:txBody>
                  <a:tcPr marL="6235" marR="6235" marT="4677" marB="0" anchor="ct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fontAlgn="ctr"/>
                      <a:r>
                        <a:rPr lang="pl-PL" sz="500" u="none" strike="noStrike">
                          <a:effectLst/>
                        </a:rPr>
                        <a:t>Uwagi</a:t>
                      </a:r>
                      <a:endParaRPr lang="pl-PL" sz="500" b="1" i="0" u="none" strike="noStrike">
                        <a:solidFill>
                          <a:srgbClr val="000000"/>
                        </a:solidFill>
                        <a:effectLst/>
                        <a:latin typeface="Tahoma" panose="020B0604030504040204" pitchFamily="34" charset="0"/>
                      </a:endParaRPr>
                    </a:p>
                  </a:txBody>
                  <a:tcPr marL="6235" marR="6235" marT="4677" marB="0" anchor="ctr"/>
                </a:tc>
                <a:extLst>
                  <a:ext uri="{0D108BD9-81ED-4DB2-BD59-A6C34878D82A}">
                    <a16:rowId xmlns="" xmlns:a16="http://schemas.microsoft.com/office/drawing/2014/main" val="2863584907"/>
                  </a:ext>
                </a:extLst>
              </a:tr>
              <a:tr h="238511">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Imię i nazwisko (firma)</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Adres</a:t>
                      </a:r>
                      <a:endParaRPr lang="pl-PL" sz="500" b="1" i="0" u="none" strike="noStrike">
                        <a:solidFill>
                          <a:srgbClr val="000000"/>
                        </a:solidFill>
                        <a:effectLst/>
                        <a:latin typeface="Tahoma" panose="020B0604030504040204" pitchFamily="34" charset="0"/>
                      </a:endParaRPr>
                    </a:p>
                  </a:txBody>
                  <a:tcPr marL="6235" marR="6235" marT="4677" marB="0" anchor="ctr"/>
                </a:tc>
                <a:tc vMerge="1">
                  <a:txBody>
                    <a:bodyPr/>
                    <a:lstStyle/>
                    <a:p>
                      <a:endParaRPr lang="pl-PL"/>
                    </a:p>
                  </a:txBody>
                  <a:tcPr/>
                </a:tc>
                <a:tc>
                  <a:txBody>
                    <a:bodyPr/>
                    <a:lstStyle/>
                    <a:p>
                      <a:pPr algn="ctr" fontAlgn="ctr"/>
                      <a:r>
                        <a:rPr lang="pl-PL" sz="500" u="none" strike="noStrike">
                          <a:effectLst/>
                        </a:rPr>
                        <a:t>Wartość sprzedanych towarów i usług</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Pozostałe przychody</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Razem przychód (7+8)</a:t>
                      </a:r>
                      <a:endParaRPr lang="pl-PL" sz="500" b="1" i="0" u="none" strike="noStrike">
                        <a:solidFill>
                          <a:srgbClr val="000000"/>
                        </a:solidFill>
                        <a:effectLst/>
                        <a:latin typeface="Tahoma" panose="020B0604030504040204" pitchFamily="34" charset="0"/>
                      </a:endParaRPr>
                    </a:p>
                  </a:txBody>
                  <a:tcPr marL="6235" marR="6235" marT="4677" marB="0" anchor="ctr"/>
                </a:tc>
                <a:tc vMerge="1">
                  <a:txBody>
                    <a:bodyPr/>
                    <a:lstStyle/>
                    <a:p>
                      <a:endParaRPr lang="pl-PL"/>
                    </a:p>
                  </a:txBody>
                  <a:tcPr/>
                </a:tc>
                <a:tc vMerge="1">
                  <a:txBody>
                    <a:bodyPr/>
                    <a:lstStyle/>
                    <a:p>
                      <a:endParaRPr lang="pl-PL"/>
                    </a:p>
                  </a:txBody>
                  <a:tcPr/>
                </a:tc>
                <a:tc>
                  <a:txBody>
                    <a:bodyPr/>
                    <a:lstStyle/>
                    <a:p>
                      <a:pPr algn="ctr" fontAlgn="ctr"/>
                      <a:r>
                        <a:rPr lang="pl-PL" sz="500" u="none" strike="noStrike">
                          <a:effectLst/>
                        </a:rPr>
                        <a:t>Wynagrodzenia w gotówce i naturze</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Pozostałe wydatki</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Razem wydatki (12+13)</a:t>
                      </a:r>
                      <a:endParaRPr lang="pl-PL" sz="500" b="1"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 </a:t>
                      </a:r>
                      <a:endParaRPr lang="pl-PL" sz="500" b="1" i="0" u="none" strike="noStrike">
                        <a:solidFill>
                          <a:srgbClr val="000000"/>
                        </a:solidFill>
                        <a:effectLst/>
                        <a:latin typeface="Tahoma" panose="020B0604030504040204" pitchFamily="34" charset="0"/>
                      </a:endParaRPr>
                    </a:p>
                  </a:txBody>
                  <a:tcPr marL="6235" marR="6235" marT="4677" marB="0" anchor="ctr"/>
                </a:tc>
                <a:tc vMerge="1">
                  <a:txBody>
                    <a:bodyPr/>
                    <a:lstStyle/>
                    <a:p>
                      <a:endParaRPr lang="pl-PL"/>
                    </a:p>
                  </a:txBody>
                  <a:tcPr/>
                </a:tc>
                <a:extLst>
                  <a:ext uri="{0D108BD9-81ED-4DB2-BD59-A6C34878D82A}">
                    <a16:rowId xmlns="" xmlns:a16="http://schemas.microsoft.com/office/drawing/2014/main" val="4220471556"/>
                  </a:ext>
                </a:extLst>
              </a:tr>
              <a:tr h="112241">
                <a:tc>
                  <a:txBody>
                    <a:bodyPr/>
                    <a:lstStyle/>
                    <a:p>
                      <a:pPr algn="ctr" fontAlgn="ctr"/>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2a</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11</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12</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13</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14</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15</a:t>
                      </a:r>
                      <a:endParaRPr lang="pl-PL" sz="500" b="0" i="0" u="none" strike="noStrike">
                        <a:solidFill>
                          <a:srgbClr val="000000"/>
                        </a:solidFill>
                        <a:effectLst/>
                        <a:latin typeface="Tahoma" panose="020B0604030504040204" pitchFamily="34" charset="0"/>
                      </a:endParaRPr>
                    </a:p>
                  </a:txBody>
                  <a:tcPr marL="6235" marR="6235" marT="4677" marB="0" anchor="ctr"/>
                </a:tc>
                <a:tc>
                  <a:txBody>
                    <a:bodyPr/>
                    <a:lstStyle/>
                    <a:p>
                      <a:pPr algn="ctr" fontAlgn="ctr"/>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nchor="ctr"/>
                </a:tc>
                <a:extLst>
                  <a:ext uri="{0D108BD9-81ED-4DB2-BD59-A6C34878D82A}">
                    <a16:rowId xmlns="" xmlns:a16="http://schemas.microsoft.com/office/drawing/2014/main" val="653951437"/>
                  </a:ext>
                </a:extLst>
              </a:tr>
              <a:tr h="159008">
                <a:tc>
                  <a:txBody>
                    <a:bodyPr/>
                    <a:lstStyle/>
                    <a:p>
                      <a:pPr algn="l" fontAlgn="t"/>
                      <a:r>
                        <a:rPr lang="pl-PL" sz="500" u="none" strike="noStrike">
                          <a:effectLst/>
                        </a:rPr>
                        <a:t>1.</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03.04.2017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03.04.2017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WB 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Instytucja Pośrednicząca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Kościuszki 30,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zaliczka na dotację</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9 000,00 zł</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3391874793"/>
                  </a:ext>
                </a:extLst>
              </a:tr>
              <a:tr h="159008">
                <a:tc>
                  <a:txBody>
                    <a:bodyPr/>
                    <a:lstStyle/>
                    <a:p>
                      <a:pPr algn="l" fontAlgn="t"/>
                      <a:r>
                        <a:rPr lang="pl-PL" sz="500" u="none" strike="noStrike">
                          <a:effectLst/>
                        </a:rPr>
                        <a:t>2.</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F123/2017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zakup latopa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1 350,00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1 350,00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3150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2799164769"/>
                  </a:ext>
                </a:extLst>
              </a:tr>
              <a:tr h="159008">
                <a:tc>
                  <a:txBody>
                    <a:bodyPr/>
                    <a:lstStyle/>
                    <a:p>
                      <a:pPr algn="l" fontAlgn="t"/>
                      <a:r>
                        <a:rPr lang="pl-PL" sz="500" u="none" strike="noStrike">
                          <a:effectLst/>
                        </a:rPr>
                        <a:t>3.</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27.04.2017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F124/2017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ABC sp. z o.o.</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Klonowa 15,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zakup drukarki</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171,00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171,00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399</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387350307"/>
                  </a:ext>
                </a:extLst>
              </a:tr>
              <a:tr h="229159">
                <a:tc>
                  <a:txBody>
                    <a:bodyPr/>
                    <a:lstStyle/>
                    <a:p>
                      <a:pPr algn="l" fontAlgn="t"/>
                      <a:r>
                        <a:rPr lang="pl-PL" sz="500" u="none" strike="noStrike">
                          <a:effectLst/>
                        </a:rPr>
                        <a:t>4.</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25.04.2017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F/20/4/2017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XYZ S.A.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Arbuzowa 10,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druk plakatów i ulotek reklamowych</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75,00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75,00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175</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2990665954"/>
                  </a:ext>
                </a:extLst>
              </a:tr>
              <a:tr h="238511">
                <a:tc>
                  <a:txBody>
                    <a:bodyPr/>
                    <a:lstStyle/>
                    <a:p>
                      <a:pPr algn="l" fontAlgn="t"/>
                      <a:r>
                        <a:rPr lang="pl-PL" sz="500" u="none" strike="noStrike">
                          <a:effectLst/>
                        </a:rPr>
                        <a:t>5.</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WB 5/2017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Bank Handlowy</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Finansowa 1,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opłata za prowadzenie konta i przelewy</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11,10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11,10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25,9</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1026546614"/>
                  </a:ext>
                </a:extLst>
              </a:tr>
              <a:tr h="159008">
                <a:tc>
                  <a:txBody>
                    <a:bodyPr/>
                    <a:lstStyle/>
                    <a:p>
                      <a:pPr algn="l" fontAlgn="t"/>
                      <a:r>
                        <a:rPr lang="pl-PL" sz="500" u="none" strike="noStrike">
                          <a:effectLst/>
                        </a:rPr>
                        <a:t>6.</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DW 20/2017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Jan Kowalski</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praca własna właściciela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750,00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750,00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1750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1795101882"/>
                  </a:ext>
                </a:extLst>
              </a:tr>
              <a:tr h="159008">
                <a:tc>
                  <a:txBody>
                    <a:bodyPr/>
                    <a:lstStyle/>
                    <a:p>
                      <a:pPr algn="l" fontAlgn="t"/>
                      <a:r>
                        <a:rPr lang="pl-PL" sz="500" u="none" strike="noStrike">
                          <a:effectLst/>
                        </a:rPr>
                        <a:t>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Piotr Nowak</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600,00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600,00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1400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2212828676"/>
                  </a:ext>
                </a:extLst>
              </a:tr>
              <a:tr h="159008">
                <a:tc>
                  <a:txBody>
                    <a:bodyPr/>
                    <a:lstStyle/>
                    <a:p>
                      <a:pPr algn="l" fontAlgn="t"/>
                      <a:r>
                        <a:rPr lang="pl-PL" sz="500" u="none" strike="noStrike">
                          <a:effectLst/>
                        </a:rPr>
                        <a:t>8.</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LP 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Alina Nowacka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wynagrodzenie pracownika</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450,00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450,00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1050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1931545620"/>
                  </a:ext>
                </a:extLst>
              </a:tr>
              <a:tr h="233315">
                <a:tc>
                  <a:txBody>
                    <a:bodyPr/>
                    <a:lstStyle/>
                    <a:p>
                      <a:pPr algn="l" fontAlgn="t"/>
                      <a:r>
                        <a:rPr lang="pl-PL" sz="500" u="none" strike="noStrike">
                          <a:effectLst/>
                        </a:rPr>
                        <a:t>9.</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14.05.2017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F/30/4/2017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Biuro Rachunkowe FISKUS</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Skarbowa 1,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usługi księgowe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350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146988604"/>
                  </a:ext>
                </a:extLst>
              </a:tr>
              <a:tr h="159008">
                <a:tc>
                  <a:txBody>
                    <a:bodyPr/>
                    <a:lstStyle/>
                    <a:p>
                      <a:pPr algn="l" fontAlgn="t"/>
                      <a:r>
                        <a:rPr lang="pl-PL" sz="500" u="none" strike="noStrike">
                          <a:effectLst/>
                        </a:rPr>
                        <a:t>10.</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30.05.2017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10.05.2017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F 50/2017</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DEF sp. z o.o.</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ul. Dębowa 100, Katowice</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zakup towarów</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300,00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300,00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r" fontAlgn="t"/>
                      <a:r>
                        <a:rPr lang="pl-PL" sz="500" u="none" strike="noStrike">
                          <a:effectLst/>
                        </a:rPr>
                        <a:t>700</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3673855856"/>
                  </a:ext>
                </a:extLst>
              </a:tr>
              <a:tr h="154331">
                <a:tc gridSpan="7">
                  <a:txBody>
                    <a:bodyPr/>
                    <a:lstStyle/>
                    <a:p>
                      <a:pPr algn="r" fontAlgn="t"/>
                      <a:r>
                        <a:rPr lang="pl-PL" sz="500" u="none" strike="noStrike">
                          <a:effectLst/>
                        </a:rPr>
                        <a:t>Suma strony</a:t>
                      </a:r>
                      <a:endParaRPr lang="pl-PL" sz="500" b="1" i="0" u="none" strike="noStrike">
                        <a:solidFill>
                          <a:srgbClr val="000000"/>
                        </a:solidFill>
                        <a:effectLst/>
                        <a:latin typeface="Tahoma" panose="020B0604030504040204" pitchFamily="34" charset="0"/>
                      </a:endParaRPr>
                    </a:p>
                  </a:txBody>
                  <a:tcPr marL="6235" marR="6235" marT="4677" marB="0"/>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1 050,00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2 807,10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3 857,10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tc>
                <a:tc>
                  <a:txBody>
                    <a:bodyPr/>
                    <a:lstStyle/>
                    <a:p>
                      <a:pPr algn="l" fontAlgn="t"/>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tc>
                <a:extLst>
                  <a:ext uri="{0D108BD9-81ED-4DB2-BD59-A6C34878D82A}">
                    <a16:rowId xmlns="" xmlns:a16="http://schemas.microsoft.com/office/drawing/2014/main" val="341960942"/>
                  </a:ext>
                </a:extLst>
              </a:tr>
              <a:tr h="154331">
                <a:tc gridSpan="7">
                  <a:txBody>
                    <a:bodyPr/>
                    <a:lstStyle/>
                    <a:p>
                      <a:pPr algn="r" fontAlgn="b"/>
                      <a:r>
                        <a:rPr lang="pl-PL" sz="500" u="none" strike="noStrike">
                          <a:effectLst/>
                        </a:rPr>
                        <a:t>Przeniesienia z poprzedniej strony</a:t>
                      </a:r>
                      <a:endParaRPr lang="pl-PL" sz="500" b="1" i="0" u="none" strike="noStrike">
                        <a:solidFill>
                          <a:srgbClr val="000000"/>
                        </a:solidFill>
                        <a:effectLst/>
                        <a:latin typeface="Tahoma" panose="020B0604030504040204" pitchFamily="34" charset="0"/>
                      </a:endParaRPr>
                    </a:p>
                  </a:txBody>
                  <a:tcPr marL="6235" marR="6235" marT="4677"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a:t>
                      </a:r>
                      <a:endParaRPr lang="pl-PL" sz="500" b="0" i="0" u="none" strike="noStrike">
                        <a:solidFill>
                          <a:srgbClr val="000000"/>
                        </a:solidFill>
                        <a:effectLst/>
                        <a:latin typeface="Tahoma" panose="020B0604030504040204" pitchFamily="34" charset="0"/>
                      </a:endParaRPr>
                    </a:p>
                  </a:txBody>
                  <a:tcPr marL="6235" marR="6235" marT="4677" marB="0" anchor="b"/>
                </a:tc>
                <a:extLst>
                  <a:ext uri="{0D108BD9-81ED-4DB2-BD59-A6C34878D82A}">
                    <a16:rowId xmlns="" xmlns:a16="http://schemas.microsoft.com/office/drawing/2014/main" val="1157264050"/>
                  </a:ext>
                </a:extLst>
              </a:tr>
              <a:tr h="154331">
                <a:tc gridSpan="7">
                  <a:txBody>
                    <a:bodyPr/>
                    <a:lstStyle/>
                    <a:p>
                      <a:pPr algn="r" fontAlgn="b"/>
                      <a:r>
                        <a:rPr lang="pl-PL" sz="500" u="none" strike="noStrike">
                          <a:effectLst/>
                        </a:rPr>
                        <a:t>Razem od początku roku</a:t>
                      </a:r>
                      <a:endParaRPr lang="pl-PL" sz="500" b="1" i="0" u="none" strike="noStrike">
                        <a:solidFill>
                          <a:srgbClr val="000000"/>
                        </a:solidFill>
                        <a:effectLst/>
                        <a:latin typeface="Tahoma" panose="020B0604030504040204" pitchFamily="34" charset="0"/>
                      </a:endParaRPr>
                    </a:p>
                  </a:txBody>
                  <a:tcPr marL="6235" marR="6235" marT="4677" marB="0" anchor="b"/>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a:effectLst/>
                        </a:rPr>
                        <a:t>          -   zł </a:t>
                      </a:r>
                      <a:endParaRPr lang="pl-PL" sz="500" b="0" i="0" u="none" strike="noStrike">
                        <a:solidFill>
                          <a:srgbClr val="000000"/>
                        </a:solidFill>
                        <a:effectLst/>
                        <a:latin typeface="Tahoma" panose="020B0604030504040204" pitchFamily="34" charset="0"/>
                      </a:endParaRPr>
                    </a:p>
                  </a:txBody>
                  <a:tcPr marL="6235" marR="6235" marT="4677" marB="0" anchor="b"/>
                </a:tc>
                <a:tc>
                  <a:txBody>
                    <a:bodyPr/>
                    <a:lstStyle/>
                    <a:p>
                      <a:pPr algn="l" fontAlgn="b"/>
                      <a:r>
                        <a:rPr lang="pl-PL" sz="500" u="none" strike="noStrike" dirty="0">
                          <a:effectLst/>
                        </a:rPr>
                        <a:t> </a:t>
                      </a:r>
                      <a:endParaRPr lang="pl-PL" sz="500" b="0" i="0" u="none" strike="noStrike" dirty="0">
                        <a:solidFill>
                          <a:srgbClr val="000000"/>
                        </a:solidFill>
                        <a:effectLst/>
                        <a:latin typeface="Tahoma" panose="020B0604030504040204" pitchFamily="34" charset="0"/>
                      </a:endParaRPr>
                    </a:p>
                  </a:txBody>
                  <a:tcPr marL="6235" marR="6235" marT="4677" marB="0" anchor="b"/>
                </a:tc>
                <a:extLst>
                  <a:ext uri="{0D108BD9-81ED-4DB2-BD59-A6C34878D82A}">
                    <a16:rowId xmlns="" xmlns:a16="http://schemas.microsoft.com/office/drawing/2014/main" val="1412968842"/>
                  </a:ext>
                </a:extLst>
              </a:tr>
            </a:tbl>
          </a:graphicData>
        </a:graphic>
      </p:graphicFrame>
    </p:spTree>
    <p:extLst>
      <p:ext uri="{BB962C8B-B14F-4D97-AF65-F5344CB8AC3E}">
        <p14:creationId xmlns:p14="http://schemas.microsoft.com/office/powerpoint/2010/main" val="356741415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14576" y="776785"/>
            <a:ext cx="1000314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dirty="0">
                <a:solidFill>
                  <a:srgbClr val="64644B"/>
                </a:solidFill>
                <a:latin typeface="Lato" panose="020F0502020204030203"/>
              </a:rPr>
              <a:t>Beneficjenci mogą także wyodrębnić ewidencję księgową na potrzeby projektu poprzez comiesięczne sporządzanie za pomocą arkuszy kalkulacyjnych kumulatywnego zestawienia obejmującego </a:t>
            </a:r>
            <a:r>
              <a:rPr lang="pl-PL" dirty="0" smtClean="0">
                <a:solidFill>
                  <a:srgbClr val="64644B"/>
                </a:solidFill>
                <a:latin typeface="Lato" panose="020F0502020204030203"/>
              </a:rPr>
              <a:t>wydatki </a:t>
            </a:r>
            <a:br>
              <a:rPr lang="pl-PL" dirty="0" smtClean="0">
                <a:solidFill>
                  <a:srgbClr val="64644B"/>
                </a:solidFill>
                <a:latin typeface="Lato" panose="020F0502020204030203"/>
              </a:rPr>
            </a:br>
            <a:r>
              <a:rPr lang="pl-PL" dirty="0" smtClean="0">
                <a:solidFill>
                  <a:srgbClr val="64644B"/>
                </a:solidFill>
                <a:latin typeface="Lato" panose="020F0502020204030203"/>
              </a:rPr>
              <a:t>od </a:t>
            </a:r>
            <a:r>
              <a:rPr lang="pl-PL" dirty="0">
                <a:solidFill>
                  <a:srgbClr val="64644B"/>
                </a:solidFill>
                <a:latin typeface="Lato" panose="020F0502020204030203"/>
              </a:rPr>
              <a:t>początku realizacji projektu do końca danego okresu sprawozdawczego. </a:t>
            </a:r>
          </a:p>
          <a:p>
            <a:pPr algn="just">
              <a:spcAft>
                <a:spcPts val="600"/>
              </a:spcAft>
              <a:defRPr/>
            </a:pPr>
            <a:endParaRPr lang="pl-PL" dirty="0">
              <a:solidFill>
                <a:srgbClr val="64644B"/>
              </a:solidFill>
              <a:latin typeface="Lato" panose="020F0502020204030203"/>
            </a:endParaRPr>
          </a:p>
          <a:p>
            <a:pPr algn="just">
              <a:spcAft>
                <a:spcPts val="600"/>
              </a:spcAft>
              <a:defRPr/>
            </a:pPr>
            <a:r>
              <a:rPr lang="pl-PL" dirty="0">
                <a:solidFill>
                  <a:srgbClr val="64644B"/>
                </a:solidFill>
                <a:latin typeface="Lato" panose="020F0502020204030203"/>
              </a:rPr>
              <a:t>Zestawienie takie tworzone jest poprzez narastające zapisywanie wydatków dotyczących poszczególnych zadań realizowanych ramach projektu oraz kosztów pośrednich.</a:t>
            </a:r>
          </a:p>
          <a:p>
            <a:pPr algn="just">
              <a:spcAft>
                <a:spcPts val="600"/>
              </a:spcAft>
              <a:defRPr/>
            </a:pPr>
            <a:r>
              <a:rPr lang="pl-PL" dirty="0" smtClean="0">
                <a:solidFill>
                  <a:srgbClr val="64644B"/>
                </a:solidFill>
                <a:latin typeface="Lato" panose="020F0502020204030203"/>
              </a:rPr>
              <a:t>Zestawienie </a:t>
            </a:r>
            <a:r>
              <a:rPr lang="pl-PL" dirty="0">
                <a:solidFill>
                  <a:srgbClr val="64644B"/>
                </a:solidFill>
                <a:latin typeface="Lato" panose="020F0502020204030203"/>
              </a:rPr>
              <a:t>należy sporządzać w oparciu o zestawienie dokumentów potwierdzających poniesienie wydatków, które zostały wskazane we wniosku o płatność.</a:t>
            </a:r>
          </a:p>
          <a:p>
            <a:pPr algn="just">
              <a:spcAft>
                <a:spcPts val="600"/>
              </a:spcAft>
              <a:defRPr/>
            </a:pPr>
            <a:endParaRPr lang="pl-PL" dirty="0">
              <a:solidFill>
                <a:srgbClr val="64644B"/>
              </a:solidFill>
              <a:latin typeface="Lato" panose="020F0502020204030203"/>
            </a:endParaRPr>
          </a:p>
          <a:p>
            <a:pPr algn="just">
              <a:spcAft>
                <a:spcPts val="600"/>
              </a:spcAft>
              <a:defRPr/>
            </a:pPr>
            <a:r>
              <a:rPr lang="pl-PL" dirty="0">
                <a:solidFill>
                  <a:srgbClr val="64644B"/>
                </a:solidFill>
                <a:latin typeface="Lato" panose="020F0502020204030203"/>
              </a:rPr>
              <a:t>Po zakończeniu każdego okresu sprawozdawczego takie zestawienie powinno zostać wydrukowane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i </a:t>
            </a:r>
            <a:r>
              <a:rPr lang="pl-PL" dirty="0">
                <a:solidFill>
                  <a:srgbClr val="64644B"/>
                </a:solidFill>
                <a:latin typeface="Lato" panose="020F0502020204030203"/>
              </a:rPr>
              <a:t>podpisane przez osobę, która je sporządza oraz osobę, która je zatwierdza. Stanowi ono element dokumentacji projektu potwierdzającej poniesienie wydatków. Wersja elektroniczna zestawienia powinna zostać zarchiwizowana lub konstrukcja arkusza powinna pozwalać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na </a:t>
            </a:r>
            <a:r>
              <a:rPr lang="pl-PL" dirty="0">
                <a:solidFill>
                  <a:srgbClr val="64644B"/>
                </a:solidFill>
                <a:latin typeface="Lato" panose="020F0502020204030203"/>
              </a:rPr>
              <a:t>uzyskanie w przyszłości danych według stanu na koniec poszczególnych zakończonych okresów sprawozdawczych.  </a:t>
            </a:r>
          </a:p>
        </p:txBody>
      </p:sp>
    </p:spTree>
    <p:extLst>
      <p:ext uri="{BB962C8B-B14F-4D97-AF65-F5344CB8AC3E}">
        <p14:creationId xmlns:p14="http://schemas.microsoft.com/office/powerpoint/2010/main" val="28041374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17170436"/>
              </p:ext>
            </p:extLst>
          </p:nvPr>
        </p:nvGraphicFramePr>
        <p:xfrm>
          <a:off x="343058" y="2155740"/>
          <a:ext cx="10651777" cy="3516307"/>
        </p:xfrm>
        <a:graphic>
          <a:graphicData uri="http://schemas.openxmlformats.org/drawingml/2006/table">
            <a:tbl>
              <a:tblPr firstRow="1" firstCol="1" bandRow="1">
                <a:tableStyleId>{5C22544A-7EE6-4342-B048-85BDC9FD1C3A}</a:tableStyleId>
              </a:tblPr>
              <a:tblGrid>
                <a:gridCol w="603546">
                  <a:extLst>
                    <a:ext uri="{9D8B030D-6E8A-4147-A177-3AD203B41FA5}">
                      <a16:colId xmlns="" xmlns:a16="http://schemas.microsoft.com/office/drawing/2014/main" val="1661202859"/>
                    </a:ext>
                  </a:extLst>
                </a:gridCol>
                <a:gridCol w="832824">
                  <a:extLst>
                    <a:ext uri="{9D8B030D-6E8A-4147-A177-3AD203B41FA5}">
                      <a16:colId xmlns="" xmlns:a16="http://schemas.microsoft.com/office/drawing/2014/main" val="4218870826"/>
                    </a:ext>
                  </a:extLst>
                </a:gridCol>
                <a:gridCol w="832824">
                  <a:extLst>
                    <a:ext uri="{9D8B030D-6E8A-4147-A177-3AD203B41FA5}">
                      <a16:colId xmlns="" xmlns:a16="http://schemas.microsoft.com/office/drawing/2014/main" val="2538713312"/>
                    </a:ext>
                  </a:extLst>
                </a:gridCol>
                <a:gridCol w="832824">
                  <a:extLst>
                    <a:ext uri="{9D8B030D-6E8A-4147-A177-3AD203B41FA5}">
                      <a16:colId xmlns="" xmlns:a16="http://schemas.microsoft.com/office/drawing/2014/main" val="185331546"/>
                    </a:ext>
                  </a:extLst>
                </a:gridCol>
                <a:gridCol w="832824">
                  <a:extLst>
                    <a:ext uri="{9D8B030D-6E8A-4147-A177-3AD203B41FA5}">
                      <a16:colId xmlns="" xmlns:a16="http://schemas.microsoft.com/office/drawing/2014/main" val="3002444476"/>
                    </a:ext>
                  </a:extLst>
                </a:gridCol>
                <a:gridCol w="832824">
                  <a:extLst>
                    <a:ext uri="{9D8B030D-6E8A-4147-A177-3AD203B41FA5}">
                      <a16:colId xmlns="" xmlns:a16="http://schemas.microsoft.com/office/drawing/2014/main" val="1611149680"/>
                    </a:ext>
                  </a:extLst>
                </a:gridCol>
                <a:gridCol w="832824">
                  <a:extLst>
                    <a:ext uri="{9D8B030D-6E8A-4147-A177-3AD203B41FA5}">
                      <a16:colId xmlns="" xmlns:a16="http://schemas.microsoft.com/office/drawing/2014/main" val="2717684546"/>
                    </a:ext>
                  </a:extLst>
                </a:gridCol>
                <a:gridCol w="893567">
                  <a:extLst>
                    <a:ext uri="{9D8B030D-6E8A-4147-A177-3AD203B41FA5}">
                      <a16:colId xmlns="" xmlns:a16="http://schemas.microsoft.com/office/drawing/2014/main" val="1626427266"/>
                    </a:ext>
                  </a:extLst>
                </a:gridCol>
                <a:gridCol w="832824">
                  <a:extLst>
                    <a:ext uri="{9D8B030D-6E8A-4147-A177-3AD203B41FA5}">
                      <a16:colId xmlns="" xmlns:a16="http://schemas.microsoft.com/office/drawing/2014/main" val="1738680957"/>
                    </a:ext>
                  </a:extLst>
                </a:gridCol>
                <a:gridCol w="831224">
                  <a:extLst>
                    <a:ext uri="{9D8B030D-6E8A-4147-A177-3AD203B41FA5}">
                      <a16:colId xmlns="" xmlns:a16="http://schemas.microsoft.com/office/drawing/2014/main" val="683982466"/>
                    </a:ext>
                  </a:extLst>
                </a:gridCol>
                <a:gridCol w="831224">
                  <a:extLst>
                    <a:ext uri="{9D8B030D-6E8A-4147-A177-3AD203B41FA5}">
                      <a16:colId xmlns="" xmlns:a16="http://schemas.microsoft.com/office/drawing/2014/main" val="3495200430"/>
                    </a:ext>
                  </a:extLst>
                </a:gridCol>
                <a:gridCol w="831224">
                  <a:extLst>
                    <a:ext uri="{9D8B030D-6E8A-4147-A177-3AD203B41FA5}">
                      <a16:colId xmlns="" xmlns:a16="http://schemas.microsoft.com/office/drawing/2014/main" val="709898998"/>
                    </a:ext>
                  </a:extLst>
                </a:gridCol>
                <a:gridCol w="831224">
                  <a:extLst>
                    <a:ext uri="{9D8B030D-6E8A-4147-A177-3AD203B41FA5}">
                      <a16:colId xmlns="" xmlns:a16="http://schemas.microsoft.com/office/drawing/2014/main" val="183957137"/>
                    </a:ext>
                  </a:extLst>
                </a:gridCol>
              </a:tblGrid>
              <a:tr h="162597">
                <a:tc>
                  <a:txBody>
                    <a:bodyPr/>
                    <a:lstStyle/>
                    <a:p>
                      <a:pPr algn="ctr">
                        <a:lnSpc>
                          <a:spcPct val="107000"/>
                        </a:lnSpc>
                        <a:spcAft>
                          <a:spcPts val="0"/>
                        </a:spcAft>
                      </a:pPr>
                      <a:r>
                        <a:rPr lang="pl-PL" sz="800" b="1" dirty="0">
                          <a:solidFill>
                            <a:srgbClr val="636466"/>
                          </a:solidFill>
                          <a:effectLst/>
                          <a:latin typeface="Lato" panose="020F0502020204030203"/>
                        </a:rPr>
                        <a:t>1.</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2.</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3.</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4.</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5.</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6.</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7.</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8.</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9.</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10.</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11.</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1" dirty="0">
                          <a:solidFill>
                            <a:srgbClr val="636466"/>
                          </a:solidFill>
                          <a:effectLst/>
                          <a:latin typeface="Lato" panose="020F0502020204030203"/>
                        </a:rPr>
                        <a:t>12.</a:t>
                      </a:r>
                      <a:endParaRPr lang="pl-PL" sz="1000" b="1"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b="0" dirty="0">
                          <a:solidFill>
                            <a:srgbClr val="636466"/>
                          </a:solidFill>
                          <a:effectLst/>
                          <a:latin typeface="Lato" panose="020F0502020204030203"/>
                        </a:rPr>
                        <a:t>14.</a:t>
                      </a:r>
                      <a:endParaRPr lang="pl-PL" sz="1000" b="0" dirty="0">
                        <a:solidFill>
                          <a:srgbClr val="636466"/>
                        </a:solidFill>
                        <a:effectLst/>
                        <a:latin typeface="Lato" panose="020F0502020204030203"/>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extLst>
                  <a:ext uri="{0D108BD9-81ED-4DB2-BD59-A6C34878D82A}">
                    <a16:rowId xmlns="" xmlns:a16="http://schemas.microsoft.com/office/drawing/2014/main" val="2686184772"/>
                  </a:ext>
                </a:extLst>
              </a:tr>
              <a:tr h="1304286">
                <a:tc>
                  <a:txBody>
                    <a:bodyPr/>
                    <a:lstStyle/>
                    <a:p>
                      <a:pPr algn="ctr">
                        <a:lnSpc>
                          <a:spcPct val="107000"/>
                        </a:lnSpc>
                        <a:spcAft>
                          <a:spcPts val="0"/>
                        </a:spcAft>
                      </a:pPr>
                      <a:r>
                        <a:rPr lang="pl-PL" sz="800" dirty="0">
                          <a:solidFill>
                            <a:srgbClr val="636466"/>
                          </a:solidFill>
                          <a:effectLst/>
                        </a:rPr>
                        <a:t>Lp.</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solidFill>
                      <a:schemeClr val="bg1">
                        <a:lumMod val="85000"/>
                      </a:schemeClr>
                    </a:solidFill>
                  </a:tcPr>
                </a:tc>
                <a:tc>
                  <a:txBody>
                    <a:bodyPr/>
                    <a:lstStyle/>
                    <a:p>
                      <a:pPr algn="ctr">
                        <a:lnSpc>
                          <a:spcPct val="107000"/>
                        </a:lnSpc>
                        <a:spcAft>
                          <a:spcPts val="0"/>
                        </a:spcAft>
                      </a:pPr>
                      <a:r>
                        <a:rPr lang="pl-PL" sz="800" dirty="0">
                          <a:effectLst/>
                        </a:rPr>
                        <a:t>rodzaj dowodu księgowego (dokumentu)</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numer księgowy lub ewidencyjny dokumentu</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strony dokonujące operacji gospodarczej (w tym nazwa i adres kontrahenta, ewentualnie NIP)</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data dokonania operacji gospodarczej / data wystawienia dokumentu*</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data dokonania zapłaty</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sposób zapłaty </a:t>
                      </a:r>
                      <a:br>
                        <a:rPr lang="pl-PL" sz="800" dirty="0">
                          <a:effectLst/>
                        </a:rPr>
                      </a:br>
                      <a:r>
                        <a:rPr lang="pl-PL" sz="800" dirty="0">
                          <a:effectLst/>
                        </a:rPr>
                        <a:t>(G – gotówka       P – przelew        K - karta)</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opis zdarzenia gospodarczego (w tym nazwa towaru lub usługi)</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kwota dokumentu brutto (PLN)</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kwota dokumentu netto (PLN)</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kwota wydatków </a:t>
                      </a:r>
                      <a:r>
                        <a:rPr lang="pl-PL" sz="800" dirty="0" err="1">
                          <a:effectLst/>
                        </a:rPr>
                        <a:t>kwalifiko</a:t>
                      </a:r>
                      <a:r>
                        <a:rPr lang="pl-PL" sz="800" dirty="0">
                          <a:effectLst/>
                        </a:rPr>
                        <a:t>-walnych (PLN)</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w tym VAT</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tc>
                  <a:txBody>
                    <a:bodyPr/>
                    <a:lstStyle/>
                    <a:p>
                      <a:pPr algn="ctr">
                        <a:lnSpc>
                          <a:spcPct val="107000"/>
                        </a:lnSpc>
                        <a:spcAft>
                          <a:spcPts val="0"/>
                        </a:spcAft>
                      </a:pPr>
                      <a:r>
                        <a:rPr lang="pl-PL" sz="800" dirty="0">
                          <a:effectLst/>
                        </a:rPr>
                        <a:t>uwagi</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ctr"/>
                </a:tc>
                <a:extLst>
                  <a:ext uri="{0D108BD9-81ED-4DB2-BD59-A6C34878D82A}">
                    <a16:rowId xmlns="" xmlns:a16="http://schemas.microsoft.com/office/drawing/2014/main" val="1949717200"/>
                  </a:ext>
                </a:extLst>
              </a:tr>
              <a:tr h="162597">
                <a:tc>
                  <a:txBody>
                    <a:bodyPr/>
                    <a:lstStyle/>
                    <a:p>
                      <a:pPr algn="ctr">
                        <a:lnSpc>
                          <a:spcPct val="107000"/>
                        </a:lnSpc>
                        <a:spcAft>
                          <a:spcPts val="0"/>
                        </a:spcAft>
                      </a:pPr>
                      <a:r>
                        <a:rPr lang="pl-PL" sz="800" dirty="0">
                          <a:solidFill>
                            <a:srgbClr val="636466"/>
                          </a:solidFill>
                          <a:effectLst/>
                        </a:rPr>
                        <a:t>1.</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3660225366"/>
                  </a:ext>
                </a:extLst>
              </a:tr>
              <a:tr h="162597">
                <a:tc>
                  <a:txBody>
                    <a:bodyPr/>
                    <a:lstStyle/>
                    <a:p>
                      <a:pPr algn="ctr">
                        <a:lnSpc>
                          <a:spcPct val="107000"/>
                        </a:lnSpc>
                        <a:spcAft>
                          <a:spcPts val="0"/>
                        </a:spcAft>
                      </a:pPr>
                      <a:r>
                        <a:rPr lang="pl-PL" sz="800" dirty="0">
                          <a:solidFill>
                            <a:srgbClr val="636466"/>
                          </a:solidFill>
                          <a:effectLst/>
                        </a:rPr>
                        <a:t>2.</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2113540274"/>
                  </a:ext>
                </a:extLst>
              </a:tr>
              <a:tr h="162597">
                <a:tc>
                  <a:txBody>
                    <a:bodyPr/>
                    <a:lstStyle/>
                    <a:p>
                      <a:pPr algn="ctr">
                        <a:lnSpc>
                          <a:spcPct val="107000"/>
                        </a:lnSpc>
                        <a:spcAft>
                          <a:spcPts val="0"/>
                        </a:spcAft>
                      </a:pPr>
                      <a:r>
                        <a:rPr lang="pl-PL" sz="800" dirty="0">
                          <a:solidFill>
                            <a:srgbClr val="636466"/>
                          </a:solidFill>
                          <a:effectLst/>
                        </a:rPr>
                        <a:t>3.</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4229764188"/>
                  </a:ext>
                </a:extLst>
              </a:tr>
              <a:tr h="162597">
                <a:tc>
                  <a:txBody>
                    <a:bodyPr/>
                    <a:lstStyle/>
                    <a:p>
                      <a:pPr algn="ctr">
                        <a:lnSpc>
                          <a:spcPct val="107000"/>
                        </a:lnSpc>
                        <a:spcAft>
                          <a:spcPts val="0"/>
                        </a:spcAft>
                      </a:pPr>
                      <a:r>
                        <a:rPr lang="pl-PL" sz="800" dirty="0">
                          <a:solidFill>
                            <a:srgbClr val="636466"/>
                          </a:solidFill>
                          <a:effectLst/>
                        </a:rPr>
                        <a:t>..</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270941242"/>
                  </a:ext>
                </a:extLst>
              </a:tr>
              <a:tr h="162597">
                <a:tc>
                  <a:txBody>
                    <a:bodyPr/>
                    <a:lstStyle/>
                    <a:p>
                      <a:pPr algn="ctr">
                        <a:lnSpc>
                          <a:spcPct val="107000"/>
                        </a:lnSpc>
                        <a:spcAft>
                          <a:spcPts val="0"/>
                        </a:spcAft>
                      </a:pPr>
                      <a:r>
                        <a:rPr lang="pl-PL" sz="800" dirty="0">
                          <a:solidFill>
                            <a:srgbClr val="636466"/>
                          </a:solidFill>
                          <a:effectLst/>
                        </a:rPr>
                        <a:t>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897844891"/>
                  </a:ext>
                </a:extLst>
              </a:tr>
              <a:tr h="162597">
                <a:tc>
                  <a:txBody>
                    <a:bodyPr/>
                    <a:lstStyle/>
                    <a:p>
                      <a:pPr algn="ctr">
                        <a:lnSpc>
                          <a:spcPct val="107000"/>
                        </a:lnSpc>
                        <a:spcAft>
                          <a:spcPts val="0"/>
                        </a:spcAft>
                      </a:pPr>
                      <a:r>
                        <a:rPr lang="pl-PL" sz="800" dirty="0">
                          <a:solidFill>
                            <a:srgbClr val="636466"/>
                          </a:solidFill>
                          <a:effectLst/>
                        </a:rPr>
                        <a:t>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2982812430"/>
                  </a:ext>
                </a:extLst>
              </a:tr>
              <a:tr h="162597">
                <a:tc>
                  <a:txBody>
                    <a:bodyPr/>
                    <a:lstStyle/>
                    <a:p>
                      <a:pPr algn="ctr">
                        <a:lnSpc>
                          <a:spcPct val="107000"/>
                        </a:lnSpc>
                        <a:spcAft>
                          <a:spcPts val="0"/>
                        </a:spcAft>
                      </a:pPr>
                      <a:r>
                        <a:rPr lang="pl-PL" sz="800" dirty="0">
                          <a:solidFill>
                            <a:srgbClr val="636466"/>
                          </a:solidFill>
                          <a:effectLst/>
                        </a:rPr>
                        <a:t>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1230887122"/>
                  </a:ext>
                </a:extLst>
              </a:tr>
              <a:tr h="162597">
                <a:tc>
                  <a:txBody>
                    <a:bodyPr/>
                    <a:lstStyle/>
                    <a:p>
                      <a:pPr algn="ctr">
                        <a:lnSpc>
                          <a:spcPct val="107000"/>
                        </a:lnSpc>
                        <a:spcAft>
                          <a:spcPts val="0"/>
                        </a:spcAft>
                      </a:pPr>
                      <a:r>
                        <a:rPr lang="pl-PL" sz="800" dirty="0">
                          <a:solidFill>
                            <a:srgbClr val="636466"/>
                          </a:solidFill>
                          <a:effectLst/>
                        </a:rPr>
                        <a:t>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4046846065"/>
                  </a:ext>
                </a:extLst>
              </a:tr>
              <a:tr h="162597">
                <a:tc gridSpan="8">
                  <a:txBody>
                    <a:bodyPr/>
                    <a:lstStyle/>
                    <a:p>
                      <a:pPr algn="r">
                        <a:lnSpc>
                          <a:spcPct val="107000"/>
                        </a:lnSpc>
                        <a:spcAft>
                          <a:spcPts val="0"/>
                        </a:spcAft>
                      </a:pPr>
                      <a:r>
                        <a:rPr lang="pl-PL" sz="800" dirty="0">
                          <a:solidFill>
                            <a:srgbClr val="636466"/>
                          </a:solidFill>
                          <a:effectLst/>
                        </a:rPr>
                        <a:t>Suma strony</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842989298"/>
                  </a:ext>
                </a:extLst>
              </a:tr>
              <a:tr h="162597">
                <a:tc gridSpan="8">
                  <a:txBody>
                    <a:bodyPr/>
                    <a:lstStyle/>
                    <a:p>
                      <a:pPr algn="r">
                        <a:lnSpc>
                          <a:spcPct val="107000"/>
                        </a:lnSpc>
                        <a:spcAft>
                          <a:spcPts val="0"/>
                        </a:spcAft>
                      </a:pPr>
                      <a:r>
                        <a:rPr lang="pl-PL" sz="800" dirty="0">
                          <a:solidFill>
                            <a:srgbClr val="636466"/>
                          </a:solidFill>
                          <a:effectLst/>
                        </a:rPr>
                        <a:t>Przeniesienie z poprzedniej strony</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4120104806"/>
                  </a:ext>
                </a:extLst>
              </a:tr>
              <a:tr h="162597">
                <a:tc gridSpan="8">
                  <a:txBody>
                    <a:bodyPr/>
                    <a:lstStyle/>
                    <a:p>
                      <a:pPr algn="r">
                        <a:lnSpc>
                          <a:spcPct val="107000"/>
                        </a:lnSpc>
                        <a:spcAft>
                          <a:spcPts val="0"/>
                        </a:spcAft>
                      </a:pPr>
                      <a:r>
                        <a:rPr lang="pl-PL" sz="800" dirty="0">
                          <a:solidFill>
                            <a:srgbClr val="636466"/>
                          </a:solidFill>
                          <a:effectLst/>
                        </a:rPr>
                        <a:t>Razem = (Suma strony) + (Przeniesienie z poprzedniej strony)   </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tc>
                <a:extLst>
                  <a:ext uri="{0D108BD9-81ED-4DB2-BD59-A6C34878D82A}">
                    <a16:rowId xmlns="" xmlns:a16="http://schemas.microsoft.com/office/drawing/2014/main" val="2001580177"/>
                  </a:ext>
                </a:extLst>
              </a:tr>
              <a:tr h="260857">
                <a:tc gridSpan="9">
                  <a:txBody>
                    <a:bodyPr/>
                    <a:lstStyle/>
                    <a:p>
                      <a:pPr>
                        <a:lnSpc>
                          <a:spcPct val="107000"/>
                        </a:lnSpc>
                        <a:spcAft>
                          <a:spcPts val="0"/>
                        </a:spcAft>
                      </a:pPr>
                      <a:r>
                        <a:rPr lang="pl-PL" sz="800" dirty="0">
                          <a:solidFill>
                            <a:srgbClr val="636466"/>
                          </a:solidFill>
                          <a:effectLst/>
                        </a:rPr>
                        <a:t>* gdy dokument został sporządzony pod inną datą, należy wpisać datę dokonania operacji gospodarczej, jak również datę wystawienia dokumentu</a:t>
                      </a:r>
                      <a:endParaRPr lang="pl-PL" sz="1000" dirty="0">
                        <a:solidFill>
                          <a:srgbClr val="636466"/>
                        </a:solidFill>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nSpc>
                          <a:spcPct val="107000"/>
                        </a:lnSpc>
                        <a:spcAft>
                          <a:spcPts val="0"/>
                        </a:spcAft>
                      </a:pPr>
                      <a:r>
                        <a:rPr lang="pl-PL"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tc>
                <a:tc>
                  <a:txBody>
                    <a:bodyPr/>
                    <a:lstStyle/>
                    <a:p>
                      <a:pPr>
                        <a:lnSpc>
                          <a:spcPct val="107000"/>
                        </a:lnSpc>
                        <a:spcAft>
                          <a:spcPts val="0"/>
                        </a:spcAft>
                      </a:pPr>
                      <a:r>
                        <a:rPr lang="pl-PL" sz="10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tc>
                <a:tc>
                  <a:txBody>
                    <a:bodyPr/>
                    <a:lstStyle/>
                    <a:p>
                      <a:pPr>
                        <a:lnSpc>
                          <a:spcPct val="107000"/>
                        </a:lnSpc>
                        <a:spcAft>
                          <a:spcPts val="0"/>
                        </a:spcAft>
                      </a:pPr>
                      <a:r>
                        <a:rPr lang="pl-PL" sz="10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tc>
                <a:tc>
                  <a:txBody>
                    <a:bodyPr/>
                    <a:lstStyle/>
                    <a:p>
                      <a:pPr>
                        <a:lnSpc>
                          <a:spcPct val="107000"/>
                        </a:lnSpc>
                        <a:spcAft>
                          <a:spcPts val="0"/>
                        </a:spcAft>
                      </a:pPr>
                      <a:r>
                        <a:rPr lang="pl-PL" sz="1000" dirty="0">
                          <a:effectLst/>
                        </a:rPr>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6415" marR="56415" marT="0" marB="0" anchor="b"/>
                </a:tc>
                <a:extLst>
                  <a:ext uri="{0D108BD9-81ED-4DB2-BD59-A6C34878D82A}">
                    <a16:rowId xmlns="" xmlns:a16="http://schemas.microsoft.com/office/drawing/2014/main" val="1290291666"/>
                  </a:ext>
                </a:extLst>
              </a:tr>
            </a:tbl>
          </a:graphicData>
        </a:graphic>
      </p:graphicFrame>
      <p:sp>
        <p:nvSpPr>
          <p:cNvPr id="121019" name="Rectangle 1"/>
          <p:cNvSpPr>
            <a:spLocks noChangeArrowheads="1"/>
          </p:cNvSpPr>
          <p:nvPr/>
        </p:nvSpPr>
        <p:spPr bwMode="auto">
          <a:xfrm>
            <a:off x="431801" y="785691"/>
            <a:ext cx="1094528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pl-PL" altLang="pl-PL" sz="1400" b="1" dirty="0">
                <a:solidFill>
                  <a:srgbClr val="636466"/>
                </a:solidFill>
                <a:latin typeface="Lato" pitchFamily="34" charset="-18"/>
                <a:ea typeface="Calibri" pitchFamily="34" charset="0"/>
                <a:cs typeface="Calibri" pitchFamily="34" charset="0"/>
              </a:rPr>
              <a:t>Załącznik nr 1 Zestawienie wszystkich dokumentów księgowych dotyczących realizowanego projektu </a:t>
            </a:r>
            <a:r>
              <a:rPr lang="pl-PL" altLang="pl-PL" sz="1400" dirty="0">
                <a:solidFill>
                  <a:srgbClr val="636466"/>
                </a:solidFill>
                <a:latin typeface="Lato" pitchFamily="34" charset="-18"/>
                <a:ea typeface="Calibri" pitchFamily="34" charset="0"/>
                <a:cs typeface="Calibri" pitchFamily="34" charset="0"/>
              </a:rPr>
              <a:t>(faktur i innych dokumentów księgowych </a:t>
            </a:r>
            <a:r>
              <a:rPr lang="pl-PL" altLang="pl-PL" sz="1400" dirty="0" smtClean="0">
                <a:solidFill>
                  <a:srgbClr val="636466"/>
                </a:solidFill>
                <a:latin typeface="Lato" pitchFamily="34" charset="-18"/>
                <a:ea typeface="Calibri" pitchFamily="34" charset="0"/>
                <a:cs typeface="Calibri" pitchFamily="34" charset="0"/>
              </a:rPr>
              <a:t/>
            </a:r>
            <a:br>
              <a:rPr lang="pl-PL" altLang="pl-PL" sz="1400" dirty="0" smtClean="0">
                <a:solidFill>
                  <a:srgbClr val="636466"/>
                </a:solidFill>
                <a:latin typeface="Lato" pitchFamily="34" charset="-18"/>
                <a:ea typeface="Calibri" pitchFamily="34" charset="0"/>
                <a:cs typeface="Calibri" pitchFamily="34" charset="0"/>
              </a:rPr>
            </a:br>
            <a:r>
              <a:rPr lang="pl-PL" altLang="pl-PL" sz="1400" dirty="0" smtClean="0">
                <a:solidFill>
                  <a:srgbClr val="636466"/>
                </a:solidFill>
                <a:latin typeface="Lato" pitchFamily="34" charset="-18"/>
                <a:ea typeface="Calibri" pitchFamily="34" charset="0"/>
                <a:cs typeface="Calibri" pitchFamily="34" charset="0"/>
              </a:rPr>
              <a:t>o </a:t>
            </a:r>
            <a:r>
              <a:rPr lang="pl-PL" altLang="pl-PL" sz="1400" dirty="0">
                <a:solidFill>
                  <a:srgbClr val="636466"/>
                </a:solidFill>
                <a:latin typeface="Lato" pitchFamily="34" charset="-18"/>
                <a:ea typeface="Calibri" pitchFamily="34" charset="0"/>
                <a:cs typeface="Calibri" pitchFamily="34" charset="0"/>
              </a:rPr>
              <a:t>równoważnej wartości dowodowej)</a:t>
            </a:r>
            <a:endParaRPr lang="pl-PL" altLang="pl-PL" sz="800" dirty="0">
              <a:solidFill>
                <a:srgbClr val="636466"/>
              </a:solidFill>
              <a:latin typeface="Lato" pitchFamily="34" charset="-18"/>
            </a:endParaRPr>
          </a:p>
          <a:p>
            <a:pPr>
              <a:spcBef>
                <a:spcPct val="0"/>
              </a:spcBef>
              <a:buFontTx/>
              <a:buNone/>
            </a:pPr>
            <a:r>
              <a:rPr lang="pl-PL" altLang="pl-PL" sz="1000" i="1" dirty="0">
                <a:solidFill>
                  <a:srgbClr val="636466"/>
                </a:solidFill>
                <a:latin typeface="Lato" pitchFamily="34" charset="-18"/>
                <a:ea typeface="Calibri" pitchFamily="34" charset="0"/>
                <a:cs typeface="Calibri" pitchFamily="34" charset="0"/>
              </a:rPr>
              <a:t> </a:t>
            </a:r>
            <a:endParaRPr lang="pl-PL" altLang="pl-PL" sz="800" dirty="0">
              <a:solidFill>
                <a:srgbClr val="636466"/>
              </a:solidFill>
              <a:latin typeface="Lato" pitchFamily="34" charset="-18"/>
            </a:endParaRPr>
          </a:p>
          <a:p>
            <a:pPr>
              <a:spcBef>
                <a:spcPct val="0"/>
              </a:spcBef>
              <a:buFontTx/>
              <a:buNone/>
            </a:pPr>
            <a:r>
              <a:rPr lang="pl-PL" altLang="pl-PL" sz="1400" b="1" i="1" dirty="0">
                <a:solidFill>
                  <a:srgbClr val="636466"/>
                </a:solidFill>
                <a:latin typeface="Lato" pitchFamily="34" charset="-18"/>
                <a:ea typeface="Calibri" pitchFamily="34" charset="0"/>
                <a:cs typeface="Calibri" pitchFamily="34" charset="0"/>
              </a:rPr>
              <a:t>Nazwa i adres beneficjenta:</a:t>
            </a:r>
            <a:endParaRPr lang="pl-PL" altLang="pl-PL" sz="800" b="1" dirty="0">
              <a:solidFill>
                <a:srgbClr val="636466"/>
              </a:solidFill>
              <a:latin typeface="Lato" pitchFamily="34" charset="-18"/>
            </a:endParaRPr>
          </a:p>
          <a:p>
            <a:pPr>
              <a:spcBef>
                <a:spcPct val="0"/>
              </a:spcBef>
              <a:buFontTx/>
              <a:buNone/>
            </a:pPr>
            <a:r>
              <a:rPr lang="pl-PL" altLang="pl-PL" sz="1400" b="1" i="1" dirty="0">
                <a:solidFill>
                  <a:srgbClr val="636466"/>
                </a:solidFill>
                <a:latin typeface="Lato" pitchFamily="34" charset="-18"/>
                <a:ea typeface="Calibri" pitchFamily="34" charset="0"/>
                <a:cs typeface="Calibri" pitchFamily="34" charset="0"/>
              </a:rPr>
              <a:t>Nazwa projektu:</a:t>
            </a:r>
            <a:endParaRPr lang="pl-PL" altLang="pl-PL" sz="800" b="1" dirty="0">
              <a:solidFill>
                <a:srgbClr val="636466"/>
              </a:solidFill>
              <a:latin typeface="Lato" pitchFamily="34" charset="-18"/>
            </a:endParaRPr>
          </a:p>
          <a:p>
            <a:pPr>
              <a:spcBef>
                <a:spcPct val="0"/>
              </a:spcBef>
              <a:buFontTx/>
              <a:buNone/>
            </a:pPr>
            <a:r>
              <a:rPr lang="pl-PL" altLang="pl-PL" sz="1400" b="1" i="1" dirty="0">
                <a:solidFill>
                  <a:srgbClr val="636466"/>
                </a:solidFill>
                <a:latin typeface="Lato" pitchFamily="34" charset="-18"/>
                <a:ea typeface="Calibri" pitchFamily="34" charset="0"/>
                <a:cs typeface="Calibri" pitchFamily="34" charset="0"/>
              </a:rPr>
              <a:t>Nr umowy:</a:t>
            </a:r>
            <a:endParaRPr lang="pl-PL" altLang="pl-PL" sz="2400" b="1" dirty="0">
              <a:solidFill>
                <a:srgbClr val="636466"/>
              </a:solidFill>
              <a:latin typeface="Lato" pitchFamily="34" charset="-18"/>
            </a:endParaRPr>
          </a:p>
        </p:txBody>
      </p:sp>
    </p:spTree>
    <p:extLst>
      <p:ext uri="{BB962C8B-B14F-4D97-AF65-F5344CB8AC3E}">
        <p14:creationId xmlns:p14="http://schemas.microsoft.com/office/powerpoint/2010/main" val="329182293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90449" y="4698425"/>
            <a:ext cx="9858981" cy="93503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dirty="0">
                <a:solidFill>
                  <a:srgbClr val="64644B"/>
                </a:solidFill>
                <a:latin typeface="Lato" panose="020F0502020204030203"/>
              </a:rPr>
              <a:t>W przypadku wkładu niepieniężnego, dowodem poniesienia wydatku są dokumenty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o </a:t>
            </a:r>
            <a:r>
              <a:rPr lang="pl-PL" sz="2000" dirty="0">
                <a:solidFill>
                  <a:srgbClr val="64644B"/>
                </a:solidFill>
                <a:latin typeface="Lato" panose="020F0502020204030203"/>
              </a:rPr>
              <a:t>wartości dowodowej równoważnej fakturom lub inne dokumenty jeśli takie przewidziane zostały w danym </a:t>
            </a:r>
            <a:r>
              <a:rPr lang="pl-PL" sz="2000" dirty="0" smtClean="0">
                <a:solidFill>
                  <a:srgbClr val="64644B"/>
                </a:solidFill>
                <a:latin typeface="Lato" panose="020F0502020204030203"/>
              </a:rPr>
              <a:t>PO</a:t>
            </a:r>
            <a:r>
              <a:rPr lang="pl-PL" sz="2000" dirty="0">
                <a:solidFill>
                  <a:srgbClr val="64644B"/>
                </a:solidFill>
                <a:latin typeface="Lato" panose="020F0502020204030203"/>
              </a:rPr>
              <a:t>. </a:t>
            </a:r>
          </a:p>
        </p:txBody>
      </p:sp>
      <p:sp>
        <p:nvSpPr>
          <p:cNvPr id="5" name="Prostokąt 4"/>
          <p:cNvSpPr/>
          <p:nvPr/>
        </p:nvSpPr>
        <p:spPr>
          <a:xfrm>
            <a:off x="715332" y="853126"/>
            <a:ext cx="9768096" cy="960438"/>
          </a:xfrm>
          <a:prstGeom prst="rect">
            <a:avLst/>
          </a:prstGeom>
          <a:solidFill>
            <a:schemeClr val="bg1"/>
          </a:solidFill>
          <a:ln w="28575">
            <a:solidFill>
              <a:srgbClr val="6464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400" b="1" dirty="0">
                <a:solidFill>
                  <a:srgbClr val="64644B"/>
                </a:solidFill>
                <a:latin typeface="Lato" panose="020F0502020204030203"/>
              </a:rPr>
              <a:t>Dowodem poniesienia wydatku jest zapłacona faktura lub inny dokument księgowy o równoważnej wartości dowodowej</a:t>
            </a:r>
          </a:p>
        </p:txBody>
      </p:sp>
      <p:sp>
        <p:nvSpPr>
          <p:cNvPr id="7" name="Prostokąt 6"/>
          <p:cNvSpPr/>
          <p:nvPr/>
        </p:nvSpPr>
        <p:spPr>
          <a:xfrm>
            <a:off x="607382" y="2032368"/>
            <a:ext cx="9858981" cy="20843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600" dirty="0">
                <a:solidFill>
                  <a:srgbClr val="64644B"/>
                </a:solidFill>
                <a:latin typeface="Lato" panose="020F0502020204030203"/>
              </a:rPr>
              <a:t>Zgodnie z ustawą o rachunkowości, każdy dokument księgowy powinien zawierać:</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określenie rodzaju dowodu</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określenie stron (nazwa, adres, numery identyfikacyjne) pozwalające jednoznacznie zidentyfikować uczestników danej operacji</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treść (opis) danej operacji, jej wartość oraz jeśli to możliwe także ilość i cenę jednostkową</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datę operacji i sporządzenia dowodu</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podpisy (czytelne) osób odpowiedzialnych za operację, pozwalające jednoznacznie zidentyfikować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te </a:t>
            </a:r>
            <a:r>
              <a:rPr lang="pl-PL" sz="1600" dirty="0">
                <a:solidFill>
                  <a:srgbClr val="64644B"/>
                </a:solidFill>
                <a:latin typeface="Lato" panose="020F0502020204030203"/>
              </a:rPr>
              <a:t>osoby</a:t>
            </a:r>
          </a:p>
          <a:p>
            <a:pPr marL="285750" indent="-285750" algn="just">
              <a:spcAft>
                <a:spcPts val="0"/>
              </a:spcAft>
              <a:buFont typeface="Arial" panose="020B0604020202020204" pitchFamily="34" charset="0"/>
              <a:buChar char="•"/>
              <a:defRPr/>
            </a:pPr>
            <a:r>
              <a:rPr lang="pl-PL" sz="1600" dirty="0">
                <a:solidFill>
                  <a:srgbClr val="64644B"/>
                </a:solidFill>
                <a:latin typeface="Lato" panose="020F0502020204030203"/>
              </a:rPr>
              <a:t>zapis stwierdzający sprawdzenie dowodu oraz opis kwalifikujący dowód do ewidencji (dekretacja dowodu) </a:t>
            </a:r>
            <a:r>
              <a:rPr lang="pl-PL" sz="1600" dirty="0" smtClean="0">
                <a:solidFill>
                  <a:srgbClr val="64644B"/>
                </a:solidFill>
                <a:latin typeface="Lato" panose="020F0502020204030203"/>
              </a:rPr>
              <a:t>wraz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z </a:t>
            </a:r>
            <a:r>
              <a:rPr lang="pl-PL" sz="1600" dirty="0">
                <a:solidFill>
                  <a:srgbClr val="64644B"/>
                </a:solidFill>
                <a:latin typeface="Lato" panose="020F0502020204030203"/>
              </a:rPr>
              <a:t>podpisem osób odpowiedzialnych</a:t>
            </a:r>
          </a:p>
        </p:txBody>
      </p:sp>
    </p:spTree>
    <p:extLst>
      <p:ext uri="{BB962C8B-B14F-4D97-AF65-F5344CB8AC3E}">
        <p14:creationId xmlns:p14="http://schemas.microsoft.com/office/powerpoint/2010/main" val="138570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855365"/>
            <a:ext cx="9791700" cy="4381947"/>
          </a:xfrm>
        </p:spPr>
        <p:txBody>
          <a:bodyPr>
            <a:noAutofit/>
          </a:bodyPr>
          <a:lstStyle/>
          <a:p>
            <a:pPr marL="0" indent="0">
              <a:buNone/>
            </a:pPr>
            <a:r>
              <a:rPr lang="pl-PL" sz="2800" dirty="0"/>
              <a:t>Ocena kwalifikowalności poniesionego wydatku dokonywana jest przede </a:t>
            </a:r>
            <a:r>
              <a:rPr lang="pl-PL" sz="2800" dirty="0" smtClean="0"/>
              <a:t>wszystkim w </a:t>
            </a:r>
            <a:r>
              <a:rPr lang="pl-PL" sz="2800" dirty="0"/>
              <a:t>trakcie realizacji projektu poprzez weryfikację wniosków o płatność oraz w </a:t>
            </a:r>
            <a:r>
              <a:rPr lang="pl-PL" sz="2800" dirty="0" smtClean="0"/>
              <a:t>trakcie kontroli projektu. </a:t>
            </a:r>
          </a:p>
          <a:p>
            <a:pPr marL="0" indent="0">
              <a:buNone/>
            </a:pPr>
            <a:endParaRPr lang="pl-PL" sz="2800" dirty="0" smtClean="0"/>
          </a:p>
          <a:p>
            <a:pPr marL="0" indent="0">
              <a:buNone/>
            </a:pPr>
            <a:r>
              <a:rPr lang="pl-PL" sz="2800" dirty="0" smtClean="0"/>
              <a:t>Niemniej</a:t>
            </a:r>
            <a:r>
              <a:rPr lang="pl-PL" sz="2800" dirty="0"/>
              <a:t>, na etapie oceny wniosku o dofinansowanie dokonywana </a:t>
            </a:r>
            <a:r>
              <a:rPr lang="pl-PL" sz="2800" dirty="0" smtClean="0"/>
              <a:t>jest ocena </a:t>
            </a:r>
            <a:r>
              <a:rPr lang="pl-PL" sz="2800" dirty="0"/>
              <a:t>kwalifikowalności planowanych wydatków. </a:t>
            </a:r>
            <a:endParaRPr lang="pl-PL" sz="2800" dirty="0" smtClean="0"/>
          </a:p>
        </p:txBody>
      </p:sp>
    </p:spTree>
    <p:extLst>
      <p:ext uri="{BB962C8B-B14F-4D97-AF65-F5344CB8AC3E}">
        <p14:creationId xmlns:p14="http://schemas.microsoft.com/office/powerpoint/2010/main" val="65587619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569844" y="889508"/>
            <a:ext cx="10112455"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indent="-96837" algn="just">
              <a:spcAft>
                <a:spcPts val="600"/>
              </a:spcAft>
              <a:defRPr/>
            </a:pPr>
            <a:r>
              <a:rPr lang="pl-PL" sz="1600" dirty="0">
                <a:solidFill>
                  <a:srgbClr val="64644B"/>
                </a:solidFill>
                <a:latin typeface="Lato" panose="020F0502020204030203"/>
              </a:rPr>
              <a:t>Dokumenty finansowo – księgowe potwierdzające poniesione wydatki </a:t>
            </a:r>
            <a:r>
              <a:rPr lang="pl-PL" sz="1600" dirty="0" smtClean="0">
                <a:solidFill>
                  <a:srgbClr val="64644B"/>
                </a:solidFill>
                <a:latin typeface="Lato" panose="020F0502020204030203"/>
              </a:rPr>
              <a:t>powinny </a:t>
            </a:r>
            <a:r>
              <a:rPr lang="pl-PL" sz="1600" dirty="0">
                <a:solidFill>
                  <a:srgbClr val="64644B"/>
                </a:solidFill>
                <a:latin typeface="Lato" panose="020F0502020204030203"/>
              </a:rPr>
              <a:t>zawierać następujące elementy:</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sprawdzeniu pod względem formalnym i rachunkowym wraz z datą i czytelnym podpisem</a:t>
            </a:r>
            <a:r>
              <a:rPr lang="pl-PL" sz="1600" dirty="0">
                <a:solidFill>
                  <a:srgbClr val="64644B"/>
                </a:solidFill>
                <a:latin typeface="Lato" panose="020F0502020204030203"/>
              </a:rPr>
              <a:t>.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przypadku stosowania nieczytelnych podpisów lub parafek bez pieczęci funkcyjnych należy przedstawić kartę wzoru podpisów.</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sprawdzeniu pod względem merytorycznym wraz z datą i czytelnym podpisem.</a:t>
            </a:r>
            <a:r>
              <a:rPr lang="pl-PL" sz="1600" dirty="0">
                <a:solidFill>
                  <a:srgbClr val="64644B"/>
                </a:solidFill>
                <a:latin typeface="Lato" panose="020F0502020204030203"/>
              </a:rPr>
              <a:t>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przypadku stosowania nieczytelnych podpisów lub parafek bez pieczęci funkcyjnych należy przedstawić kartę wzoru podpisów.</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sposobie ujęcia w księgach rachunkowych tj. wskazanie cyfrowych symboli kont syntetycznych </a:t>
            </a:r>
            <a:r>
              <a:rPr lang="pl-PL" sz="1600" b="1" dirty="0" smtClean="0">
                <a:solidFill>
                  <a:srgbClr val="64644B"/>
                </a:solidFill>
                <a:latin typeface="Lato" panose="020F0502020204030203"/>
              </a:rPr>
              <a:t/>
            </a:r>
            <a:br>
              <a:rPr lang="pl-PL" sz="1600" b="1" dirty="0" smtClean="0">
                <a:solidFill>
                  <a:srgbClr val="64644B"/>
                </a:solidFill>
                <a:latin typeface="Lato" panose="020F0502020204030203"/>
              </a:rPr>
            </a:br>
            <a:r>
              <a:rPr lang="pl-PL" sz="1600" b="1" dirty="0" smtClean="0">
                <a:solidFill>
                  <a:srgbClr val="64644B"/>
                </a:solidFill>
                <a:latin typeface="Lato" panose="020F0502020204030203"/>
              </a:rPr>
              <a:t>i </a:t>
            </a:r>
            <a:r>
              <a:rPr lang="pl-PL" sz="1600" b="1" dirty="0">
                <a:solidFill>
                  <a:srgbClr val="64644B"/>
                </a:solidFill>
                <a:latin typeface="Lato" panose="020F0502020204030203"/>
              </a:rPr>
              <a:t>analitycznych oraz stron, na których są księgowane wraz z datą i czytelnym podpisem osoby dokonującej wpisu </a:t>
            </a:r>
            <a:r>
              <a:rPr lang="pl-PL" sz="1600" b="1" dirty="0" smtClean="0">
                <a:solidFill>
                  <a:srgbClr val="64644B"/>
                </a:solidFill>
                <a:latin typeface="Lato" panose="020F0502020204030203"/>
              </a:rPr>
              <a:t/>
            </a:r>
            <a:br>
              <a:rPr lang="pl-PL" sz="1600" b="1" dirty="0" smtClean="0">
                <a:solidFill>
                  <a:srgbClr val="64644B"/>
                </a:solidFill>
                <a:latin typeface="Lato" panose="020F0502020204030203"/>
              </a:rPr>
            </a:br>
            <a:r>
              <a:rPr lang="pl-PL" sz="1600" b="1" dirty="0" smtClean="0">
                <a:solidFill>
                  <a:srgbClr val="64644B"/>
                </a:solidFill>
                <a:latin typeface="Lato" panose="020F0502020204030203"/>
              </a:rPr>
              <a:t>do </a:t>
            </a:r>
            <a:r>
              <a:rPr lang="pl-PL" sz="1600" b="1" dirty="0">
                <a:solidFill>
                  <a:srgbClr val="64644B"/>
                </a:solidFill>
                <a:latin typeface="Lato" panose="020F0502020204030203"/>
              </a:rPr>
              <a:t>ewidencji księgowej </a:t>
            </a:r>
            <a:r>
              <a:rPr lang="pl-PL" sz="1600" dirty="0">
                <a:solidFill>
                  <a:srgbClr val="64644B"/>
                </a:solidFill>
                <a:latin typeface="Lato" panose="020F0502020204030203"/>
              </a:rPr>
              <a:t>– dotyczy Beneficjentów prowadzących pełną księgowość; w przypadku jednostek sektora finansów publicznych obowiązuje także </a:t>
            </a:r>
            <a:r>
              <a:rPr lang="pl-PL" sz="1600" dirty="0" smtClean="0">
                <a:solidFill>
                  <a:srgbClr val="64644B"/>
                </a:solidFill>
                <a:latin typeface="Lato" panose="020F0502020204030203"/>
              </a:rPr>
              <a:t>zapis o </a:t>
            </a:r>
            <a:r>
              <a:rPr lang="pl-PL" sz="1600" dirty="0">
                <a:solidFill>
                  <a:srgbClr val="64644B"/>
                </a:solidFill>
                <a:latin typeface="Lato" panose="020F0502020204030203"/>
              </a:rPr>
              <a:t>klasyfikacji budżetowej.</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zatwierdzeniu dokumentu wraz z datą i czytelnym podpisem</a:t>
            </a:r>
            <a:r>
              <a:rPr lang="pl-PL" sz="1600" dirty="0">
                <a:solidFill>
                  <a:srgbClr val="64644B"/>
                </a:solidFill>
                <a:latin typeface="Lato" panose="020F0502020204030203"/>
              </a:rPr>
              <a:t>. W przypadku stosowania nieczytelnych podpisów lub parafek bez pieczęci funkcyjnych należy przedstawić kartę wzoru podpisów.</a:t>
            </a:r>
          </a:p>
          <a:p>
            <a:pPr marL="342900" indent="-342900" algn="just">
              <a:spcAft>
                <a:spcPts val="600"/>
              </a:spcAft>
              <a:buFont typeface="+mj-lt"/>
              <a:buAutoNum type="arabicPeriod"/>
              <a:defRPr/>
            </a:pPr>
            <a:r>
              <a:rPr lang="pl-PL" sz="1600" b="1" dirty="0">
                <a:solidFill>
                  <a:srgbClr val="64644B"/>
                </a:solidFill>
                <a:latin typeface="Lato" panose="020F0502020204030203"/>
              </a:rPr>
              <a:t>Adnotację o uregulowaniu zobowiązania wynikającego z dokumentu – sposób i data zapłaty, numer wyciągu bankowego lub raportu kasowego potwierdzającego ten fakt.</a:t>
            </a:r>
          </a:p>
          <a:p>
            <a:pPr marL="342900" indent="-342900" algn="just">
              <a:spcAft>
                <a:spcPts val="600"/>
              </a:spcAft>
              <a:buFont typeface="+mj-lt"/>
              <a:buAutoNum type="arabicPeriod"/>
              <a:defRPr/>
            </a:pPr>
            <a:endParaRPr lang="pl-PL" sz="1600" dirty="0">
              <a:solidFill>
                <a:srgbClr val="64644B"/>
              </a:solidFill>
              <a:latin typeface="Lato" panose="020F0502020204030203"/>
            </a:endParaRPr>
          </a:p>
        </p:txBody>
      </p:sp>
    </p:spTree>
    <p:extLst>
      <p:ext uri="{BB962C8B-B14F-4D97-AF65-F5344CB8AC3E}">
        <p14:creationId xmlns:p14="http://schemas.microsoft.com/office/powerpoint/2010/main" val="228224077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22209" y="916953"/>
            <a:ext cx="10562167"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spcAft>
                <a:spcPts val="600"/>
              </a:spcAft>
              <a:buFont typeface="+mj-lt"/>
              <a:buAutoNum type="arabicPeriod" startAt="6"/>
              <a:defRPr/>
            </a:pPr>
            <a:r>
              <a:rPr lang="pl-PL" sz="1600" b="1" dirty="0">
                <a:solidFill>
                  <a:srgbClr val="64644B"/>
                </a:solidFill>
                <a:latin typeface="Lato" panose="020F0502020204030203"/>
              </a:rPr>
              <a:t>Opis przedstawiający związek wydatku z projektem, </a:t>
            </a:r>
            <a:r>
              <a:rPr lang="pl-PL" sz="1600" dirty="0">
                <a:solidFill>
                  <a:srgbClr val="64644B"/>
                </a:solidFill>
                <a:latin typeface="Lato" panose="020F0502020204030203"/>
              </a:rPr>
              <a:t>zawierający co najmniej:</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numer umowy o dofinansowanie </a:t>
            </a:r>
            <a:r>
              <a:rPr lang="pl-PL" sz="1600" dirty="0">
                <a:solidFill>
                  <a:srgbClr val="64644B"/>
                </a:solidFill>
                <a:latin typeface="Lato" panose="020F0502020204030203"/>
              </a:rPr>
              <a:t>projektu;</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informację, że projekt współfinansowany przez Unię Europejską w ramach Europejskiego Funduszu Społecznego;</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nazwę zadania </a:t>
            </a:r>
            <a:r>
              <a:rPr lang="pl-PL" sz="1600" dirty="0">
                <a:solidFill>
                  <a:srgbClr val="64644B"/>
                </a:solidFill>
                <a:latin typeface="Lato" panose="020F0502020204030203"/>
              </a:rPr>
              <a:t>zgodnie z zatwierdzonym wnioskiem o dofinansowanie projektu (lub adnotację,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że </a:t>
            </a:r>
            <a:r>
              <a:rPr lang="pl-PL" sz="1600" dirty="0">
                <a:solidFill>
                  <a:srgbClr val="64644B"/>
                </a:solidFill>
                <a:latin typeface="Lato" panose="020F0502020204030203"/>
              </a:rPr>
              <a:t>dokument dotyczy kosztów pośrednich), w ramach którego wydatek jest ponoszony;</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kwotę kwalifikowaną lub w przypadku gdy dokument dotyczy kilku zadań – wskazanie odrębnych kwot </a:t>
            </a:r>
            <a:r>
              <a:rPr lang="pl-PL" sz="1600" b="1" dirty="0" smtClean="0">
                <a:solidFill>
                  <a:srgbClr val="64644B"/>
                </a:solidFill>
                <a:latin typeface="Lato" panose="020F0502020204030203"/>
              </a:rPr>
              <a:t/>
            </a:r>
            <a:br>
              <a:rPr lang="pl-PL" sz="1600" b="1" dirty="0" smtClean="0">
                <a:solidFill>
                  <a:srgbClr val="64644B"/>
                </a:solidFill>
                <a:latin typeface="Lato" panose="020F0502020204030203"/>
              </a:rPr>
            </a:br>
            <a:r>
              <a:rPr lang="pl-PL" sz="1600" b="1" dirty="0" smtClean="0">
                <a:solidFill>
                  <a:srgbClr val="64644B"/>
                </a:solidFill>
                <a:latin typeface="Lato" panose="020F0502020204030203"/>
              </a:rPr>
              <a:t>w </a:t>
            </a:r>
            <a:r>
              <a:rPr lang="pl-PL" sz="1600" b="1" dirty="0">
                <a:solidFill>
                  <a:srgbClr val="64644B"/>
                </a:solidFill>
                <a:latin typeface="Lato" panose="020F0502020204030203"/>
              </a:rPr>
              <a:t>odniesieniu do każdego zadania</a:t>
            </a:r>
            <a:r>
              <a:rPr lang="pl-PL" sz="1600" dirty="0">
                <a:solidFill>
                  <a:srgbClr val="64644B"/>
                </a:solidFill>
                <a:latin typeface="Lato" panose="020F0502020204030203"/>
              </a:rPr>
              <a:t>. W przypadku, gdy kwota wskazana na dokumencie tylko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w </a:t>
            </a:r>
            <a:r>
              <a:rPr lang="pl-PL" sz="1600" dirty="0">
                <a:solidFill>
                  <a:srgbClr val="64644B"/>
                </a:solidFill>
                <a:latin typeface="Lato" panose="020F0502020204030203"/>
              </a:rPr>
              <a:t>części dotyczy projektu, zapis kwoty kwalifikowanej wydatków projektu wraz z wyliczeniem (ewentualnie wyliczenie może stanowić załącznik). W przypadku, gdy w projekcie występuje wkład własny należy wskazać podział kwot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na </a:t>
            </a:r>
            <a:r>
              <a:rPr lang="pl-PL" sz="1600" dirty="0">
                <a:solidFill>
                  <a:srgbClr val="64644B"/>
                </a:solidFill>
                <a:latin typeface="Lato" panose="020F0502020204030203"/>
              </a:rPr>
              <a:t>źródła finansowania np. FP, JST, PFRON, prywatne;</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adnotację o zastosowaniu ustawy Prawo zamówień publ</a:t>
            </a:r>
            <a:r>
              <a:rPr lang="pl-PL" sz="1600" dirty="0">
                <a:solidFill>
                  <a:srgbClr val="64644B"/>
                </a:solidFill>
                <a:latin typeface="Lato" panose="020F0502020204030203"/>
              </a:rPr>
              <a:t>icznych (Beneficjent wskazuje </a:t>
            </a:r>
            <a:r>
              <a:rPr lang="pl-PL" sz="1600" dirty="0" smtClean="0">
                <a:solidFill>
                  <a:srgbClr val="64644B"/>
                </a:solidFill>
                <a:latin typeface="Lato" panose="020F0502020204030203"/>
              </a:rPr>
              <a:t/>
            </a:r>
            <a:br>
              <a:rPr lang="pl-PL" sz="1600" dirty="0" smtClean="0">
                <a:solidFill>
                  <a:srgbClr val="64644B"/>
                </a:solidFill>
                <a:latin typeface="Lato" panose="020F0502020204030203"/>
              </a:rPr>
            </a:br>
            <a:r>
              <a:rPr lang="pl-PL" sz="1600" dirty="0" smtClean="0">
                <a:solidFill>
                  <a:srgbClr val="64644B"/>
                </a:solidFill>
                <a:latin typeface="Lato" panose="020F0502020204030203"/>
              </a:rPr>
              <a:t>na </a:t>
            </a:r>
            <a:r>
              <a:rPr lang="pl-PL" sz="1600" dirty="0">
                <a:solidFill>
                  <a:srgbClr val="64644B"/>
                </a:solidFill>
                <a:latin typeface="Lato" panose="020F0502020204030203"/>
              </a:rPr>
              <a:t>dokumencie podstawę prawną oraz numer umowy zawartej w wyniku postępowania o udzie-lenie zamówienia publicznego) </a:t>
            </a:r>
            <a:r>
              <a:rPr lang="pl-PL" sz="1600" b="1" dirty="0">
                <a:solidFill>
                  <a:srgbClr val="64644B"/>
                </a:solidFill>
                <a:latin typeface="Lato" panose="020F0502020204030203"/>
              </a:rPr>
              <a:t>lub zasady konkurencyjności </a:t>
            </a:r>
            <a:r>
              <a:rPr lang="pl-PL" sz="1600" dirty="0">
                <a:solidFill>
                  <a:srgbClr val="64644B"/>
                </a:solidFill>
                <a:latin typeface="Lato" panose="020F0502020204030203"/>
              </a:rPr>
              <a:t>(wraz z wskazaniem numeru umowy/kontraktu);</a:t>
            </a:r>
          </a:p>
          <a:p>
            <a:pPr marL="800100" lvl="1" indent="-342900" algn="just">
              <a:spcAft>
                <a:spcPts val="600"/>
              </a:spcAft>
              <a:buFont typeface="Arial" panose="020B0604020202020204" pitchFamily="34" charset="0"/>
              <a:buChar char="•"/>
              <a:defRPr/>
            </a:pPr>
            <a:r>
              <a:rPr lang="pl-PL" sz="1600" b="1" dirty="0">
                <a:solidFill>
                  <a:srgbClr val="64644B"/>
                </a:solidFill>
                <a:latin typeface="Lato" panose="020F0502020204030203"/>
              </a:rPr>
              <a:t>adnotację o poniesieniu wydatku w ramach cross-</a:t>
            </a:r>
            <a:r>
              <a:rPr lang="pl-PL" sz="1600" b="1" dirty="0" err="1">
                <a:solidFill>
                  <a:srgbClr val="64644B"/>
                </a:solidFill>
                <a:latin typeface="Lato" panose="020F0502020204030203"/>
              </a:rPr>
              <a:t>financingu</a:t>
            </a:r>
            <a:r>
              <a:rPr lang="pl-PL" sz="1600" dirty="0">
                <a:solidFill>
                  <a:srgbClr val="64644B"/>
                </a:solidFill>
                <a:latin typeface="Lato" panose="020F0502020204030203"/>
              </a:rPr>
              <a:t>.</a:t>
            </a:r>
          </a:p>
        </p:txBody>
      </p:sp>
    </p:spTree>
    <p:extLst>
      <p:ext uri="{BB962C8B-B14F-4D97-AF65-F5344CB8AC3E}">
        <p14:creationId xmlns:p14="http://schemas.microsoft.com/office/powerpoint/2010/main" val="310555940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154264"/>
            <a:ext cx="9732628"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Na pierwszej stronie dokumentu finansowo-księgowego powinien zostać wpisany jego numer w ewidencji księgowej. </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Dokumenty finans</a:t>
            </a:r>
            <a:r>
              <a:rPr lang="pl-PL" sz="2000" dirty="0">
                <a:solidFill>
                  <a:srgbClr val="64644B"/>
                </a:solidFill>
                <a:latin typeface="Lato" panose="020F0502020204030203"/>
              </a:rPr>
              <a:t>owe - faktury, rachunki i inne dokumenty finansowo-księgowe </a:t>
            </a:r>
            <a:r>
              <a:rPr lang="pl-PL" sz="2000" b="1" dirty="0">
                <a:solidFill>
                  <a:srgbClr val="64644B"/>
                </a:solidFill>
                <a:latin typeface="Lato" panose="020F0502020204030203"/>
              </a:rPr>
              <a:t>nie muszą być oznaczone poprzez umieszczanie logotypów</a:t>
            </a:r>
            <a:r>
              <a:rPr lang="pl-PL" sz="2000" dirty="0">
                <a:solidFill>
                  <a:srgbClr val="64644B"/>
                </a:solidFill>
                <a:latin typeface="Lato" panose="020F0502020204030203"/>
              </a:rPr>
              <a:t>. </a:t>
            </a:r>
          </a:p>
          <a:p>
            <a:pPr marL="285750" indent="-285750" algn="just">
              <a:spcAft>
                <a:spcPts val="600"/>
              </a:spcAft>
              <a:buFont typeface="Arial" panose="020B0604020202020204" pitchFamily="34" charset="0"/>
              <a:buChar char="•"/>
              <a:defRPr/>
            </a:pPr>
            <a:r>
              <a:rPr lang="pl-PL" sz="2000" b="1" dirty="0">
                <a:solidFill>
                  <a:srgbClr val="64644B"/>
                </a:solidFill>
                <a:latin typeface="Lato" panose="020F0502020204030203"/>
              </a:rPr>
              <a:t>Obowiązek związany z opisem dokumentów dotyczy wszystkich wydatków bez względu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na </a:t>
            </a:r>
            <a:r>
              <a:rPr lang="pl-PL" sz="2000" b="1" dirty="0">
                <a:solidFill>
                  <a:srgbClr val="64644B"/>
                </a:solidFill>
                <a:latin typeface="Lato" panose="020F0502020204030203"/>
              </a:rPr>
              <a:t>źródło ich finansowania (dofinansowanie, wkład własny)</a:t>
            </a:r>
            <a:r>
              <a:rPr lang="pl-PL" sz="2000" dirty="0">
                <a:solidFill>
                  <a:srgbClr val="64644B"/>
                </a:solidFill>
                <a:latin typeface="Lato" panose="020F0502020204030203"/>
              </a:rPr>
              <a:t>. </a:t>
            </a:r>
          </a:p>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W przypadku braku wystarczającej ilości miejsca na dokumencie finansowym zaleca się zamieścić wszystkie niezbędne informacje </a:t>
            </a:r>
            <a:r>
              <a:rPr lang="pl-PL" sz="2000" b="1" dirty="0">
                <a:solidFill>
                  <a:srgbClr val="64644B"/>
                </a:solidFill>
                <a:latin typeface="Lato" panose="020F0502020204030203"/>
              </a:rPr>
              <a:t>na dodatkowej kartce papieru oznaczając ją jako załącznik do dokumentu finansowego nr…. , a na dokumencie głównym zapis o treści: „opis niniejszego dokumentu zamieszczono na załączniku”. Obie kartki ( dokument i załącznik) należy trwale spiąć. </a:t>
            </a:r>
          </a:p>
          <a:p>
            <a:pPr algn="just">
              <a:spcAft>
                <a:spcPts val="600"/>
              </a:spcAft>
              <a:defRPr/>
            </a:pP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328059870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844676"/>
            <a:ext cx="9774831" cy="1700382"/>
          </a:xfrm>
          <a:prstGeom prst="rect">
            <a:avLst/>
          </a:prstGeom>
          <a:solidFill>
            <a:schemeClr val="bg1"/>
          </a:solidFill>
          <a:ln w="28575">
            <a:solidFill>
              <a:srgbClr val="636466"/>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600"/>
              </a:spcAft>
              <a:defRPr/>
            </a:pPr>
            <a:r>
              <a:rPr lang="pl-PL" sz="2400" b="1" dirty="0">
                <a:solidFill>
                  <a:srgbClr val="64644B"/>
                </a:solidFill>
                <a:latin typeface="Lato" panose="020F0502020204030203"/>
              </a:rPr>
              <a:t>W przypadku kosztów pośrednich i kosztów bezpośrednich </a:t>
            </a:r>
          </a:p>
          <a:p>
            <a:pPr algn="ctr">
              <a:spcAft>
                <a:spcPts val="600"/>
              </a:spcAft>
              <a:defRPr/>
            </a:pPr>
            <a:r>
              <a:rPr lang="pl-PL" sz="2400" b="1" u="sng" dirty="0">
                <a:solidFill>
                  <a:srgbClr val="64644B"/>
                </a:solidFill>
                <a:latin typeface="Lato" panose="020F0502020204030203"/>
              </a:rPr>
              <a:t>rozliczanych ryczałtem </a:t>
            </a:r>
          </a:p>
          <a:p>
            <a:pPr algn="ctr">
              <a:spcAft>
                <a:spcPts val="600"/>
              </a:spcAft>
              <a:defRPr/>
            </a:pPr>
            <a:r>
              <a:rPr lang="pl-PL" sz="2400" b="1" dirty="0">
                <a:solidFill>
                  <a:srgbClr val="64644B"/>
                </a:solidFill>
                <a:latin typeface="Lato" panose="020F0502020204030203"/>
              </a:rPr>
              <a:t>nie ma obowiązku prowadzenia wyodrębnionej ewidencji wydatków oraz opisywania dokumentów księgowych.</a:t>
            </a:r>
          </a:p>
          <a:p>
            <a:pPr algn="just">
              <a:spcAft>
                <a:spcPts val="600"/>
              </a:spcAft>
              <a:defRPr/>
            </a:pPr>
            <a:endParaRPr lang="pl-PL" sz="2400" dirty="0">
              <a:solidFill>
                <a:srgbClr val="64644B"/>
              </a:solidFill>
              <a:latin typeface="Lato" panose="020F0502020204030203"/>
            </a:endParaRPr>
          </a:p>
        </p:txBody>
      </p:sp>
    </p:spTree>
    <p:extLst>
      <p:ext uri="{BB962C8B-B14F-4D97-AF65-F5344CB8AC3E}">
        <p14:creationId xmlns:p14="http://schemas.microsoft.com/office/powerpoint/2010/main" val="332026659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266790"/>
            <a:ext cx="9662290"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400" dirty="0">
                <a:solidFill>
                  <a:srgbClr val="64644B"/>
                </a:solidFill>
                <a:latin typeface="Lato" panose="020F0502020204030203"/>
              </a:rPr>
              <a:t>Wydatki związane z zakupem ŚT oraz </a:t>
            </a:r>
            <a:r>
              <a:rPr lang="pl-PL" sz="2400" dirty="0" err="1">
                <a:solidFill>
                  <a:srgbClr val="64644B"/>
                </a:solidFill>
                <a:latin typeface="Lato" panose="020F0502020204030203"/>
              </a:rPr>
              <a:t>WNiP</a:t>
            </a:r>
            <a:r>
              <a:rPr lang="pl-PL" sz="2400" dirty="0">
                <a:solidFill>
                  <a:srgbClr val="64644B"/>
                </a:solidFill>
                <a:latin typeface="Lato" panose="020F0502020204030203"/>
              </a:rPr>
              <a:t> kwalifikują się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do </a:t>
            </a:r>
            <a:r>
              <a:rPr lang="pl-PL" sz="2400" dirty="0">
                <a:solidFill>
                  <a:srgbClr val="64644B"/>
                </a:solidFill>
                <a:latin typeface="Lato" panose="020F0502020204030203"/>
              </a:rPr>
              <a:t>współfinansowania </a:t>
            </a:r>
            <a:r>
              <a:rPr lang="pl-PL" sz="2400" b="1" dirty="0">
                <a:solidFill>
                  <a:srgbClr val="64644B"/>
                </a:solidFill>
                <a:latin typeface="Lato" panose="020F0502020204030203"/>
              </a:rPr>
              <a:t>pod warunkiem, że wartości te będą ujęte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w </a:t>
            </a:r>
            <a:r>
              <a:rPr lang="pl-PL" sz="2400" b="1" dirty="0">
                <a:solidFill>
                  <a:srgbClr val="64644B"/>
                </a:solidFill>
                <a:latin typeface="Lato" panose="020F0502020204030203"/>
              </a:rPr>
              <a:t>ewidencji* ŚT oraz </a:t>
            </a:r>
            <a:r>
              <a:rPr lang="pl-PL" sz="2400" b="1" dirty="0" err="1">
                <a:solidFill>
                  <a:srgbClr val="64644B"/>
                </a:solidFill>
                <a:latin typeface="Lato" panose="020F0502020204030203"/>
              </a:rPr>
              <a:t>WNiP</a:t>
            </a:r>
            <a:r>
              <a:rPr lang="pl-PL" sz="2400" b="1" dirty="0">
                <a:solidFill>
                  <a:srgbClr val="64644B"/>
                </a:solidFill>
                <a:latin typeface="Lato" panose="020F0502020204030203"/>
              </a:rPr>
              <a:t>.</a:t>
            </a:r>
          </a:p>
          <a:p>
            <a:pPr marL="285750" indent="-285750" algn="just">
              <a:spcAft>
                <a:spcPts val="600"/>
              </a:spcAft>
              <a:buFont typeface="Arial" panose="020B0604020202020204" pitchFamily="34" charset="0"/>
              <a:buChar char="•"/>
              <a:defRPr/>
            </a:pPr>
            <a:endParaRPr lang="pl-PL" sz="2400" dirty="0">
              <a:solidFill>
                <a:srgbClr val="64644B"/>
              </a:solidFill>
              <a:latin typeface="Lato" panose="020F0502020204030203"/>
            </a:endParaRPr>
          </a:p>
          <a:p>
            <a:pPr marL="273050" algn="just">
              <a:spcAft>
                <a:spcPts val="600"/>
              </a:spcAft>
              <a:defRPr/>
            </a:pPr>
            <a:r>
              <a:rPr lang="pl-PL" sz="2000" i="1" dirty="0">
                <a:solidFill>
                  <a:srgbClr val="64644B"/>
                </a:solidFill>
                <a:latin typeface="Lato" panose="020F0502020204030203"/>
              </a:rPr>
              <a:t>* Poprzez to pojęcie rozumie się wyodrębnioną dla projektu ewidencję, której zasady zostały opisane w Polityce Rachunkowości lub dokumencie równoważnym regulującym zasady rachunkowości (księgi rachunkowe), krajowe przepisy podatkowe (księgi podatkowe), a w przypadku beneficjentów niepodlegających reżimowi tych ustaw – </a:t>
            </a:r>
            <a:r>
              <a:rPr lang="pl-PL" sz="2000" i="1" dirty="0" smtClean="0">
                <a:solidFill>
                  <a:srgbClr val="64644B"/>
                </a:solidFill>
                <a:latin typeface="Lato" panose="020F0502020204030203"/>
              </a:rPr>
              <a:t/>
            </a:r>
            <a:br>
              <a:rPr lang="pl-PL" sz="2000" i="1" dirty="0" smtClean="0">
                <a:solidFill>
                  <a:srgbClr val="64644B"/>
                </a:solidFill>
                <a:latin typeface="Lato" panose="020F0502020204030203"/>
              </a:rPr>
            </a:br>
            <a:r>
              <a:rPr lang="pl-PL" sz="2000" i="1" dirty="0" smtClean="0">
                <a:solidFill>
                  <a:srgbClr val="64644B"/>
                </a:solidFill>
                <a:latin typeface="Lato" panose="020F0502020204030203"/>
              </a:rPr>
              <a:t>w </a:t>
            </a:r>
            <a:r>
              <a:rPr lang="pl-PL" sz="2000" i="1" dirty="0">
                <a:solidFill>
                  <a:srgbClr val="64644B"/>
                </a:solidFill>
                <a:latin typeface="Lato" panose="020F0502020204030203"/>
              </a:rPr>
              <a:t>oparciu o wytyczne IZ PO. </a:t>
            </a:r>
          </a:p>
        </p:txBody>
      </p:sp>
    </p:spTree>
    <p:extLst>
      <p:ext uri="{BB962C8B-B14F-4D97-AF65-F5344CB8AC3E}">
        <p14:creationId xmlns:p14="http://schemas.microsoft.com/office/powerpoint/2010/main" val="57489802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27635"/>
            <a:ext cx="9704493" cy="20161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spcAft>
                <a:spcPts val="600"/>
              </a:spcAft>
              <a:buFont typeface="+mj-lt"/>
              <a:buAutoNum type="arabicPeriod"/>
              <a:defRPr/>
            </a:pPr>
            <a:r>
              <a:rPr lang="pl-PL" sz="2400" dirty="0">
                <a:solidFill>
                  <a:srgbClr val="64644B"/>
                </a:solidFill>
                <a:latin typeface="Lato" panose="020F0502020204030203"/>
              </a:rPr>
              <a:t>Środki trwałe, ze względu na sposób ich wykorzystania w ramach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i </a:t>
            </a:r>
            <a:r>
              <a:rPr lang="pl-PL" sz="2400" dirty="0">
                <a:solidFill>
                  <a:srgbClr val="64644B"/>
                </a:solidFill>
                <a:latin typeface="Lato" panose="020F0502020204030203"/>
              </a:rPr>
              <a:t>na rzecz projektu, dzielą się na:</a:t>
            </a:r>
          </a:p>
          <a:p>
            <a:pPr marL="800100" lvl="1" indent="-342900" algn="just">
              <a:spcAft>
                <a:spcPts val="600"/>
              </a:spcAft>
              <a:buFont typeface="+mj-lt"/>
              <a:buAutoNum type="alphaLcParenR"/>
              <a:defRPr/>
            </a:pPr>
            <a:r>
              <a:rPr lang="pl-PL" sz="2400" dirty="0">
                <a:solidFill>
                  <a:srgbClr val="64644B"/>
                </a:solidFill>
                <a:latin typeface="Lato" panose="020F0502020204030203"/>
              </a:rPr>
              <a:t>środki trwałe </a:t>
            </a:r>
            <a:r>
              <a:rPr lang="pl-PL" sz="2400" b="1" dirty="0">
                <a:solidFill>
                  <a:srgbClr val="64644B"/>
                </a:solidFill>
                <a:latin typeface="Lato" panose="020F0502020204030203"/>
              </a:rPr>
              <a:t>bezpośrednio powiązane z przedmiotem projektu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dirty="0" smtClean="0">
                <a:solidFill>
                  <a:srgbClr val="64644B"/>
                </a:solidFill>
                <a:latin typeface="Lato" panose="020F0502020204030203"/>
              </a:rPr>
              <a:t>(</a:t>
            </a:r>
            <a:r>
              <a:rPr lang="pl-PL" sz="2400" dirty="0">
                <a:solidFill>
                  <a:srgbClr val="64644B"/>
                </a:solidFill>
                <a:latin typeface="Lato" panose="020F0502020204030203"/>
              </a:rPr>
              <a:t>np. wyposażenie pracowni komputerowych w szkole</a:t>
            </a:r>
            <a:r>
              <a:rPr lang="pl-PL" sz="2400" dirty="0" smtClean="0">
                <a:solidFill>
                  <a:srgbClr val="64644B"/>
                </a:solidFill>
                <a:latin typeface="Lato" panose="020F0502020204030203"/>
              </a:rPr>
              <a:t>);</a:t>
            </a:r>
            <a:endParaRPr lang="pl-PL" sz="2400" dirty="0">
              <a:solidFill>
                <a:srgbClr val="64644B"/>
              </a:solidFill>
              <a:latin typeface="Lato" panose="020F0502020204030203"/>
            </a:endParaRPr>
          </a:p>
          <a:p>
            <a:pPr marL="800100" lvl="1" indent="-342900" algn="just">
              <a:spcAft>
                <a:spcPts val="600"/>
              </a:spcAft>
              <a:buFont typeface="+mj-lt"/>
              <a:buAutoNum type="alphaLcParenR"/>
              <a:defRPr/>
            </a:pPr>
            <a:r>
              <a:rPr lang="pl-PL" sz="2400" dirty="0">
                <a:solidFill>
                  <a:srgbClr val="64644B"/>
                </a:solidFill>
                <a:latin typeface="Lato" panose="020F0502020204030203"/>
              </a:rPr>
              <a:t>środki trwałe </a:t>
            </a:r>
            <a:r>
              <a:rPr lang="pl-PL" sz="2400" b="1" dirty="0">
                <a:solidFill>
                  <a:srgbClr val="64644B"/>
                </a:solidFill>
                <a:latin typeface="Lato" panose="020F0502020204030203"/>
              </a:rPr>
              <a:t>wykorzystywane w celu wspomagania procesu wdrażania projektu</a:t>
            </a:r>
            <a:r>
              <a:rPr lang="pl-PL" sz="2400" dirty="0">
                <a:solidFill>
                  <a:srgbClr val="64644B"/>
                </a:solidFill>
                <a:latin typeface="Lato" panose="020F0502020204030203"/>
              </a:rPr>
              <a:t> (np. rzutnik na szkolenia). </a:t>
            </a:r>
          </a:p>
          <a:p>
            <a:pPr algn="just">
              <a:spcAft>
                <a:spcPts val="600"/>
              </a:spcAft>
              <a:defRPr/>
            </a:pPr>
            <a:endParaRPr lang="pl-PL" sz="2400" dirty="0">
              <a:solidFill>
                <a:srgbClr val="64644B"/>
              </a:solidFill>
              <a:latin typeface="Lato" panose="020F0502020204030203"/>
            </a:endParaRPr>
          </a:p>
        </p:txBody>
      </p:sp>
      <p:sp>
        <p:nvSpPr>
          <p:cNvPr id="174085" name="pole tekstowe 1"/>
          <p:cNvSpPr txBox="1">
            <a:spLocks noChangeArrowheads="1"/>
          </p:cNvSpPr>
          <p:nvPr/>
        </p:nvSpPr>
        <p:spPr bwMode="auto">
          <a:xfrm>
            <a:off x="719667" y="3569155"/>
            <a:ext cx="9702549" cy="2092881"/>
          </a:xfrm>
          <a:prstGeom prst="rect">
            <a:avLst/>
          </a:prstGeom>
          <a:noFill/>
          <a:ln w="28575">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pl-PL" altLang="pl-PL" sz="2000" b="1" dirty="0">
                <a:solidFill>
                  <a:srgbClr val="636466"/>
                </a:solidFill>
                <a:latin typeface="Lato" pitchFamily="34" charset="-18"/>
              </a:rPr>
              <a:t>Środki trwałe mogą być uznane za kwalifikowalne pod warunkiem ich bezpośredniego wskazania we wniosku o dofinansowanie wraz z uzasadnieniem dla konieczności ich zakupu</a:t>
            </a:r>
          </a:p>
          <a:p>
            <a:pPr algn="ctr"/>
            <a:endParaRPr lang="pl-PL" altLang="pl-PL" sz="1000" dirty="0">
              <a:solidFill>
                <a:srgbClr val="636466"/>
              </a:solidFill>
              <a:latin typeface="Lato" pitchFamily="34" charset="-18"/>
            </a:endParaRPr>
          </a:p>
          <a:p>
            <a:pPr algn="ctr"/>
            <a:r>
              <a:rPr lang="pl-PL" altLang="pl-PL" sz="2000" dirty="0">
                <a:solidFill>
                  <a:srgbClr val="636466"/>
                </a:solidFill>
                <a:latin typeface="Lato" pitchFamily="34" charset="-18"/>
              </a:rPr>
              <a:t>(w ramach projektów finansowanych z EFRR wymóg uzasadniania nie dotyczy konieczności zakupu wyposażenia na stałe zainstalowanego, wpisanego do rejestru ŚT i traktowanego jako wydatki inwestycyjne, zgodnie z ustawą o rachunkowości</a:t>
            </a:r>
            <a:r>
              <a:rPr lang="pl-PL" altLang="pl-PL" sz="2000" dirty="0" smtClean="0">
                <a:solidFill>
                  <a:srgbClr val="636466"/>
                </a:solidFill>
                <a:latin typeface="Lato" pitchFamily="34" charset="-18"/>
              </a:rPr>
              <a:t>).</a:t>
            </a:r>
            <a:endParaRPr lang="pl-PL" altLang="pl-PL" sz="2000" dirty="0">
              <a:solidFill>
                <a:srgbClr val="636466"/>
              </a:solidFill>
              <a:latin typeface="Lato" pitchFamily="34" charset="-18"/>
            </a:endParaRPr>
          </a:p>
        </p:txBody>
      </p:sp>
    </p:spTree>
    <p:extLst>
      <p:ext uri="{BB962C8B-B14F-4D97-AF65-F5344CB8AC3E}">
        <p14:creationId xmlns:p14="http://schemas.microsoft.com/office/powerpoint/2010/main" val="166080153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351198"/>
            <a:ext cx="9493478"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Środki trwałe bezpośrednio powiązane z przedmiotem projektu</a:t>
            </a:r>
          </a:p>
          <a:p>
            <a:pPr algn="just">
              <a:spcBef>
                <a:spcPts val="600"/>
              </a:spcBef>
              <a:spcAft>
                <a:spcPts val="600"/>
              </a:spcAft>
              <a:defRPr/>
            </a:pPr>
            <a:r>
              <a:rPr lang="pl-PL" sz="2400" dirty="0">
                <a:solidFill>
                  <a:srgbClr val="64644B"/>
                </a:solidFill>
                <a:latin typeface="Lato" panose="020F0502020204030203"/>
              </a:rPr>
              <a:t>Wydatki poniesione na zakup środków trwałych, o których mowa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w </a:t>
            </a:r>
            <a:r>
              <a:rPr lang="pl-PL" sz="2400" u="sng" dirty="0">
                <a:solidFill>
                  <a:srgbClr val="64644B"/>
                </a:solidFill>
                <a:latin typeface="Lato" panose="020F0502020204030203"/>
              </a:rPr>
              <a:t>pkt 1 lit. a)</a:t>
            </a:r>
            <a:r>
              <a:rPr lang="pl-PL" sz="2400" dirty="0">
                <a:solidFill>
                  <a:srgbClr val="64644B"/>
                </a:solidFill>
                <a:latin typeface="Lato" panose="020F0502020204030203"/>
              </a:rPr>
              <a:t>, a także koszty ich dostawy, montażu i uruchomienia, mogą być kwalifikowalne w całości lub części swojej wartości </a:t>
            </a:r>
            <a:r>
              <a:rPr lang="pl-PL" sz="2400" b="1" dirty="0">
                <a:solidFill>
                  <a:srgbClr val="64644B"/>
                </a:solidFill>
                <a:latin typeface="Lato" panose="020F0502020204030203"/>
              </a:rPr>
              <a:t>zgodnie ze wskazaniem beneficjenta opartym o faktyczne wykorzystanie środka trwałego na potrzeby projektu</a:t>
            </a:r>
            <a:r>
              <a:rPr lang="pl-PL" sz="2400" dirty="0">
                <a:solidFill>
                  <a:srgbClr val="64644B"/>
                </a:solidFill>
                <a:latin typeface="Lato" panose="020F0502020204030203"/>
              </a:rPr>
              <a:t>. </a:t>
            </a:r>
          </a:p>
          <a:p>
            <a:pPr algn="just">
              <a:spcBef>
                <a:spcPts val="600"/>
              </a:spcBef>
              <a:spcAft>
                <a:spcPts val="600"/>
              </a:spcAft>
              <a:defRPr/>
            </a:pPr>
            <a:r>
              <a:rPr lang="pl-PL" sz="2400" dirty="0">
                <a:solidFill>
                  <a:srgbClr val="64644B"/>
                </a:solidFill>
                <a:latin typeface="Lato" panose="020F0502020204030203"/>
              </a:rPr>
              <a:t>IZ PO może określić dodatkowe warunki kwalifikowalności zakupu środków trwałych, o których mowa w pkt 1 lit. a) w wytycznych programowych. </a:t>
            </a:r>
          </a:p>
        </p:txBody>
      </p:sp>
    </p:spTree>
    <p:extLst>
      <p:ext uri="{BB962C8B-B14F-4D97-AF65-F5344CB8AC3E}">
        <p14:creationId xmlns:p14="http://schemas.microsoft.com/office/powerpoint/2010/main" val="367199735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697803"/>
            <a:ext cx="9606019" cy="46233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Środki trwałe wykorzystywane w celu wspomagania projektu</a:t>
            </a:r>
          </a:p>
          <a:p>
            <a:pPr marL="342900" indent="-342900" algn="just">
              <a:spcAft>
                <a:spcPts val="600"/>
              </a:spcAft>
              <a:buFont typeface="Arial" panose="020B0604020202020204" pitchFamily="34" charset="0"/>
              <a:buChar char="•"/>
              <a:defRPr/>
            </a:pPr>
            <a:r>
              <a:rPr lang="pl-PL" sz="2000" dirty="0">
                <a:solidFill>
                  <a:srgbClr val="64644B"/>
                </a:solidFill>
                <a:latin typeface="Lato" panose="020F0502020204030203"/>
              </a:rPr>
              <a:t>Wydatki poniesione na zakup środków trwałych, o których mowa w </a:t>
            </a:r>
            <a:r>
              <a:rPr lang="pl-PL" sz="2000" u="sng" dirty="0">
                <a:solidFill>
                  <a:srgbClr val="64644B"/>
                </a:solidFill>
                <a:latin typeface="Lato" panose="020F0502020204030203"/>
              </a:rPr>
              <a:t>pkt 1 lit. b)</a:t>
            </a:r>
            <a:r>
              <a:rPr lang="pl-PL" sz="2000" dirty="0">
                <a:solidFill>
                  <a:srgbClr val="64644B"/>
                </a:solidFill>
                <a:latin typeface="Lato" panose="020F0502020204030203"/>
              </a:rPr>
              <a:t>,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o </a:t>
            </a:r>
            <a:r>
              <a:rPr lang="pl-PL" sz="2000" dirty="0">
                <a:solidFill>
                  <a:srgbClr val="64644B"/>
                </a:solidFill>
                <a:latin typeface="Lato" panose="020F0502020204030203"/>
              </a:rPr>
              <a:t>wartości początkowej równej lub wyższej niż 3.500 PLN netto, mogą być kwalifikowalne wyłącznie </a:t>
            </a:r>
            <a:r>
              <a:rPr lang="pl-PL" sz="2000" b="1" dirty="0">
                <a:solidFill>
                  <a:srgbClr val="64644B"/>
                </a:solidFill>
                <a:latin typeface="Lato" panose="020F0502020204030203"/>
              </a:rPr>
              <a:t>w wysokości odpowiadającej odpisom amortyzacyjnym za okres, w którym były one wykorzystywane na rzecz projektu. </a:t>
            </a:r>
            <a:r>
              <a:rPr lang="pl-PL" sz="2000" dirty="0">
                <a:solidFill>
                  <a:srgbClr val="64644B"/>
                </a:solidFill>
                <a:latin typeface="Lato" panose="020F0502020204030203"/>
              </a:rPr>
              <a:t>W takim przypadku rozlicza się wydatki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do </a:t>
            </a:r>
            <a:r>
              <a:rPr lang="pl-PL" sz="2000" dirty="0">
                <a:solidFill>
                  <a:srgbClr val="64644B"/>
                </a:solidFill>
                <a:latin typeface="Lato" panose="020F0502020204030203"/>
              </a:rPr>
              <a:t>wysokości odpowiadającej odpisom amortyzacyjnym i stosuje warunki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i </a:t>
            </a:r>
            <a:r>
              <a:rPr lang="pl-PL" sz="2000" dirty="0">
                <a:solidFill>
                  <a:srgbClr val="64644B"/>
                </a:solidFill>
                <a:latin typeface="Lato" panose="020F0502020204030203"/>
              </a:rPr>
              <a:t>procedury określone w sekcji 6.12.2 Wytycznych (jak dla amortyzacji). W takim przypadku wartość środków trwałych nie wchodzi do limitu środków trwałych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i </a:t>
            </a:r>
            <a:r>
              <a:rPr lang="pl-PL" sz="2000" dirty="0">
                <a:solidFill>
                  <a:srgbClr val="64644B"/>
                </a:solidFill>
                <a:latin typeface="Lato" panose="020F0502020204030203"/>
              </a:rPr>
              <a:t>cross-</a:t>
            </a:r>
            <a:r>
              <a:rPr lang="pl-PL" sz="2000" dirty="0" err="1">
                <a:solidFill>
                  <a:srgbClr val="64644B"/>
                </a:solidFill>
                <a:latin typeface="Lato" panose="020F0502020204030203"/>
              </a:rPr>
              <a:t>financingu</a:t>
            </a:r>
            <a:r>
              <a:rPr lang="pl-PL" sz="2000" dirty="0">
                <a:solidFill>
                  <a:srgbClr val="64644B"/>
                </a:solidFill>
                <a:latin typeface="Lato" panose="020F0502020204030203"/>
              </a:rPr>
              <a:t>. </a:t>
            </a:r>
          </a:p>
          <a:p>
            <a:pPr marL="342900" indent="-342900" algn="just">
              <a:spcAft>
                <a:spcPts val="600"/>
              </a:spcAft>
              <a:buFont typeface="Arial" panose="020B0604020202020204" pitchFamily="34" charset="0"/>
              <a:buChar char="•"/>
              <a:defRPr/>
            </a:pPr>
            <a:r>
              <a:rPr lang="pl-PL" sz="2000" dirty="0">
                <a:solidFill>
                  <a:srgbClr val="64644B"/>
                </a:solidFill>
                <a:latin typeface="Lato" panose="020F0502020204030203"/>
              </a:rPr>
              <a:t>Jeżeli środki trwałe, o których mowa w pkt 1 lit. b), wykorzystywane są także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do </a:t>
            </a:r>
            <a:r>
              <a:rPr lang="pl-PL" sz="2000" dirty="0">
                <a:solidFill>
                  <a:srgbClr val="64644B"/>
                </a:solidFill>
                <a:latin typeface="Lato" panose="020F0502020204030203"/>
              </a:rPr>
              <a:t>innych zadań niż założone w projekcie, wydatki na ich zakup kwalifikują się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do </a:t>
            </a:r>
            <a:r>
              <a:rPr lang="pl-PL" sz="2000" dirty="0">
                <a:solidFill>
                  <a:srgbClr val="64644B"/>
                </a:solidFill>
                <a:latin typeface="Lato" panose="020F0502020204030203"/>
              </a:rPr>
              <a:t>współfinansowania w wysokości odpowiadającej odpisom amortyzacyjnym dokonanym w okresie realizacji projektu, </a:t>
            </a:r>
            <a:r>
              <a:rPr lang="pl-PL" sz="2000" b="1" dirty="0">
                <a:solidFill>
                  <a:srgbClr val="64644B"/>
                </a:solidFill>
                <a:latin typeface="Lato" panose="020F0502020204030203"/>
              </a:rPr>
              <a:t>proporcjonalnie do ich wykorzystania w celu realizacji projektu</a:t>
            </a:r>
            <a:r>
              <a:rPr lang="pl-PL" sz="2000" dirty="0">
                <a:solidFill>
                  <a:srgbClr val="64644B"/>
                </a:solidFill>
                <a:latin typeface="Lato" panose="020F0502020204030203"/>
              </a:rPr>
              <a:t>. W takim przypadku rozlicza się odpisy amortyzacyjne i stosuje sekcję 6.12.2 Wytycznych (jak dla amortyzacji).</a:t>
            </a:r>
          </a:p>
          <a:p>
            <a:pPr marL="342900" indent="-342900" algn="just">
              <a:spcAft>
                <a:spcPts val="600"/>
              </a:spcAft>
              <a:buFont typeface="Arial" panose="020B0604020202020204" pitchFamily="34" charset="0"/>
              <a:buChar char="•"/>
              <a:defRPr/>
            </a:pP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194183205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64582" y="816464"/>
            <a:ext cx="9801441" cy="43945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b="1" dirty="0">
                <a:solidFill>
                  <a:srgbClr val="64644B"/>
                </a:solidFill>
                <a:latin typeface="Lato" panose="020F0502020204030203"/>
              </a:rPr>
              <a:t>Projekty współfinansowane z EFS</a:t>
            </a:r>
          </a:p>
          <a:p>
            <a:pPr algn="just">
              <a:spcAft>
                <a:spcPts val="600"/>
              </a:spcAft>
              <a:defRPr/>
            </a:pPr>
            <a:endParaRPr lang="pl-PL" sz="2400" dirty="0" smtClean="0">
              <a:solidFill>
                <a:srgbClr val="64644B"/>
              </a:solidFill>
              <a:latin typeface="Lato" panose="020F0502020204030203"/>
            </a:endParaRPr>
          </a:p>
          <a:p>
            <a:pPr algn="just">
              <a:spcAft>
                <a:spcPts val="600"/>
              </a:spcAft>
              <a:defRPr/>
            </a:pPr>
            <a:r>
              <a:rPr lang="pl-PL" sz="2400" dirty="0" smtClean="0">
                <a:solidFill>
                  <a:srgbClr val="64644B"/>
                </a:solidFill>
                <a:latin typeface="Lato" panose="020F0502020204030203"/>
              </a:rPr>
              <a:t>W </a:t>
            </a:r>
            <a:r>
              <a:rPr lang="pl-PL" sz="2400" dirty="0">
                <a:solidFill>
                  <a:srgbClr val="64644B"/>
                </a:solidFill>
                <a:latin typeface="Lato" panose="020F0502020204030203"/>
              </a:rPr>
              <a:t>ramach projektów współfinansowanych z EFS, dopuszczalny % poziom wartości wydatków na zakup ŚT o wartości jednostkowej równej lub wyższej niż 3.500 zł netto w ramach kosztów bezpośrednich projektu oraz wydatków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w </a:t>
            </a:r>
            <a:r>
              <a:rPr lang="pl-PL" sz="2400" dirty="0">
                <a:solidFill>
                  <a:srgbClr val="64644B"/>
                </a:solidFill>
                <a:latin typeface="Lato" panose="020F0502020204030203"/>
              </a:rPr>
              <a:t>ramach </a:t>
            </a:r>
            <a:r>
              <a:rPr lang="pl-PL" sz="2400" i="1" dirty="0">
                <a:solidFill>
                  <a:srgbClr val="64644B"/>
                </a:solidFill>
                <a:latin typeface="Lato" panose="020F0502020204030203"/>
              </a:rPr>
              <a:t>cross-</a:t>
            </a:r>
            <a:r>
              <a:rPr lang="pl-PL" sz="2400" i="1" dirty="0" err="1">
                <a:solidFill>
                  <a:srgbClr val="64644B"/>
                </a:solidFill>
                <a:latin typeface="Lato" panose="020F0502020204030203"/>
              </a:rPr>
              <a:t>financingu</a:t>
            </a:r>
            <a:r>
              <a:rPr lang="pl-PL" sz="2400" dirty="0">
                <a:solidFill>
                  <a:srgbClr val="64644B"/>
                </a:solidFill>
                <a:latin typeface="Lato" panose="020F0502020204030203"/>
              </a:rPr>
              <a:t> określany jest w IZ PO w PO lub </a:t>
            </a:r>
            <a:r>
              <a:rPr lang="pl-PL" sz="2400" dirty="0" smtClean="0">
                <a:solidFill>
                  <a:srgbClr val="64644B"/>
                </a:solidFill>
                <a:latin typeface="Lato" panose="020F0502020204030203"/>
              </a:rPr>
              <a:t>SOOP</a:t>
            </a:r>
            <a:r>
              <a:rPr lang="pl-PL" sz="2400" dirty="0">
                <a:solidFill>
                  <a:srgbClr val="64644B"/>
                </a:solidFill>
                <a:latin typeface="Lato" panose="020F0502020204030203"/>
              </a:rPr>
              <a:t>, pod warunkiem zachowania zgodności z zapisami </a:t>
            </a:r>
            <a:r>
              <a:rPr lang="pl-PL" sz="2400" dirty="0" smtClean="0">
                <a:solidFill>
                  <a:srgbClr val="64644B"/>
                </a:solidFill>
                <a:latin typeface="Lato" panose="020F0502020204030203"/>
              </a:rPr>
              <a:t>PO i </a:t>
            </a:r>
            <a:r>
              <a:rPr lang="pl-PL" sz="2400" dirty="0">
                <a:solidFill>
                  <a:srgbClr val="64644B"/>
                </a:solidFill>
                <a:latin typeface="Lato" panose="020F0502020204030203"/>
              </a:rPr>
              <a:t>Rozporządzenia ogólnego oraz zasadności przyjęcia określonego </a:t>
            </a:r>
            <a:r>
              <a:rPr lang="pl-PL" sz="2400" dirty="0" smtClean="0">
                <a:solidFill>
                  <a:srgbClr val="64644B"/>
                </a:solidFill>
                <a:latin typeface="Lato" panose="020F0502020204030203"/>
              </a:rPr>
              <a:t>poziomu w </a:t>
            </a:r>
            <a:r>
              <a:rPr lang="pl-PL" sz="2400" dirty="0">
                <a:solidFill>
                  <a:srgbClr val="64644B"/>
                </a:solidFill>
                <a:latin typeface="Lato" panose="020F0502020204030203"/>
              </a:rPr>
              <a:t>danym typie projektów. </a:t>
            </a:r>
            <a:r>
              <a:rPr lang="pl-PL" sz="2400" b="1" dirty="0">
                <a:solidFill>
                  <a:srgbClr val="64644B"/>
                </a:solidFill>
                <a:latin typeface="Lato" panose="020F0502020204030203"/>
              </a:rPr>
              <a:t>Wydatki ponoszone na </a:t>
            </a:r>
            <a:r>
              <a:rPr lang="pl-PL" sz="2400" b="1" dirty="0" smtClean="0">
                <a:solidFill>
                  <a:srgbClr val="64644B"/>
                </a:solidFill>
                <a:latin typeface="Lato" panose="020F0502020204030203"/>
              </a:rPr>
              <a:t>zakup ŚT </a:t>
            </a:r>
            <a:r>
              <a:rPr lang="pl-PL" sz="2400" b="1" dirty="0">
                <a:solidFill>
                  <a:srgbClr val="64644B"/>
                </a:solidFill>
                <a:latin typeface="Lato" panose="020F0502020204030203"/>
              </a:rPr>
              <a:t>oraz </a:t>
            </a:r>
            <a:r>
              <a:rPr lang="pl-PL" sz="2400" b="1" i="1" dirty="0">
                <a:solidFill>
                  <a:srgbClr val="64644B"/>
                </a:solidFill>
                <a:latin typeface="Lato" panose="020F0502020204030203"/>
              </a:rPr>
              <a:t>cross-</a:t>
            </a:r>
            <a:r>
              <a:rPr lang="pl-PL" sz="2400" b="1" i="1" dirty="0" err="1">
                <a:solidFill>
                  <a:srgbClr val="64644B"/>
                </a:solidFill>
                <a:latin typeface="Lato" panose="020F0502020204030203"/>
              </a:rPr>
              <a:t>financing</a:t>
            </a:r>
            <a:r>
              <a:rPr lang="pl-PL" sz="2400" b="1" dirty="0">
                <a:solidFill>
                  <a:srgbClr val="64644B"/>
                </a:solidFill>
                <a:latin typeface="Lato" panose="020F0502020204030203"/>
              </a:rPr>
              <a:t> powyżej dopuszczalnej kwoty określonej w zatwierdzonym wniosku o dofinansowanie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są </a:t>
            </a:r>
            <a:r>
              <a:rPr lang="pl-PL" sz="2400" b="1" dirty="0">
                <a:solidFill>
                  <a:srgbClr val="64644B"/>
                </a:solidFill>
                <a:latin typeface="Lato" panose="020F0502020204030203"/>
              </a:rPr>
              <a:t>niekwalifikowalne.</a:t>
            </a:r>
          </a:p>
          <a:p>
            <a:pPr marL="342900" indent="-342900" algn="just">
              <a:spcAft>
                <a:spcPts val="600"/>
              </a:spcAft>
              <a:buFont typeface="Arial" panose="020B0604020202020204" pitchFamily="34" charset="0"/>
              <a:buChar char="•"/>
              <a:defRPr/>
            </a:pPr>
            <a:endParaRPr lang="pl-PL" sz="2400" dirty="0">
              <a:solidFill>
                <a:srgbClr val="64644B"/>
              </a:solidFill>
              <a:latin typeface="Lato" panose="020F0502020204030203"/>
            </a:endParaRPr>
          </a:p>
        </p:txBody>
      </p:sp>
    </p:spTree>
    <p:extLst>
      <p:ext uri="{BB962C8B-B14F-4D97-AF65-F5344CB8AC3E}">
        <p14:creationId xmlns:p14="http://schemas.microsoft.com/office/powerpoint/2010/main" val="297720177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802546"/>
            <a:ext cx="9507545"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Koszty amortyzacji ŚT oraz </a:t>
            </a:r>
            <a:r>
              <a:rPr lang="pl-PL" sz="2000" b="1" dirty="0" err="1">
                <a:solidFill>
                  <a:srgbClr val="64644B"/>
                </a:solidFill>
                <a:latin typeface="Lato" panose="020F0502020204030203"/>
              </a:rPr>
              <a:t>WNiP</a:t>
            </a:r>
            <a:r>
              <a:rPr lang="pl-PL" sz="2000" b="1" dirty="0">
                <a:solidFill>
                  <a:srgbClr val="64644B"/>
                </a:solidFill>
                <a:latin typeface="Lato" panose="020F0502020204030203"/>
              </a:rPr>
              <a:t> kwalifikują się do współfinansowania, jeżeli spełnione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są </a:t>
            </a:r>
            <a:r>
              <a:rPr lang="pl-PL" sz="2000" b="1" dirty="0">
                <a:solidFill>
                  <a:srgbClr val="64644B"/>
                </a:solidFill>
                <a:latin typeface="Lato" panose="020F0502020204030203"/>
              </a:rPr>
              <a:t>łącznie następujące warunki:</a:t>
            </a:r>
          </a:p>
          <a:p>
            <a:pPr marL="342900" indent="-342900" algn="just">
              <a:spcAft>
                <a:spcPts val="600"/>
              </a:spcAft>
              <a:buFont typeface="+mj-lt"/>
              <a:buAutoNum type="alphaLcParenR"/>
              <a:defRPr/>
            </a:pPr>
            <a:r>
              <a:rPr lang="pl-PL" sz="2000" dirty="0">
                <a:solidFill>
                  <a:srgbClr val="64644B"/>
                </a:solidFill>
                <a:latin typeface="Lato" panose="020F0502020204030203"/>
              </a:rPr>
              <a:t>odpisy amortyzacyjne dotyczą ŚT oraz </a:t>
            </a:r>
            <a:r>
              <a:rPr lang="pl-PL" sz="2000" dirty="0" err="1">
                <a:solidFill>
                  <a:srgbClr val="64644B"/>
                </a:solidFill>
                <a:latin typeface="Lato" panose="020F0502020204030203"/>
              </a:rPr>
              <a:t>WNiP</a:t>
            </a:r>
            <a:r>
              <a:rPr lang="pl-PL" sz="2000" dirty="0">
                <a:solidFill>
                  <a:srgbClr val="64644B"/>
                </a:solidFill>
                <a:latin typeface="Lato" panose="020F0502020204030203"/>
              </a:rPr>
              <a:t>, które są niezbędne do prawidłowej realizacji projektu i bezpośrednio wykorzystywane do jego </a:t>
            </a:r>
            <a:r>
              <a:rPr lang="pl-PL" sz="2000" dirty="0" smtClean="0">
                <a:solidFill>
                  <a:srgbClr val="64644B"/>
                </a:solidFill>
                <a:latin typeface="Lato" panose="020F0502020204030203"/>
              </a:rPr>
              <a:t>wdrażania;</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dirty="0">
                <a:solidFill>
                  <a:srgbClr val="64644B"/>
                </a:solidFill>
                <a:latin typeface="Lato" panose="020F0502020204030203"/>
              </a:rPr>
              <a:t>kwalifikowalna wartość odpisów amortyzacyjnych odnosi się wyłącznie do okresu realizacji danego </a:t>
            </a:r>
            <a:r>
              <a:rPr lang="pl-PL" sz="2000" dirty="0" smtClean="0">
                <a:solidFill>
                  <a:srgbClr val="64644B"/>
                </a:solidFill>
                <a:latin typeface="Lato" panose="020F0502020204030203"/>
              </a:rPr>
              <a:t>projektu;</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dirty="0">
                <a:solidFill>
                  <a:srgbClr val="64644B"/>
                </a:solidFill>
                <a:latin typeface="Lato" panose="020F0502020204030203"/>
              </a:rPr>
              <a:t>odpisy amortyzacyjne zostały dokonane zgodnie z właściwymi przepisami prawa </a:t>
            </a:r>
            <a:r>
              <a:rPr lang="pl-PL" sz="2000" dirty="0" smtClean="0">
                <a:solidFill>
                  <a:srgbClr val="64644B"/>
                </a:solidFill>
                <a:latin typeface="Lato" panose="020F0502020204030203"/>
              </a:rPr>
              <a:t>krajowego; </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dirty="0">
                <a:solidFill>
                  <a:srgbClr val="64644B"/>
                </a:solidFill>
                <a:latin typeface="Lato" panose="020F0502020204030203"/>
              </a:rPr>
              <a:t>wydatki poniesione na zakup ŚT oraz </a:t>
            </a:r>
            <a:r>
              <a:rPr lang="pl-PL" sz="2000" dirty="0" err="1">
                <a:solidFill>
                  <a:srgbClr val="64644B"/>
                </a:solidFill>
                <a:latin typeface="Lato" panose="020F0502020204030203"/>
              </a:rPr>
              <a:t>WNiP</a:t>
            </a:r>
            <a:r>
              <a:rPr lang="pl-PL" sz="2000" dirty="0">
                <a:solidFill>
                  <a:srgbClr val="64644B"/>
                </a:solidFill>
                <a:latin typeface="Lato" panose="020F0502020204030203"/>
              </a:rPr>
              <a:t> nie zostały zgłoszone jako wydatki kwalifikowalne projektu, ani też ich zakup nie był współfinansowany ze środków unijnych (dotyczy to sytuacji, w której beneficjent kupuje aktywa na potrzeby projektu, ale nie może zrefundować kosztów zakupu</a:t>
            </a:r>
            <a:r>
              <a:rPr lang="pl-PL" sz="2000" dirty="0" smtClean="0">
                <a:solidFill>
                  <a:srgbClr val="64644B"/>
                </a:solidFill>
                <a:latin typeface="Lato" panose="020F0502020204030203"/>
              </a:rPr>
              <a:t>);</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dirty="0">
                <a:solidFill>
                  <a:srgbClr val="64644B"/>
                </a:solidFill>
                <a:latin typeface="Lato" panose="020F0502020204030203"/>
              </a:rPr>
              <a:t>odpisy amortyzacyjne dotyczą ŚT oraz </a:t>
            </a:r>
            <a:r>
              <a:rPr lang="pl-PL" sz="2000" dirty="0" err="1">
                <a:solidFill>
                  <a:srgbClr val="64644B"/>
                </a:solidFill>
                <a:latin typeface="Lato" panose="020F0502020204030203"/>
              </a:rPr>
              <a:t>WNiP</a:t>
            </a:r>
            <a:r>
              <a:rPr lang="pl-PL" sz="2000" dirty="0">
                <a:solidFill>
                  <a:srgbClr val="64644B"/>
                </a:solidFill>
                <a:latin typeface="Lato" panose="020F0502020204030203"/>
              </a:rPr>
              <a:t>, które zostały zakupione w sposób racjonalny i efektywny, tj. ich ceny nie są zawyżone w stosunku do cen i stawek </a:t>
            </a:r>
            <a:r>
              <a:rPr lang="pl-PL" sz="2000" dirty="0" smtClean="0">
                <a:solidFill>
                  <a:srgbClr val="64644B"/>
                </a:solidFill>
                <a:latin typeface="Lato" panose="020F0502020204030203"/>
              </a:rPr>
              <a:t>rynkowych;</a:t>
            </a: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89326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052737"/>
            <a:ext cx="10632706" cy="4525963"/>
          </a:xfrm>
        </p:spPr>
        <p:txBody>
          <a:bodyPr>
            <a:noAutofit/>
          </a:bodyPr>
          <a:lstStyle/>
          <a:p>
            <a:pPr marL="0" indent="0">
              <a:buNone/>
            </a:pPr>
            <a:r>
              <a:rPr lang="pl-PL" sz="2800" dirty="0" smtClean="0"/>
              <a:t>Przyjęcie danego projektu do realizacji i podpisanie z beneficjentem umowy o dofinansowanie nie oznacza, że wszystkie wydatki, które beneficjent przedstawi we wniosku o płatność w trakcie realizacji projektu, zostaną poświadczone, zrefundowane lub rozliczone. </a:t>
            </a:r>
          </a:p>
          <a:p>
            <a:pPr marL="0" indent="0">
              <a:buNone/>
            </a:pPr>
            <a:endParaRPr lang="pl-PL" sz="2800" dirty="0"/>
          </a:p>
          <a:p>
            <a:pPr marL="0" indent="0">
              <a:buNone/>
            </a:pPr>
            <a:r>
              <a:rPr lang="pl-PL" sz="2800" dirty="0" smtClean="0"/>
              <a:t>Ocena kwalifikowalności poniesionych wydatków jest prowadzona także po zakończeniu realizacji projektu w zakresie obowiązków nałożonych </a:t>
            </a:r>
            <a:br>
              <a:rPr lang="pl-PL" sz="2800" dirty="0" smtClean="0"/>
            </a:br>
            <a:r>
              <a:rPr lang="pl-PL" sz="2800" dirty="0" smtClean="0"/>
              <a:t>na beneficjenta umową o dofinansowanie oraz wynikających </a:t>
            </a:r>
            <a:br>
              <a:rPr lang="pl-PL" sz="2800" dirty="0" smtClean="0"/>
            </a:br>
            <a:r>
              <a:rPr lang="pl-PL" sz="2800" dirty="0" smtClean="0"/>
              <a:t>z przepisów prawa.</a:t>
            </a:r>
          </a:p>
        </p:txBody>
      </p:sp>
    </p:spTree>
    <p:extLst>
      <p:ext uri="{BB962C8B-B14F-4D97-AF65-F5344CB8AC3E}">
        <p14:creationId xmlns:p14="http://schemas.microsoft.com/office/powerpoint/2010/main" val="426064585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140178"/>
            <a:ext cx="9620087"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dirty="0">
                <a:solidFill>
                  <a:srgbClr val="64644B"/>
                </a:solidFill>
                <a:latin typeface="Lato" panose="020F0502020204030203"/>
              </a:rPr>
              <a:t>c.d.</a:t>
            </a:r>
          </a:p>
          <a:p>
            <a:pPr marL="342900" indent="-342900" algn="just">
              <a:spcAft>
                <a:spcPts val="600"/>
              </a:spcAft>
              <a:buFont typeface="+mj-lt"/>
              <a:buAutoNum type="alphaLcParenR" startAt="6"/>
              <a:defRPr/>
            </a:pPr>
            <a:r>
              <a:rPr lang="pl-PL" sz="2400" dirty="0">
                <a:solidFill>
                  <a:srgbClr val="64644B"/>
                </a:solidFill>
                <a:latin typeface="Lato" panose="020F0502020204030203"/>
              </a:rPr>
              <a:t>w przypadku, gdy środki trwałe oraz wartości niematerialne i prawne wykorzystywane są także w innych celach niż realizacja projektu, kwalifikowalna jest tylko ta część odpisu amortyzacyjnego, która odpowiada proporcji wykorzystania aktywów w celu realizacji projektu. </a:t>
            </a:r>
          </a:p>
          <a:p>
            <a:pPr marL="342900" indent="-342900" algn="just">
              <a:spcAft>
                <a:spcPts val="600"/>
              </a:spcAft>
              <a:buFont typeface="+mj-lt"/>
              <a:buAutoNum type="alphaLcParenR" startAt="6"/>
              <a:defRPr/>
            </a:pPr>
            <a:endParaRPr lang="pl-PL" sz="2400" dirty="0">
              <a:solidFill>
                <a:srgbClr val="64644B"/>
              </a:solidFill>
              <a:latin typeface="Lato" panose="020F0502020204030203"/>
            </a:endParaRPr>
          </a:p>
          <a:p>
            <a:pPr algn="just">
              <a:spcAft>
                <a:spcPts val="600"/>
              </a:spcAft>
              <a:defRPr/>
            </a:pPr>
            <a:r>
              <a:rPr lang="pl-PL" sz="2400" dirty="0">
                <a:solidFill>
                  <a:srgbClr val="64644B"/>
                </a:solidFill>
                <a:latin typeface="Lato" panose="020F0502020204030203"/>
              </a:rPr>
              <a:t>W przypadku, o którym mowa w lit. f), wartość rezydualna (księgowa wartość likwidacyjna) środków trwałych oraz wartości niematerialnych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i </a:t>
            </a:r>
            <a:r>
              <a:rPr lang="pl-PL" sz="2400" dirty="0">
                <a:solidFill>
                  <a:srgbClr val="64644B"/>
                </a:solidFill>
                <a:latin typeface="Lato" panose="020F0502020204030203"/>
              </a:rPr>
              <a:t>prawnych po zakończeniu realizacji projektu nie jest wydatkiem kwalifikowalnym.</a:t>
            </a:r>
          </a:p>
        </p:txBody>
      </p:sp>
    </p:spTree>
    <p:extLst>
      <p:ext uri="{BB962C8B-B14F-4D97-AF65-F5344CB8AC3E}">
        <p14:creationId xmlns:p14="http://schemas.microsoft.com/office/powerpoint/2010/main" val="124221189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787787"/>
            <a:ext cx="9620087" cy="486295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1750" dirty="0">
                <a:solidFill>
                  <a:srgbClr val="64644B"/>
                </a:solidFill>
                <a:latin typeface="Lato" panose="020F0502020204030203"/>
              </a:rPr>
              <a:t>W przypadku zastosowania w ramach projektu finansowania w drodze leasingu, wydatkiem kwalifikującym się do współfinansowania jest:</a:t>
            </a:r>
          </a:p>
          <a:p>
            <a:pPr marL="342900" indent="-342900" algn="just">
              <a:spcAft>
                <a:spcPts val="600"/>
              </a:spcAft>
              <a:buFont typeface="+mj-lt"/>
              <a:buAutoNum type="alphaLcParenR"/>
              <a:defRPr/>
            </a:pPr>
            <a:r>
              <a:rPr lang="pl-PL" sz="1750" b="1" dirty="0">
                <a:solidFill>
                  <a:srgbClr val="64644B"/>
                </a:solidFill>
                <a:latin typeface="Lato" panose="020F0502020204030203"/>
              </a:rPr>
              <a:t>w przypadku leasingu finansowego</a:t>
            </a:r>
            <a:r>
              <a:rPr lang="pl-PL" sz="1750" dirty="0">
                <a:solidFill>
                  <a:srgbClr val="64644B"/>
                </a:solidFill>
                <a:latin typeface="Lato" panose="020F0502020204030203"/>
              </a:rPr>
              <a:t>, alternatywnie:</a:t>
            </a:r>
          </a:p>
          <a:p>
            <a:pPr marL="742950" lvl="1" indent="-285750" algn="just">
              <a:spcAft>
                <a:spcPts val="600"/>
              </a:spcAft>
              <a:buFont typeface="Arial" panose="020B0604020202020204" pitchFamily="34" charset="0"/>
              <a:buChar char="•"/>
              <a:defRPr/>
            </a:pPr>
            <a:r>
              <a:rPr lang="pl-PL" sz="1750" dirty="0">
                <a:solidFill>
                  <a:srgbClr val="64644B"/>
                </a:solidFill>
                <a:latin typeface="Lato" panose="020F0502020204030203"/>
              </a:rPr>
              <a:t>kwota przypadająca na część raty leasingowej wystawionej na rzecz beneficjenta, związanej </a:t>
            </a:r>
            <a:r>
              <a:rPr lang="pl-PL" sz="1750" dirty="0" smtClean="0">
                <a:solidFill>
                  <a:srgbClr val="64644B"/>
                </a:solidFill>
                <a:latin typeface="Lato" panose="020F0502020204030203"/>
              </a:rPr>
              <a:t/>
            </a:r>
            <a:br>
              <a:rPr lang="pl-PL" sz="1750" dirty="0" smtClean="0">
                <a:solidFill>
                  <a:srgbClr val="64644B"/>
                </a:solidFill>
                <a:latin typeface="Lato" panose="020F0502020204030203"/>
              </a:rPr>
            </a:br>
            <a:r>
              <a:rPr lang="pl-PL" sz="1750" dirty="0" smtClean="0">
                <a:solidFill>
                  <a:srgbClr val="64644B"/>
                </a:solidFill>
                <a:latin typeface="Lato" panose="020F0502020204030203"/>
              </a:rPr>
              <a:t>ze </a:t>
            </a:r>
            <a:r>
              <a:rPr lang="pl-PL" sz="1750" u="sng" dirty="0">
                <a:solidFill>
                  <a:srgbClr val="64644B"/>
                </a:solidFill>
                <a:latin typeface="Lato" panose="020F0502020204030203"/>
              </a:rPr>
              <a:t>spłatą kapitału </a:t>
            </a:r>
            <a:r>
              <a:rPr lang="pl-PL" sz="1750" dirty="0">
                <a:solidFill>
                  <a:srgbClr val="64644B"/>
                </a:solidFill>
                <a:latin typeface="Lato" panose="020F0502020204030203"/>
              </a:rPr>
              <a:t>przedmiotu umowy leasingu, o ile we wniosku o dofinansowanie beneficjent jest wskazany jako podmiot ponoszący wydatki, albo</a:t>
            </a:r>
          </a:p>
          <a:p>
            <a:pPr marL="742950" lvl="1" indent="-285750" algn="just">
              <a:spcAft>
                <a:spcPts val="600"/>
              </a:spcAft>
              <a:buFont typeface="Arial" panose="020B0604020202020204" pitchFamily="34" charset="0"/>
              <a:buChar char="•"/>
              <a:defRPr/>
            </a:pPr>
            <a:r>
              <a:rPr lang="pl-PL" sz="1750" dirty="0">
                <a:solidFill>
                  <a:srgbClr val="64644B"/>
                </a:solidFill>
                <a:latin typeface="Lato" panose="020F0502020204030203"/>
              </a:rPr>
              <a:t>kwota przypadająca na fakturę nabycia przedmiotu leasingu, wystawiona na rzecz leasingodawcy, o ile we wniosku o dofinansowanie leasingodawca jest wskazany przez beneficjenta jako podmiot upoważniony do poniesienia wydatku na zakup leasingowanego </a:t>
            </a:r>
            <a:r>
              <a:rPr lang="pl-PL" sz="1750" dirty="0" smtClean="0">
                <a:solidFill>
                  <a:srgbClr val="64644B"/>
                </a:solidFill>
                <a:latin typeface="Lato" panose="020F0502020204030203"/>
              </a:rPr>
              <a:t>dobra;</a:t>
            </a:r>
            <a:endParaRPr lang="pl-PL" sz="1750" dirty="0">
              <a:solidFill>
                <a:srgbClr val="64644B"/>
              </a:solidFill>
              <a:latin typeface="Lato" panose="020F0502020204030203"/>
            </a:endParaRPr>
          </a:p>
          <a:p>
            <a:pPr marL="342900" indent="-342900" algn="just">
              <a:spcAft>
                <a:spcPts val="600"/>
              </a:spcAft>
              <a:buFont typeface="+mj-lt"/>
              <a:buAutoNum type="alphaLcParenR"/>
              <a:defRPr/>
            </a:pPr>
            <a:r>
              <a:rPr lang="pl-PL" sz="1750" b="1" dirty="0">
                <a:solidFill>
                  <a:srgbClr val="64644B"/>
                </a:solidFill>
                <a:latin typeface="Lato" panose="020F0502020204030203"/>
              </a:rPr>
              <a:t>w przypadku leasingu operacyjnego </a:t>
            </a:r>
            <a:r>
              <a:rPr lang="pl-PL" sz="1750" dirty="0">
                <a:solidFill>
                  <a:srgbClr val="64644B"/>
                </a:solidFill>
                <a:latin typeface="Lato" panose="020F0502020204030203"/>
              </a:rPr>
              <a:t>– kwota przypadająca na część raty leasingowej wystawionej </a:t>
            </a:r>
            <a:r>
              <a:rPr lang="pl-PL" sz="1750" dirty="0" smtClean="0">
                <a:solidFill>
                  <a:srgbClr val="64644B"/>
                </a:solidFill>
                <a:latin typeface="Lato" panose="020F0502020204030203"/>
              </a:rPr>
              <a:t/>
            </a:r>
            <a:br>
              <a:rPr lang="pl-PL" sz="1750" dirty="0" smtClean="0">
                <a:solidFill>
                  <a:srgbClr val="64644B"/>
                </a:solidFill>
                <a:latin typeface="Lato" panose="020F0502020204030203"/>
              </a:rPr>
            </a:br>
            <a:r>
              <a:rPr lang="pl-PL" sz="1750" dirty="0" smtClean="0">
                <a:solidFill>
                  <a:srgbClr val="64644B"/>
                </a:solidFill>
                <a:latin typeface="Lato" panose="020F0502020204030203"/>
              </a:rPr>
              <a:t>na </a:t>
            </a:r>
            <a:r>
              <a:rPr lang="pl-PL" sz="1750" dirty="0">
                <a:solidFill>
                  <a:srgbClr val="64644B"/>
                </a:solidFill>
                <a:latin typeface="Lato" panose="020F0502020204030203"/>
              </a:rPr>
              <a:t>rzecz beneficjenta, związanej ze </a:t>
            </a:r>
            <a:r>
              <a:rPr lang="pl-PL" sz="1750" u="sng" dirty="0">
                <a:solidFill>
                  <a:srgbClr val="64644B"/>
                </a:solidFill>
                <a:latin typeface="Lato" panose="020F0502020204030203"/>
              </a:rPr>
              <a:t>spłatą kapitału </a:t>
            </a:r>
            <a:r>
              <a:rPr lang="pl-PL" sz="1750" dirty="0">
                <a:solidFill>
                  <a:srgbClr val="64644B"/>
                </a:solidFill>
                <a:latin typeface="Lato" panose="020F0502020204030203"/>
              </a:rPr>
              <a:t>przedmiotu umowy </a:t>
            </a:r>
            <a:r>
              <a:rPr lang="pl-PL" sz="1750" dirty="0" smtClean="0">
                <a:solidFill>
                  <a:srgbClr val="64644B"/>
                </a:solidFill>
                <a:latin typeface="Lato" panose="020F0502020204030203"/>
              </a:rPr>
              <a:t>leasingu; </a:t>
            </a:r>
            <a:endParaRPr lang="pl-PL" sz="1750" dirty="0">
              <a:solidFill>
                <a:srgbClr val="64644B"/>
              </a:solidFill>
              <a:latin typeface="Lato" panose="020F0502020204030203"/>
            </a:endParaRPr>
          </a:p>
          <a:p>
            <a:pPr marL="342900" indent="-342900" algn="just">
              <a:spcAft>
                <a:spcPts val="600"/>
              </a:spcAft>
              <a:buFont typeface="+mj-lt"/>
              <a:buAutoNum type="alphaLcParenR"/>
              <a:defRPr/>
            </a:pPr>
            <a:r>
              <a:rPr lang="pl-PL" sz="1750" b="1" dirty="0">
                <a:solidFill>
                  <a:srgbClr val="64644B"/>
                </a:solidFill>
                <a:latin typeface="Lato" panose="020F0502020204030203"/>
              </a:rPr>
              <a:t>w przypadku leasingu zwrotnego </a:t>
            </a:r>
            <a:r>
              <a:rPr lang="pl-PL" sz="1750" dirty="0">
                <a:solidFill>
                  <a:srgbClr val="64644B"/>
                </a:solidFill>
                <a:latin typeface="Lato" panose="020F0502020204030203"/>
              </a:rPr>
              <a:t>– w zależności od ostatecznej formy jaką przybierze leasing zwrotny, wydatki, o których mowa w lit. a-b.</a:t>
            </a:r>
          </a:p>
          <a:p>
            <a:pPr algn="just">
              <a:spcAft>
                <a:spcPts val="600"/>
              </a:spcAft>
              <a:defRPr/>
            </a:pPr>
            <a:r>
              <a:rPr lang="pl-PL" sz="1750" b="1" dirty="0">
                <a:solidFill>
                  <a:srgbClr val="64644B"/>
                </a:solidFill>
                <a:latin typeface="Lato" panose="020F0502020204030203"/>
              </a:rPr>
              <a:t>Dowodem faktycznego poniesienia wydatku jest dokument potwierdzający opłacenie </a:t>
            </a:r>
            <a:r>
              <a:rPr lang="pl-PL" sz="1750" b="1" dirty="0" smtClean="0">
                <a:solidFill>
                  <a:srgbClr val="64644B"/>
                </a:solidFill>
                <a:latin typeface="Lato" panose="020F0502020204030203"/>
              </a:rPr>
              <a:t>raty leasingowej</a:t>
            </a:r>
            <a:r>
              <a:rPr lang="pl-PL" sz="1750" b="1" dirty="0">
                <a:solidFill>
                  <a:srgbClr val="64644B"/>
                </a:solidFill>
                <a:latin typeface="Lato" panose="020F0502020204030203"/>
              </a:rPr>
              <a:t>.</a:t>
            </a:r>
          </a:p>
          <a:p>
            <a:pPr marL="342900" indent="-342900" algn="just">
              <a:spcAft>
                <a:spcPts val="600"/>
              </a:spcAft>
              <a:buFont typeface="+mj-lt"/>
              <a:buAutoNum type="alphaLcParenR"/>
              <a:defRPr/>
            </a:pPr>
            <a:endParaRPr lang="pl-PL" sz="1750" dirty="0">
              <a:solidFill>
                <a:srgbClr val="64644B"/>
              </a:solidFill>
              <a:latin typeface="Lato" panose="020F0502020204030203"/>
            </a:endParaRPr>
          </a:p>
        </p:txBody>
      </p:sp>
    </p:spTree>
    <p:extLst>
      <p:ext uri="{BB962C8B-B14F-4D97-AF65-F5344CB8AC3E}">
        <p14:creationId xmlns:p14="http://schemas.microsoft.com/office/powerpoint/2010/main" val="274691920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802546"/>
            <a:ext cx="9591951"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000" b="1" dirty="0">
                <a:solidFill>
                  <a:srgbClr val="64644B"/>
                </a:solidFill>
                <a:latin typeface="Lato" panose="020F0502020204030203"/>
              </a:rPr>
              <a:t>Maksymalna kwota wydatków kwalifikowalnych nie może przekroczyć rynkowej wartości dobra będącego przedmiotem leasingu</a:t>
            </a:r>
            <a:r>
              <a:rPr lang="pl-PL" sz="2000" dirty="0">
                <a:solidFill>
                  <a:srgbClr val="64644B"/>
                </a:solidFill>
                <a:latin typeface="Lato" panose="020F0502020204030203"/>
              </a:rPr>
              <a:t>. Oznacza to, że </a:t>
            </a:r>
            <a:r>
              <a:rPr lang="pl-PL" sz="2000" b="1" dirty="0">
                <a:solidFill>
                  <a:srgbClr val="64644B"/>
                </a:solidFill>
                <a:latin typeface="Lato" panose="020F0502020204030203"/>
              </a:rPr>
              <a:t>kwota kwalifikująca się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do </a:t>
            </a:r>
            <a:r>
              <a:rPr lang="pl-PL" sz="2000" b="1" dirty="0">
                <a:solidFill>
                  <a:srgbClr val="64644B"/>
                </a:solidFill>
                <a:latin typeface="Lato" panose="020F0502020204030203"/>
              </a:rPr>
              <a:t>współfinansowania nie może być wyższa, niż:</a:t>
            </a:r>
          </a:p>
          <a:p>
            <a:pPr marL="342900" indent="-342900" algn="just">
              <a:spcAft>
                <a:spcPts val="600"/>
              </a:spcAft>
              <a:buFont typeface="+mj-lt"/>
              <a:buAutoNum type="alphaLcParenR"/>
              <a:defRPr/>
            </a:pPr>
            <a:r>
              <a:rPr lang="pl-PL" sz="2000" b="1" dirty="0">
                <a:solidFill>
                  <a:srgbClr val="64644B"/>
                </a:solidFill>
                <a:latin typeface="Lato" panose="020F0502020204030203"/>
              </a:rPr>
              <a:t>kwota, na którą opiewa dowód zakupu wystawiony leasingodawcy przez dostawcę </a:t>
            </a:r>
            <a:r>
              <a:rPr lang="pl-PL" sz="2000" dirty="0">
                <a:solidFill>
                  <a:srgbClr val="64644B"/>
                </a:solidFill>
                <a:latin typeface="Lato" panose="020F0502020204030203"/>
              </a:rPr>
              <a:t>współfinansowanego dobra – w przypadku dóbr zakupionych nie wcześniej niż w okresie 12 miesięcy przed złożeniem przez beneficjenta wniosku o dofinansowanie </a:t>
            </a:r>
            <a:r>
              <a:rPr lang="pl-PL" sz="2000" dirty="0" smtClean="0">
                <a:solidFill>
                  <a:srgbClr val="64644B"/>
                </a:solidFill>
                <a:latin typeface="Lato" panose="020F0502020204030203"/>
              </a:rPr>
              <a:t>projektu;</a:t>
            </a:r>
            <a:endParaRPr lang="pl-PL" sz="2000" dirty="0">
              <a:solidFill>
                <a:srgbClr val="64644B"/>
              </a:solidFill>
              <a:latin typeface="Lato" panose="020F0502020204030203"/>
            </a:endParaRPr>
          </a:p>
          <a:p>
            <a:pPr marL="342900" indent="-342900" algn="just">
              <a:spcAft>
                <a:spcPts val="600"/>
              </a:spcAft>
              <a:buFont typeface="+mj-lt"/>
              <a:buAutoNum type="alphaLcParenR"/>
              <a:defRPr/>
            </a:pPr>
            <a:r>
              <a:rPr lang="pl-PL" sz="2000" b="1" dirty="0">
                <a:solidFill>
                  <a:srgbClr val="64644B"/>
                </a:solidFill>
                <a:latin typeface="Lato" panose="020F0502020204030203"/>
              </a:rPr>
              <a:t>rynkowa wartość dobra będącego przedmiotem leasingu określona w wycenie sporządzonej przez uprawnionego rzeczoznawcę lub w wycenie sporządzonej w oparciu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o </a:t>
            </a:r>
            <a:r>
              <a:rPr lang="pl-PL" sz="2000" b="1" dirty="0">
                <a:solidFill>
                  <a:srgbClr val="64644B"/>
                </a:solidFill>
                <a:latin typeface="Lato" panose="020F0502020204030203"/>
              </a:rPr>
              <a:t>metodologię przedstawioną przez beneficjenta</a:t>
            </a:r>
            <a:r>
              <a:rPr lang="pl-PL" sz="2000" dirty="0">
                <a:solidFill>
                  <a:srgbClr val="64644B"/>
                </a:solidFill>
                <a:latin typeface="Lato" panose="020F0502020204030203"/>
              </a:rPr>
              <a:t> – w przypadku dóbr zakupionych wcześniej niż w okresie 12 miesięcy przed złożeniem przez beneficjenta wniosku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o </a:t>
            </a:r>
            <a:r>
              <a:rPr lang="pl-PL" sz="2000" dirty="0">
                <a:solidFill>
                  <a:srgbClr val="64644B"/>
                </a:solidFill>
                <a:latin typeface="Lato" panose="020F0502020204030203"/>
              </a:rPr>
              <a:t>dofinansowanie projektu. Wycena może zostać zastąpiona udokumentowaniem wyboru przedmiotu leasingu w procedurze przetargowej zapewniającej zachowanie uczciwej konkurencji. Decyzję dotyczącą dopuszczalnych sposobów wyceny dobra będącego przedmiotem leasingu podejmuje IZ PO.</a:t>
            </a:r>
          </a:p>
        </p:txBody>
      </p:sp>
    </p:spTree>
    <p:extLst>
      <p:ext uri="{BB962C8B-B14F-4D97-AF65-F5344CB8AC3E}">
        <p14:creationId xmlns:p14="http://schemas.microsoft.com/office/powerpoint/2010/main" val="302561482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69856"/>
            <a:ext cx="9620087"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400" dirty="0">
                <a:solidFill>
                  <a:srgbClr val="64644B"/>
                </a:solidFill>
                <a:latin typeface="Lato" panose="020F0502020204030203"/>
              </a:rPr>
              <a:t>Środki w ramach pomocy unijnej na realizację umów leasingu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są </a:t>
            </a:r>
            <a:r>
              <a:rPr lang="pl-PL" sz="2400" dirty="0">
                <a:solidFill>
                  <a:srgbClr val="64644B"/>
                </a:solidFill>
                <a:latin typeface="Lato" panose="020F0502020204030203"/>
              </a:rPr>
              <a:t>wypłacane leasingobiorcy zgodnie z faktycznie spłacanymi ratami leasingu.</a:t>
            </a:r>
          </a:p>
          <a:p>
            <a:pPr marL="285750" indent="-285750" algn="just">
              <a:spcAft>
                <a:spcPts val="600"/>
              </a:spcAft>
              <a:buFont typeface="Arial" panose="020B0604020202020204" pitchFamily="34" charset="0"/>
              <a:buChar char="•"/>
              <a:defRPr/>
            </a:pPr>
            <a:r>
              <a:rPr lang="pl-PL" sz="2400" b="1" dirty="0">
                <a:solidFill>
                  <a:srgbClr val="64644B"/>
                </a:solidFill>
                <a:latin typeface="Lato" panose="020F0502020204030203"/>
              </a:rPr>
              <a:t>W przypadku, gdy okres obowiązywania umowy leasingu przekracza końcową datę kwalifikowalności wydatków, wydatkami kwalifikującymi się do współfinansowania są wyłącznie raty leasingowe, których termin płatności przypada na okres ponoszenia wydatków kwalifikowalnych określonych w umowie o dofinansowanie oraz faktycznie zapłacone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w </a:t>
            </a:r>
            <a:r>
              <a:rPr lang="pl-PL" sz="2400" b="1" dirty="0">
                <a:solidFill>
                  <a:srgbClr val="64644B"/>
                </a:solidFill>
                <a:latin typeface="Lato" panose="020F0502020204030203"/>
              </a:rPr>
              <a:t>tym okresie.</a:t>
            </a:r>
          </a:p>
        </p:txBody>
      </p:sp>
    </p:spTree>
    <p:extLst>
      <p:ext uri="{BB962C8B-B14F-4D97-AF65-F5344CB8AC3E}">
        <p14:creationId xmlns:p14="http://schemas.microsoft.com/office/powerpoint/2010/main" val="275205192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055077"/>
            <a:ext cx="9493478" cy="47504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b="1" dirty="0">
                <a:solidFill>
                  <a:srgbClr val="64644B"/>
                </a:solidFill>
                <a:latin typeface="Lato" panose="020F0502020204030203"/>
              </a:rPr>
              <a:t>W przypadku leasingu finansowego, do współfinansowania może kwalifikować się również wydatek poniesiony przez leasingodawcę na zakup dobra leasingowanego beneficjentowi w związku </a:t>
            </a:r>
            <a:r>
              <a:rPr lang="pl-PL" b="1" dirty="0" smtClean="0">
                <a:solidFill>
                  <a:srgbClr val="64644B"/>
                </a:solidFill>
                <a:latin typeface="Lato" panose="020F0502020204030203"/>
              </a:rPr>
              <a:t/>
            </a:r>
            <a:br>
              <a:rPr lang="pl-PL" b="1" dirty="0" smtClean="0">
                <a:solidFill>
                  <a:srgbClr val="64644B"/>
                </a:solidFill>
                <a:latin typeface="Lato" panose="020F0502020204030203"/>
              </a:rPr>
            </a:br>
            <a:r>
              <a:rPr lang="pl-PL" b="1" dirty="0" smtClean="0">
                <a:solidFill>
                  <a:srgbClr val="64644B"/>
                </a:solidFill>
                <a:latin typeface="Lato" panose="020F0502020204030203"/>
              </a:rPr>
              <a:t>z </a:t>
            </a:r>
            <a:r>
              <a:rPr lang="pl-PL" b="1" dirty="0">
                <a:solidFill>
                  <a:srgbClr val="64644B"/>
                </a:solidFill>
                <a:latin typeface="Lato" panose="020F0502020204030203"/>
              </a:rPr>
              <a:t>realizacją projektu</a:t>
            </a:r>
            <a:r>
              <a:rPr lang="pl-PL" dirty="0">
                <a:solidFill>
                  <a:srgbClr val="64644B"/>
                </a:solidFill>
                <a:latin typeface="Lato" panose="020F0502020204030203"/>
              </a:rPr>
              <a:t>. Warunkiem umożliwiającym zakwalifikowanie tego wydatku jest wskazanie takiego rozwiązania we wniosku o dofinansowanie, co stanowi jednocześnie upoważnienie dla firmy leasingowej do poniesienia wydatku na rzecz beneficjenta. W takim przypadku wydatki poniesione przez beneficjenta na opłacenie rat związanych z leasingiem tego dobra stanowią wydatki niekwalifikowalne.  </a:t>
            </a:r>
          </a:p>
          <a:p>
            <a:pPr marL="285750" indent="-285750" algn="just">
              <a:spcAft>
                <a:spcPts val="600"/>
              </a:spcAft>
              <a:buFont typeface="Arial" panose="020B0604020202020204" pitchFamily="34" charset="0"/>
              <a:buChar char="•"/>
              <a:defRPr/>
            </a:pPr>
            <a:r>
              <a:rPr lang="pl-PL" dirty="0">
                <a:solidFill>
                  <a:srgbClr val="64644B"/>
                </a:solidFill>
                <a:latin typeface="Lato" panose="020F0502020204030203"/>
              </a:rPr>
              <a:t>W sytuacji, o której mowa powyżej, dowodem poniesienia wydatku jest faktura zakupu wystawiona na leasingodawcę lub równoważny dokument księgowy wraz z dokumentem potwierdzającym dokonanie płatności.</a:t>
            </a:r>
          </a:p>
          <a:p>
            <a:pPr marL="285750" indent="-285750" algn="just">
              <a:spcAft>
                <a:spcPts val="600"/>
              </a:spcAft>
              <a:buFont typeface="Arial" panose="020B0604020202020204" pitchFamily="34" charset="0"/>
              <a:buChar char="•"/>
              <a:defRPr/>
            </a:pPr>
            <a:r>
              <a:rPr lang="pl-PL" dirty="0">
                <a:solidFill>
                  <a:srgbClr val="64644B"/>
                </a:solidFill>
                <a:latin typeface="Lato" panose="020F0502020204030203"/>
              </a:rPr>
              <a:t>Część kapitałowa raty leasingowej, płacona przez leasingobiorcę w ramach leasingu zwrotnego, jest wydatkiem kwalifikującym się do współfinansowania. Należy jednak pamiętać,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że </a:t>
            </a:r>
            <a:r>
              <a:rPr lang="pl-PL" dirty="0">
                <a:solidFill>
                  <a:srgbClr val="64644B"/>
                </a:solidFill>
                <a:latin typeface="Lato" panose="020F0502020204030203"/>
              </a:rPr>
              <a:t>współfinansowanie UE nie może posłużyć do ponownego nabycia danego dobra, jeśli jego zakup był wcześniej współfinansowany ze środków UE lub w ramach  dotacji z krajowych środków publicznych.</a:t>
            </a:r>
          </a:p>
        </p:txBody>
      </p:sp>
    </p:spTree>
    <p:extLst>
      <p:ext uri="{BB962C8B-B14F-4D97-AF65-F5344CB8AC3E}">
        <p14:creationId xmlns:p14="http://schemas.microsoft.com/office/powerpoint/2010/main" val="126549675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83212"/>
            <a:ext cx="9521613" cy="472227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Koszty pośrednie mogą być kwalifikowalne w ramach projektu, o ile tak stanowią Wytyczne lub wytyczne programowe.</a:t>
            </a:r>
          </a:p>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Koszty pośrednie to koszty niezbędne do realizacji projektu, ale niedotyczące bezpośrednio głównego przedmiotu projektu. </a:t>
            </a:r>
          </a:p>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Katalog kosztów pośrednich w ramach PO definiuje właściwa IZ PO, z zastrzeżeniem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że </a:t>
            </a:r>
            <a:r>
              <a:rPr lang="pl-PL" sz="2000" dirty="0">
                <a:solidFill>
                  <a:srgbClr val="64644B"/>
                </a:solidFill>
                <a:latin typeface="Lato" panose="020F0502020204030203"/>
              </a:rPr>
              <a:t>w przypadku projektów współfinansowanych z EFS kosztami pośrednimi są koszty wymienione w Rozdziale 8.4 Wytycznych horyzontalnych.</a:t>
            </a:r>
          </a:p>
          <a:p>
            <a:pPr marL="285750" indent="-285750" algn="just">
              <a:spcAft>
                <a:spcPts val="600"/>
              </a:spcAft>
              <a:buFont typeface="Arial" panose="020B0604020202020204" pitchFamily="34" charset="0"/>
              <a:buChar char="•"/>
              <a:defRPr/>
            </a:pPr>
            <a:r>
              <a:rPr lang="pl-PL" sz="2000" dirty="0">
                <a:solidFill>
                  <a:srgbClr val="64644B"/>
                </a:solidFill>
                <a:latin typeface="Lato" panose="020F0502020204030203"/>
              </a:rPr>
              <a:t>Koszty pośrednie projektu rozliczane stawką ryczałtową zdefiniowane w Wytycznych stanowią % poniesionych, udokumentowanych i zatwierdzonych w ramach projektu wydatków bezpośrednich</a:t>
            </a:r>
            <a:r>
              <a:rPr lang="pl-PL" sz="2000" dirty="0" smtClean="0">
                <a:solidFill>
                  <a:srgbClr val="64644B"/>
                </a:solidFill>
                <a:latin typeface="Lato" panose="020F0502020204030203"/>
              </a:rPr>
              <a:t>;</a:t>
            </a:r>
          </a:p>
          <a:p>
            <a:pPr marL="285750" indent="-285750" algn="just">
              <a:spcAft>
                <a:spcPts val="600"/>
              </a:spcAft>
              <a:buFont typeface="Arial" panose="020B0604020202020204" pitchFamily="34" charset="0"/>
              <a:buChar char="•"/>
              <a:defRPr/>
            </a:pPr>
            <a:r>
              <a:rPr lang="pl-PL" sz="2000" dirty="0" smtClean="0">
                <a:solidFill>
                  <a:srgbClr val="64644B"/>
                </a:solidFill>
                <a:latin typeface="Lato" panose="020F0502020204030203"/>
              </a:rPr>
              <a:t> </a:t>
            </a:r>
            <a:r>
              <a:rPr lang="pl-PL" sz="2000" dirty="0">
                <a:solidFill>
                  <a:srgbClr val="64644B"/>
                </a:solidFill>
                <a:latin typeface="Lato" panose="020F0502020204030203"/>
              </a:rPr>
              <a:t>% zawsze jest wskazany w umowie o dofinansowanie.</a:t>
            </a:r>
          </a:p>
        </p:txBody>
      </p:sp>
    </p:spTree>
    <p:extLst>
      <p:ext uri="{BB962C8B-B14F-4D97-AF65-F5344CB8AC3E}">
        <p14:creationId xmlns:p14="http://schemas.microsoft.com/office/powerpoint/2010/main" val="104826914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928468"/>
            <a:ext cx="9831102" cy="43596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Aft>
                <a:spcPts val="600"/>
              </a:spcAft>
              <a:buFont typeface="Arial" panose="020B0604020202020204" pitchFamily="34" charset="0"/>
              <a:buChar char="•"/>
              <a:defRPr/>
            </a:pPr>
            <a:r>
              <a:rPr lang="pl-PL" dirty="0">
                <a:solidFill>
                  <a:srgbClr val="64644B"/>
                </a:solidFill>
                <a:latin typeface="Lato" panose="020F0502020204030203"/>
              </a:rPr>
              <a:t>IZ PO określa warunki rozliczania kosztów pośrednich w ramach PO, przy czym </a:t>
            </a:r>
            <a:r>
              <a:rPr lang="pl-PL" b="1" dirty="0">
                <a:solidFill>
                  <a:srgbClr val="64644B"/>
                </a:solidFill>
                <a:latin typeface="Lato" panose="020F0502020204030203"/>
              </a:rPr>
              <a:t>koszty pośrednie mogą być rozliczane na dwa sposoby:</a:t>
            </a:r>
          </a:p>
          <a:p>
            <a:pPr marL="800100" lvl="1" indent="-342900" algn="just">
              <a:spcAft>
                <a:spcPts val="600"/>
              </a:spcAft>
              <a:buFont typeface="+mj-lt"/>
              <a:buAutoNum type="alphaLcParenR"/>
              <a:defRPr/>
            </a:pPr>
            <a:r>
              <a:rPr lang="pl-PL" b="1" dirty="0">
                <a:solidFill>
                  <a:srgbClr val="64644B"/>
                </a:solidFill>
                <a:latin typeface="Lato" panose="020F0502020204030203"/>
              </a:rPr>
              <a:t>stawką ryczałtową</a:t>
            </a:r>
            <a:r>
              <a:rPr lang="pl-PL" dirty="0">
                <a:solidFill>
                  <a:srgbClr val="64644B"/>
                </a:solidFill>
                <a:latin typeface="Lato" panose="020F0502020204030203"/>
              </a:rPr>
              <a:t>, przy czym IZ PO określa w wytycznych programowych możliwe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do </a:t>
            </a:r>
            <a:r>
              <a:rPr lang="pl-PL" dirty="0">
                <a:solidFill>
                  <a:srgbClr val="64644B"/>
                </a:solidFill>
                <a:latin typeface="Lato" panose="020F0502020204030203"/>
              </a:rPr>
              <a:t>stosowania stawki ryczałtowe w ramach PO oraz kategorie beneficjentów lub projektów, </a:t>
            </a:r>
            <a:r>
              <a:rPr lang="pl-PL" dirty="0" smtClean="0">
                <a:solidFill>
                  <a:srgbClr val="64644B"/>
                </a:solidFill>
                <a:latin typeface="Lato" panose="020F0502020204030203"/>
              </a:rPr>
              <a:t/>
            </a:r>
            <a:br>
              <a:rPr lang="pl-PL" dirty="0" smtClean="0">
                <a:solidFill>
                  <a:srgbClr val="64644B"/>
                </a:solidFill>
                <a:latin typeface="Lato" panose="020F0502020204030203"/>
              </a:rPr>
            </a:br>
            <a:r>
              <a:rPr lang="pl-PL" dirty="0" smtClean="0">
                <a:solidFill>
                  <a:srgbClr val="64644B"/>
                </a:solidFill>
                <a:latin typeface="Lato" panose="020F0502020204030203"/>
              </a:rPr>
              <a:t>w </a:t>
            </a:r>
            <a:r>
              <a:rPr lang="pl-PL" dirty="0">
                <a:solidFill>
                  <a:srgbClr val="64644B"/>
                </a:solidFill>
                <a:latin typeface="Lato" panose="020F0502020204030203"/>
              </a:rPr>
              <a:t>których ww. stawki są lub mogą być </a:t>
            </a:r>
            <a:r>
              <a:rPr lang="pl-PL" dirty="0" smtClean="0">
                <a:solidFill>
                  <a:srgbClr val="64644B"/>
                </a:solidFill>
                <a:latin typeface="Lato" panose="020F0502020204030203"/>
              </a:rPr>
              <a:t>stosowane; </a:t>
            </a:r>
            <a:endParaRPr lang="pl-PL" dirty="0">
              <a:solidFill>
                <a:srgbClr val="64644B"/>
              </a:solidFill>
              <a:latin typeface="Lato" panose="020F0502020204030203"/>
            </a:endParaRPr>
          </a:p>
          <a:p>
            <a:pPr marL="800100" lvl="1" indent="-342900" algn="just">
              <a:spcAft>
                <a:spcPts val="600"/>
              </a:spcAft>
              <a:buFont typeface="+mj-lt"/>
              <a:buAutoNum type="alphaLcParenR"/>
              <a:defRPr/>
            </a:pPr>
            <a:r>
              <a:rPr lang="pl-PL" b="1" dirty="0">
                <a:solidFill>
                  <a:srgbClr val="64644B"/>
                </a:solidFill>
                <a:latin typeface="Lato" panose="020F0502020204030203"/>
              </a:rPr>
              <a:t>na podstawie rzeczywiście poniesionych wydatków </a:t>
            </a:r>
            <a:r>
              <a:rPr lang="pl-PL" dirty="0">
                <a:solidFill>
                  <a:srgbClr val="64644B"/>
                </a:solidFill>
                <a:latin typeface="Lato" panose="020F0502020204030203"/>
              </a:rPr>
              <a:t>(tj. z pełnym udokumentowaniem wydatków), z zachowaniem pozostałych postanowień Wytycznych, w tym zasady konkurencyjności, przy czym jeżeli w danym PO określono stawkę ryczałtową jako możliwy sposób rozliczania kosztów pośrednich, wysokość kosztów pośrednich </a:t>
            </a:r>
            <a:r>
              <a:rPr lang="pl-PL" dirty="0" smtClean="0">
                <a:solidFill>
                  <a:srgbClr val="64644B"/>
                </a:solidFill>
                <a:latin typeface="Lato" panose="020F0502020204030203"/>
              </a:rPr>
              <a:t>rozliczanych na </a:t>
            </a:r>
            <a:r>
              <a:rPr lang="pl-PL" dirty="0">
                <a:solidFill>
                  <a:srgbClr val="64644B"/>
                </a:solidFill>
                <a:latin typeface="Lato" panose="020F0502020204030203"/>
              </a:rPr>
              <a:t>podstawie rzeczywiście poniesionych wydatków nie może znacznie odbiegać od stawek ryczałtowych ustalonych przez IZ PO dla kosztów pośrednich rozliczanych stawką ryczałtową</a:t>
            </a:r>
            <a:r>
              <a:rPr lang="pl-PL" dirty="0" smtClean="0">
                <a:solidFill>
                  <a:srgbClr val="64644B"/>
                </a:solidFill>
                <a:latin typeface="Lato" panose="020F0502020204030203"/>
              </a:rPr>
              <a:t>, a </a:t>
            </a:r>
            <a:r>
              <a:rPr lang="pl-PL" dirty="0">
                <a:solidFill>
                  <a:srgbClr val="64644B"/>
                </a:solidFill>
                <a:latin typeface="Lato" panose="020F0502020204030203"/>
              </a:rPr>
              <a:t>IZ PO w wytycznych programowych określa maksymalny limit kosztów pośrednich, które mogą być rozliczone na podstawie rzeczywiście poniesionych wydatków w ramach danego PO.</a:t>
            </a:r>
          </a:p>
          <a:p>
            <a:pPr algn="just">
              <a:spcAft>
                <a:spcPts val="600"/>
              </a:spcAft>
              <a:defRPr/>
            </a:pPr>
            <a:r>
              <a:rPr lang="pl-PL" b="1" dirty="0">
                <a:solidFill>
                  <a:srgbClr val="64644B"/>
                </a:solidFill>
                <a:latin typeface="Lato" panose="020F0502020204030203"/>
              </a:rPr>
              <a:t>W projektach finansowanych z EFS koszty pośrednie rozliczane są tylko stawką ryczałtową.</a:t>
            </a:r>
          </a:p>
        </p:txBody>
      </p:sp>
    </p:spTree>
    <p:extLst>
      <p:ext uri="{BB962C8B-B14F-4D97-AF65-F5344CB8AC3E}">
        <p14:creationId xmlns:p14="http://schemas.microsoft.com/office/powerpoint/2010/main" val="366281018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773238"/>
            <a:ext cx="9535681"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Aft>
                <a:spcPts val="600"/>
              </a:spcAft>
              <a:defRPr/>
            </a:pPr>
            <a:r>
              <a:rPr lang="pl-PL" sz="2400" dirty="0">
                <a:solidFill>
                  <a:srgbClr val="64644B"/>
                </a:solidFill>
                <a:latin typeface="Lato" panose="020F0502020204030203"/>
              </a:rPr>
              <a:t>W przypadku, gdy IZ PO pozostawia beneficjentowi możliwość wyboru jednego ze sposobów rozliczania kosztów pośrednich, IZ PO zapewnia,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że </a:t>
            </a:r>
            <a:r>
              <a:rPr lang="pl-PL" sz="2400" dirty="0">
                <a:solidFill>
                  <a:srgbClr val="64644B"/>
                </a:solidFill>
                <a:latin typeface="Lato" panose="020F0502020204030203"/>
              </a:rPr>
              <a:t>beneficjent dokonuje wyboru na etapie złożenia wniosku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o </a:t>
            </a:r>
            <a:r>
              <a:rPr lang="pl-PL" sz="2400" dirty="0">
                <a:solidFill>
                  <a:srgbClr val="64644B"/>
                </a:solidFill>
                <a:latin typeface="Lato" panose="020F0502020204030203"/>
              </a:rPr>
              <a:t>dofinansowanie, przy czym od momentu zawarcia umowy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o </a:t>
            </a:r>
            <a:r>
              <a:rPr lang="pl-PL" sz="2400" dirty="0">
                <a:solidFill>
                  <a:srgbClr val="64644B"/>
                </a:solidFill>
                <a:latin typeface="Lato" panose="020F0502020204030203"/>
              </a:rPr>
              <a:t>dofinansowanie nie ma możliwości zmiany sposobu rozliczania wydatków.</a:t>
            </a:r>
          </a:p>
        </p:txBody>
      </p:sp>
    </p:spTree>
    <p:extLst>
      <p:ext uri="{BB962C8B-B14F-4D97-AF65-F5344CB8AC3E}">
        <p14:creationId xmlns:p14="http://schemas.microsoft.com/office/powerpoint/2010/main" val="218151625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830682"/>
            <a:ext cx="9591951" cy="40322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dirty="0">
                <a:solidFill>
                  <a:srgbClr val="64644B"/>
                </a:solidFill>
                <a:latin typeface="Lato" panose="020F0502020204030203"/>
              </a:rPr>
              <a:t>Koszty związane z wynagrodzeniem personelu mogą być kwalifikowalne w ramach projektu, o ile wynika to ze specyfiki projektu, na warunkach określonych w Wytycznych horyzontalnych oraz wytycznych programowych.</a:t>
            </a:r>
          </a:p>
          <a:p>
            <a:pPr marL="285750" indent="-285750" algn="just">
              <a:spcBef>
                <a:spcPts val="600"/>
              </a:spcBef>
              <a:spcAft>
                <a:spcPts val="600"/>
              </a:spcAft>
              <a:buFont typeface="Arial" panose="020B0604020202020204" pitchFamily="34" charset="0"/>
              <a:buChar char="•"/>
              <a:defRPr/>
            </a:pPr>
            <a:r>
              <a:rPr lang="pl-PL" sz="2000" dirty="0">
                <a:solidFill>
                  <a:srgbClr val="64644B"/>
                </a:solidFill>
                <a:latin typeface="Lato" panose="020F0502020204030203"/>
              </a:rPr>
              <a:t>Wydatki związane z wynagrodzeniem personelu są ponoszone zgodnie z przepisami krajowymi, w szczególności </a:t>
            </a:r>
            <a:r>
              <a:rPr lang="pl-PL" sz="2000" b="1" dirty="0">
                <a:solidFill>
                  <a:srgbClr val="64644B"/>
                </a:solidFill>
                <a:latin typeface="Lato" panose="020F0502020204030203"/>
              </a:rPr>
              <a:t>zgodnie z Kodeksem pracy oraz z Kodeksem cywilnym. </a:t>
            </a:r>
          </a:p>
          <a:p>
            <a:pPr marL="285750" indent="-285750" algn="just">
              <a:spcBef>
                <a:spcPts val="600"/>
              </a:spcBef>
              <a:spcAft>
                <a:spcPts val="600"/>
              </a:spcAft>
              <a:buFont typeface="Arial" panose="020B0604020202020204" pitchFamily="34" charset="0"/>
              <a:buChar char="•"/>
              <a:defRPr/>
            </a:pPr>
            <a:r>
              <a:rPr lang="pl-PL" sz="2000" b="1" dirty="0">
                <a:solidFill>
                  <a:srgbClr val="64644B"/>
                </a:solidFill>
                <a:latin typeface="Lato" panose="020F0502020204030203"/>
              </a:rPr>
              <a:t>Kwalifikowalnymi składnikami wynagrodzenia personelu są w szczególności:</a:t>
            </a: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wynagrodzenie </a:t>
            </a:r>
            <a:r>
              <a:rPr lang="pl-PL" sz="2000" dirty="0" smtClean="0">
                <a:solidFill>
                  <a:srgbClr val="64644B"/>
                </a:solidFill>
                <a:latin typeface="Lato" panose="020F0502020204030203"/>
              </a:rPr>
              <a:t>brutto;</a:t>
            </a:r>
            <a:endParaRPr lang="pl-PL" sz="2000" dirty="0">
              <a:solidFill>
                <a:srgbClr val="64644B"/>
              </a:solidFill>
              <a:latin typeface="Lato" panose="020F0502020204030203"/>
            </a:endParaRP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składki pracodawcy na ubezpieczenia społeczne, </a:t>
            </a:r>
            <a:r>
              <a:rPr lang="pl-PL" sz="2000" dirty="0" smtClean="0">
                <a:solidFill>
                  <a:srgbClr val="64644B"/>
                </a:solidFill>
                <a:latin typeface="Lato" panose="020F0502020204030203"/>
              </a:rPr>
              <a:t>zdrowotne; </a:t>
            </a:r>
            <a:endParaRPr lang="pl-PL" sz="2000" dirty="0">
              <a:solidFill>
                <a:srgbClr val="64644B"/>
              </a:solidFill>
              <a:latin typeface="Lato" panose="020F0502020204030203"/>
            </a:endParaRP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składki na Fundusz Pracy, Fundusz Gwarantowanych Świadczeń </a:t>
            </a:r>
            <a:r>
              <a:rPr lang="pl-PL" sz="2000" dirty="0" smtClean="0">
                <a:solidFill>
                  <a:srgbClr val="64644B"/>
                </a:solidFill>
                <a:latin typeface="Lato" panose="020F0502020204030203"/>
              </a:rPr>
              <a:t>Pracowniczych; </a:t>
            </a:r>
            <a:endParaRPr lang="pl-PL" sz="2000" dirty="0">
              <a:solidFill>
                <a:srgbClr val="64644B"/>
              </a:solidFill>
              <a:latin typeface="Lato" panose="020F0502020204030203"/>
            </a:endParaRP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odpisy na </a:t>
            </a:r>
            <a:r>
              <a:rPr lang="pl-PL" sz="2000" dirty="0" smtClean="0">
                <a:solidFill>
                  <a:srgbClr val="64644B"/>
                </a:solidFill>
                <a:latin typeface="Lato" panose="020F0502020204030203"/>
              </a:rPr>
              <a:t>ZFŚS </a:t>
            </a:r>
            <a:r>
              <a:rPr lang="pl-PL" sz="2000" dirty="0">
                <a:solidFill>
                  <a:srgbClr val="64644B"/>
                </a:solidFill>
                <a:latin typeface="Lato" panose="020F0502020204030203"/>
              </a:rPr>
              <a:t>oraz </a:t>
            </a:r>
          </a:p>
          <a:p>
            <a:pPr marL="742950" lvl="1" indent="-285750" algn="just">
              <a:spcBef>
                <a:spcPts val="0"/>
              </a:spcBef>
              <a:spcAft>
                <a:spcPts val="0"/>
              </a:spcAft>
              <a:buFont typeface="Arial" panose="020B0604020202020204" pitchFamily="34" charset="0"/>
              <a:buChar char="•"/>
              <a:defRPr/>
            </a:pPr>
            <a:r>
              <a:rPr lang="pl-PL" sz="2000" dirty="0">
                <a:solidFill>
                  <a:srgbClr val="64644B"/>
                </a:solidFill>
                <a:latin typeface="Lato" panose="020F0502020204030203"/>
              </a:rPr>
              <a:t>wydatki ponoszone na Pracowniczy Program Emerytalny zgodnie z ustawą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o </a:t>
            </a:r>
            <a:r>
              <a:rPr lang="pl-PL" sz="2000" dirty="0">
                <a:solidFill>
                  <a:srgbClr val="64644B"/>
                </a:solidFill>
                <a:latin typeface="Lato" panose="020F0502020204030203"/>
              </a:rPr>
              <a:t>pracowniczych programach emerytalnych.</a:t>
            </a:r>
          </a:p>
        </p:txBody>
      </p:sp>
    </p:spTree>
    <p:extLst>
      <p:ext uri="{BB962C8B-B14F-4D97-AF65-F5344CB8AC3E}">
        <p14:creationId xmlns:p14="http://schemas.microsoft.com/office/powerpoint/2010/main" val="171462107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12874"/>
            <a:ext cx="9606019" cy="371336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algn="just">
              <a:spcBef>
                <a:spcPts val="600"/>
              </a:spcBef>
              <a:spcAft>
                <a:spcPts val="600"/>
              </a:spcAft>
              <a:buFont typeface="Arial" panose="020B0604020202020204" pitchFamily="34" charset="0"/>
              <a:buChar char="•"/>
              <a:defRPr/>
            </a:pPr>
            <a:r>
              <a:rPr lang="pl-PL" sz="2000" b="1" dirty="0">
                <a:solidFill>
                  <a:srgbClr val="64644B"/>
                </a:solidFill>
                <a:latin typeface="Lato" panose="020F0502020204030203"/>
              </a:rPr>
              <a:t>Koszty związane z wyposażeniem stanowiska pracy personelu projektu </a:t>
            </a:r>
            <a:r>
              <a:rPr lang="pl-PL" sz="2000" dirty="0">
                <a:solidFill>
                  <a:srgbClr val="64644B"/>
                </a:solidFill>
                <a:latin typeface="Lato" panose="020F0502020204030203"/>
              </a:rPr>
              <a:t>są kwalifikowalne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w </a:t>
            </a:r>
            <a:r>
              <a:rPr lang="pl-PL" sz="2000" dirty="0">
                <a:solidFill>
                  <a:srgbClr val="64644B"/>
                </a:solidFill>
                <a:latin typeface="Lato" panose="020F0502020204030203"/>
              </a:rPr>
              <a:t>pełnej wysokości wyłącznie w przypadku personelu projektu zatrudnionego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na </a:t>
            </a:r>
            <a:r>
              <a:rPr lang="pl-PL" sz="2000" dirty="0">
                <a:solidFill>
                  <a:srgbClr val="64644B"/>
                </a:solidFill>
                <a:latin typeface="Lato" panose="020F0502020204030203"/>
              </a:rPr>
              <a:t>podstawie stosunku pracy w wymiarze co najmniej ½ etatu. </a:t>
            </a:r>
          </a:p>
          <a:p>
            <a:pPr marL="285750" indent="-285750" algn="just">
              <a:spcBef>
                <a:spcPts val="600"/>
              </a:spcBef>
              <a:spcAft>
                <a:spcPts val="600"/>
              </a:spcAft>
              <a:buFont typeface="Arial" panose="020B0604020202020204" pitchFamily="34" charset="0"/>
              <a:buChar char="•"/>
              <a:defRPr/>
            </a:pPr>
            <a:r>
              <a:rPr lang="pl-PL" sz="2000" dirty="0">
                <a:solidFill>
                  <a:srgbClr val="64644B"/>
                </a:solidFill>
                <a:latin typeface="Lato" panose="020F0502020204030203"/>
              </a:rPr>
              <a:t>W przypadku personelu projektu zaangażowanego na podstawie stosunku pracy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w </a:t>
            </a:r>
            <a:r>
              <a:rPr lang="pl-PL" sz="2000" dirty="0">
                <a:solidFill>
                  <a:srgbClr val="64644B"/>
                </a:solidFill>
                <a:latin typeface="Lato" panose="020F0502020204030203"/>
              </a:rPr>
              <a:t>wymiarze poniżej ½ etatu lub na podstawie innych form zaangażowania, koszty związane z wyposażeniem stanowiska pracy personelu projektu są niekwalifikowalne.   </a:t>
            </a:r>
          </a:p>
          <a:p>
            <a:pPr marL="285750" indent="-285750" algn="just">
              <a:spcBef>
                <a:spcPts val="600"/>
              </a:spcBef>
              <a:spcAft>
                <a:spcPts val="600"/>
              </a:spcAft>
              <a:buFont typeface="Arial" panose="020B0604020202020204" pitchFamily="34" charset="0"/>
              <a:buChar char="•"/>
              <a:defRPr/>
            </a:pPr>
            <a:r>
              <a:rPr lang="pl-PL" sz="2000" b="1" dirty="0">
                <a:solidFill>
                  <a:srgbClr val="64644B"/>
                </a:solidFill>
                <a:latin typeface="Lato" panose="020F0502020204030203"/>
              </a:rPr>
              <a:t>W ramach projektu mogą być kwalifikowalne koszty delegacji służbowych oraz koszty związane z podnoszeniem kwalifikacji zawodowych personelu projektu</a:t>
            </a:r>
            <a:r>
              <a:rPr lang="pl-PL" sz="2000" dirty="0">
                <a:solidFill>
                  <a:srgbClr val="64644B"/>
                </a:solidFill>
                <a:latin typeface="Lato" panose="020F0502020204030203"/>
              </a:rPr>
              <a:t>, pod warunkiem, </a:t>
            </a:r>
            <a:r>
              <a:rPr lang="pl-PL" sz="2000" dirty="0" smtClean="0">
                <a:solidFill>
                  <a:srgbClr val="64644B"/>
                </a:solidFill>
                <a:latin typeface="Lato" panose="020F0502020204030203"/>
              </a:rPr>
              <a:t/>
            </a:r>
            <a:br>
              <a:rPr lang="pl-PL" sz="2000" dirty="0" smtClean="0">
                <a:solidFill>
                  <a:srgbClr val="64644B"/>
                </a:solidFill>
                <a:latin typeface="Lato" panose="020F0502020204030203"/>
              </a:rPr>
            </a:br>
            <a:r>
              <a:rPr lang="pl-PL" sz="2000" dirty="0" smtClean="0">
                <a:solidFill>
                  <a:srgbClr val="64644B"/>
                </a:solidFill>
                <a:latin typeface="Lato" panose="020F0502020204030203"/>
              </a:rPr>
              <a:t>że </a:t>
            </a:r>
            <a:r>
              <a:rPr lang="pl-PL" sz="2000" dirty="0">
                <a:solidFill>
                  <a:srgbClr val="64644B"/>
                </a:solidFill>
                <a:latin typeface="Lato" panose="020F0502020204030203"/>
              </a:rPr>
              <a:t>jest to niezbędne dla prawidłowej realizacji projektu oraz koszty te zostały uwzględnione w zatwierdzonym wniosku o dofinansowanie projektu. </a:t>
            </a:r>
          </a:p>
        </p:txBody>
      </p:sp>
    </p:spTree>
    <p:extLst>
      <p:ext uri="{BB962C8B-B14F-4D97-AF65-F5344CB8AC3E}">
        <p14:creationId xmlns:p14="http://schemas.microsoft.com/office/powerpoint/2010/main" val="2195018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CO JEST WYDATKIEM KWALIFIKOWALNYM?</a:t>
            </a:r>
            <a:endParaRPr lang="pl-PL" dirty="0"/>
          </a:p>
        </p:txBody>
      </p:sp>
    </p:spTree>
    <p:extLst>
      <p:ext uri="{BB962C8B-B14F-4D97-AF65-F5344CB8AC3E}">
        <p14:creationId xmlns:p14="http://schemas.microsoft.com/office/powerpoint/2010/main" val="11876101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7" y="1013567"/>
            <a:ext cx="9591951" cy="45354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400" b="1" dirty="0" smtClean="0">
                <a:solidFill>
                  <a:srgbClr val="64644B"/>
                </a:solidFill>
                <a:latin typeface="Novecento wide Book"/>
              </a:rPr>
              <a:t>Osoby zatrudnione </a:t>
            </a:r>
            <a:r>
              <a:rPr lang="pl-PL" sz="2400" b="1" dirty="0">
                <a:solidFill>
                  <a:srgbClr val="64644B"/>
                </a:solidFill>
                <a:latin typeface="Novecento wide Book"/>
              </a:rPr>
              <a:t>na podstawie umowy cywilnoprawnej</a:t>
            </a:r>
          </a:p>
          <a:p>
            <a:pPr algn="just">
              <a:spcBef>
                <a:spcPts val="600"/>
              </a:spcBef>
              <a:spcAft>
                <a:spcPts val="600"/>
              </a:spcAft>
              <a:defRPr/>
            </a:pPr>
            <a:r>
              <a:rPr lang="pl-PL" sz="2400" dirty="0">
                <a:solidFill>
                  <a:srgbClr val="64644B"/>
                </a:solidFill>
                <a:latin typeface="Lato" panose="020F0502020204030203"/>
              </a:rPr>
              <a:t>Wydatki poniesione na wynagrodzenie personelu zaangażowanego </a:t>
            </a:r>
            <a:r>
              <a:rPr lang="pl-PL" sz="2400" dirty="0" smtClean="0">
                <a:solidFill>
                  <a:srgbClr val="64644B"/>
                </a:solidFill>
                <a:latin typeface="Lato" panose="020F0502020204030203"/>
              </a:rPr>
              <a:t/>
            </a:r>
            <a:br>
              <a:rPr lang="pl-PL" sz="2400" dirty="0" smtClean="0">
                <a:solidFill>
                  <a:srgbClr val="64644B"/>
                </a:solidFill>
                <a:latin typeface="Lato" panose="020F0502020204030203"/>
              </a:rPr>
            </a:br>
            <a:r>
              <a:rPr lang="pl-PL" sz="2400" dirty="0" smtClean="0">
                <a:solidFill>
                  <a:srgbClr val="64644B"/>
                </a:solidFill>
                <a:latin typeface="Lato" panose="020F0502020204030203"/>
              </a:rPr>
              <a:t>na </a:t>
            </a:r>
            <a:r>
              <a:rPr lang="pl-PL" sz="2400" dirty="0">
                <a:solidFill>
                  <a:srgbClr val="64644B"/>
                </a:solidFill>
                <a:latin typeface="Lato" panose="020F0502020204030203"/>
              </a:rPr>
              <a:t>podstawie stosunku cywilnoprawnego (</a:t>
            </a:r>
            <a:r>
              <a:rPr lang="pl-PL" sz="2400" b="1" dirty="0">
                <a:solidFill>
                  <a:srgbClr val="64644B"/>
                </a:solidFill>
                <a:latin typeface="Lato" panose="020F0502020204030203"/>
              </a:rPr>
              <a:t>umowa zlecenie, umowa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o </a:t>
            </a:r>
            <a:r>
              <a:rPr lang="pl-PL" sz="2400" b="1" dirty="0">
                <a:solidFill>
                  <a:srgbClr val="64644B"/>
                </a:solidFill>
                <a:latin typeface="Lato" panose="020F0502020204030203"/>
              </a:rPr>
              <a:t>dzieło, kontrakt menedżerski</a:t>
            </a:r>
            <a:r>
              <a:rPr lang="pl-PL" sz="2400" dirty="0">
                <a:solidFill>
                  <a:srgbClr val="64644B"/>
                </a:solidFill>
                <a:latin typeface="Lato" panose="020F0502020204030203"/>
              </a:rPr>
              <a:t>) są kwalifikowalne z zastrzeżeniem zachowania odpowiedniej procedury wyboru dostawcy.</a:t>
            </a:r>
          </a:p>
          <a:p>
            <a:pPr algn="just">
              <a:spcBef>
                <a:spcPts val="600"/>
              </a:spcBef>
              <a:spcAft>
                <a:spcPts val="600"/>
              </a:spcAft>
              <a:defRPr/>
            </a:pPr>
            <a:r>
              <a:rPr lang="pl-PL" sz="2400" b="1" dirty="0">
                <a:solidFill>
                  <a:srgbClr val="64644B"/>
                </a:solidFill>
                <a:latin typeface="Lato" panose="020F0502020204030203"/>
              </a:rPr>
              <a:t>Wydatki poniesione na wynagrodzenie osoby zaangażowanej do projektu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na </a:t>
            </a:r>
            <a:r>
              <a:rPr lang="pl-PL" sz="2400" b="1" dirty="0">
                <a:solidFill>
                  <a:srgbClr val="64644B"/>
                </a:solidFill>
                <a:latin typeface="Lato" panose="020F0502020204030203"/>
              </a:rPr>
              <a:t>podstawie umowy cywilnoprawnej, która jest jednocześnie pracownikiem beneficjenta, są niekwalifikowalne. Nie dotyczy to umów </a:t>
            </a:r>
            <a:r>
              <a:rPr lang="pl-PL" sz="2400" b="1" dirty="0" smtClean="0">
                <a:solidFill>
                  <a:srgbClr val="64644B"/>
                </a:solidFill>
                <a:latin typeface="Lato" panose="020F0502020204030203"/>
              </a:rPr>
              <a:t/>
            </a:r>
            <a:br>
              <a:rPr lang="pl-PL" sz="2400" b="1" dirty="0" smtClean="0">
                <a:solidFill>
                  <a:srgbClr val="64644B"/>
                </a:solidFill>
                <a:latin typeface="Lato" panose="020F0502020204030203"/>
              </a:rPr>
            </a:br>
            <a:r>
              <a:rPr lang="pl-PL" sz="2400" b="1" dirty="0" smtClean="0">
                <a:solidFill>
                  <a:srgbClr val="64644B"/>
                </a:solidFill>
                <a:latin typeface="Lato" panose="020F0502020204030203"/>
              </a:rPr>
              <a:t>o </a:t>
            </a:r>
            <a:r>
              <a:rPr lang="pl-PL" sz="2400" b="1" dirty="0">
                <a:solidFill>
                  <a:srgbClr val="64644B"/>
                </a:solidFill>
                <a:latin typeface="Lato" panose="020F0502020204030203"/>
              </a:rPr>
              <a:t>dzieło.</a:t>
            </a:r>
          </a:p>
        </p:txBody>
      </p:sp>
    </p:spTree>
    <p:extLst>
      <p:ext uri="{BB962C8B-B14F-4D97-AF65-F5344CB8AC3E}">
        <p14:creationId xmlns:p14="http://schemas.microsoft.com/office/powerpoint/2010/main" val="320979037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901023"/>
            <a:ext cx="9648222" cy="45354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b="1" dirty="0" smtClean="0">
                <a:solidFill>
                  <a:srgbClr val="64644B"/>
                </a:solidFill>
                <a:latin typeface="Lato" panose="020F0502020204030203"/>
              </a:rPr>
              <a:t>Rozliczenie </a:t>
            </a:r>
            <a:r>
              <a:rPr lang="pl-PL" sz="2000" b="1" dirty="0">
                <a:solidFill>
                  <a:srgbClr val="64644B"/>
                </a:solidFill>
                <a:latin typeface="Lato" panose="020F0502020204030203"/>
              </a:rPr>
              <a:t>umowy zlecenia </a:t>
            </a:r>
            <a:r>
              <a:rPr lang="pl-PL" sz="2000" dirty="0">
                <a:solidFill>
                  <a:srgbClr val="64644B"/>
                </a:solidFill>
                <a:latin typeface="Lato" panose="020F0502020204030203"/>
              </a:rPr>
              <a:t>następuje na podstawie protokołu (protokół musi wskazywać prawidłowe wykonanie zadań, liczbę oraz ewidencję godzin w danym miesiącu kalendarzowym poświęconych na wykonanie zadań w projekcie) wraz z dowodem księgowym potwierdzającym poniesienie wydatku.</a:t>
            </a:r>
          </a:p>
          <a:p>
            <a:pPr algn="just">
              <a:spcBef>
                <a:spcPts val="600"/>
              </a:spcBef>
              <a:spcAft>
                <a:spcPts val="600"/>
              </a:spcAft>
              <a:defRPr/>
            </a:pPr>
            <a:endParaRPr lang="pl-PL" sz="2000" b="1" dirty="0">
              <a:solidFill>
                <a:srgbClr val="64644B"/>
              </a:solidFill>
              <a:latin typeface="Lato" panose="020F0502020204030203"/>
            </a:endParaRPr>
          </a:p>
          <a:p>
            <a:pPr algn="just">
              <a:spcBef>
                <a:spcPts val="600"/>
              </a:spcBef>
              <a:spcAft>
                <a:spcPts val="600"/>
              </a:spcAft>
              <a:defRPr/>
            </a:pPr>
            <a:r>
              <a:rPr lang="pl-PL" sz="2000" dirty="0">
                <a:solidFill>
                  <a:srgbClr val="64644B"/>
                </a:solidFill>
                <a:latin typeface="Lato" panose="020F0502020204030203"/>
              </a:rPr>
              <a:t>Wydatki poniesione na wynagrodzenie personelu zaangażowanego na podstawie </a:t>
            </a:r>
            <a:r>
              <a:rPr lang="pl-PL" sz="2000" b="1" dirty="0">
                <a:solidFill>
                  <a:srgbClr val="64644B"/>
                </a:solidFill>
                <a:latin typeface="Lato" panose="020F0502020204030203"/>
              </a:rPr>
              <a:t>umowy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o </a:t>
            </a:r>
            <a:r>
              <a:rPr lang="pl-PL" sz="2000" b="1" dirty="0">
                <a:solidFill>
                  <a:srgbClr val="64644B"/>
                </a:solidFill>
                <a:latin typeface="Lato" panose="020F0502020204030203"/>
              </a:rPr>
              <a:t>dzieło </a:t>
            </a:r>
            <a:r>
              <a:rPr lang="pl-PL" sz="2000" dirty="0">
                <a:solidFill>
                  <a:srgbClr val="64644B"/>
                </a:solidFill>
                <a:latin typeface="Lato" panose="020F0502020204030203"/>
              </a:rPr>
              <a:t>są kwalifikowalne jeżeli są łącznie spełnione następujące warunki:</a:t>
            </a:r>
          </a:p>
          <a:p>
            <a:pPr marL="342900" indent="-342900" algn="just">
              <a:spcBef>
                <a:spcPts val="600"/>
              </a:spcBef>
              <a:spcAft>
                <a:spcPts val="0"/>
              </a:spcAft>
              <a:buFont typeface="+mj-lt"/>
              <a:buAutoNum type="alphaLcParenR"/>
              <a:defRPr/>
            </a:pPr>
            <a:r>
              <a:rPr lang="pl-PL" sz="2000" dirty="0">
                <a:solidFill>
                  <a:srgbClr val="64644B"/>
                </a:solidFill>
                <a:latin typeface="Lato" panose="020F0502020204030203"/>
              </a:rPr>
              <a:t>charakter zadań uzasadnia zawarcie umowy o dzieło (umowa o dzieło musi spełniać wymogi określone w art. 627 KC i nie może dotyczyć zadań wykonywanych w sposób ciągły</a:t>
            </a:r>
            <a:r>
              <a:rPr lang="pl-PL" sz="2000" dirty="0" smtClean="0">
                <a:solidFill>
                  <a:srgbClr val="64644B"/>
                </a:solidFill>
                <a:latin typeface="Lato" panose="020F0502020204030203"/>
              </a:rPr>
              <a:t>);</a:t>
            </a:r>
            <a:endParaRPr lang="pl-PL" sz="2000" dirty="0">
              <a:solidFill>
                <a:srgbClr val="64644B"/>
              </a:solidFill>
              <a:latin typeface="Lato" panose="020F0502020204030203"/>
            </a:endParaRPr>
          </a:p>
          <a:p>
            <a:pPr marL="342900" indent="-342900" algn="just">
              <a:spcBef>
                <a:spcPts val="0"/>
              </a:spcBef>
              <a:spcAft>
                <a:spcPts val="600"/>
              </a:spcAft>
              <a:buFont typeface="+mj-lt"/>
              <a:buAutoNum type="alphaLcParenR"/>
              <a:defRPr/>
            </a:pPr>
            <a:r>
              <a:rPr lang="pl-PL" sz="2000" dirty="0">
                <a:solidFill>
                  <a:srgbClr val="64644B"/>
                </a:solidFill>
                <a:latin typeface="Lato" panose="020F0502020204030203"/>
              </a:rPr>
              <a:t>wynagrodzenie na podstawie umowy o dzieło wskazane zostało we </a:t>
            </a:r>
            <a:r>
              <a:rPr lang="pl-PL" sz="2000" dirty="0" smtClean="0">
                <a:solidFill>
                  <a:srgbClr val="64644B"/>
                </a:solidFill>
                <a:latin typeface="Lato" panose="020F0502020204030203"/>
              </a:rPr>
              <a:t>wniosku;</a:t>
            </a:r>
            <a:endParaRPr lang="pl-PL" sz="2000" dirty="0">
              <a:solidFill>
                <a:srgbClr val="64644B"/>
              </a:solidFill>
              <a:latin typeface="Lato" panose="020F0502020204030203"/>
            </a:endParaRPr>
          </a:p>
          <a:p>
            <a:pPr marL="342900" indent="-342900" algn="just">
              <a:spcBef>
                <a:spcPts val="0"/>
              </a:spcBef>
              <a:spcAft>
                <a:spcPts val="600"/>
              </a:spcAft>
              <a:buFont typeface="+mj-lt"/>
              <a:buAutoNum type="alphaLcParenR"/>
              <a:defRPr/>
            </a:pPr>
            <a:r>
              <a:rPr lang="pl-PL" sz="2000" dirty="0">
                <a:solidFill>
                  <a:srgbClr val="64644B"/>
                </a:solidFill>
                <a:latin typeface="Lato" panose="020F0502020204030203"/>
              </a:rPr>
              <a:t>rozliczenie personelu następuje na podstawie protokołu wskazującego wynik rzeczowy wykonanego dzieła oraz dokumentu księgowego potwierdzającego poniesienie wydatku. </a:t>
            </a:r>
          </a:p>
          <a:p>
            <a:pPr marL="342900" indent="-342900" algn="just">
              <a:spcBef>
                <a:spcPts val="600"/>
              </a:spcBef>
              <a:spcAft>
                <a:spcPts val="600"/>
              </a:spcAft>
              <a:buFont typeface="+mj-lt"/>
              <a:buAutoNum type="alphaLcParenR"/>
              <a:defRPr/>
            </a:pP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154994954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1182397"/>
            <a:ext cx="9676358" cy="374129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b="1" dirty="0">
                <a:solidFill>
                  <a:srgbClr val="64644B"/>
                </a:solidFill>
                <a:latin typeface="Novecento wide Book"/>
              </a:rPr>
              <a:t>Samozatrudnienie</a:t>
            </a:r>
          </a:p>
          <a:p>
            <a:pPr algn="just">
              <a:spcBef>
                <a:spcPts val="600"/>
              </a:spcBef>
              <a:spcAft>
                <a:spcPts val="600"/>
              </a:spcAft>
              <a:defRPr/>
            </a:pPr>
            <a:r>
              <a:rPr lang="pl-PL" sz="2000" b="1" dirty="0">
                <a:solidFill>
                  <a:srgbClr val="64644B"/>
                </a:solidFill>
                <a:latin typeface="Lato" panose="020F0502020204030203"/>
              </a:rPr>
              <a:t>Kwalifikowalne jest wynagrodzenie osoby samozatrudnionej</a:t>
            </a:r>
            <a:r>
              <a:rPr lang="pl-PL" sz="2000" dirty="0">
                <a:solidFill>
                  <a:srgbClr val="64644B"/>
                </a:solidFill>
                <a:latin typeface="Lato" panose="020F0502020204030203"/>
              </a:rPr>
              <a:t>, tj. osoby fizycznej prowadzącej działalność gospodarczą, wykonującej osobiście zadania w ramach projektu, którego jest beneficjentem, pod warunkiem wyraźnego wskazania takiej formy zaangażowania oraz określenia zakresu obowiązków tej osoby w zatwierdzonym wniosku o dofinansowanie.</a:t>
            </a:r>
          </a:p>
          <a:p>
            <a:pPr algn="just">
              <a:spcBef>
                <a:spcPts val="600"/>
              </a:spcBef>
              <a:spcAft>
                <a:spcPts val="600"/>
              </a:spcAft>
              <a:defRPr/>
            </a:pPr>
            <a:r>
              <a:rPr lang="pl-PL" sz="2000" dirty="0">
                <a:solidFill>
                  <a:srgbClr val="64644B"/>
                </a:solidFill>
                <a:latin typeface="Lato" panose="020F0502020204030203"/>
              </a:rPr>
              <a:t>Wysokość wynagrodzenia osoby samozatrudnionej wynika z wniosku o dofinansowanie.</a:t>
            </a:r>
          </a:p>
          <a:p>
            <a:pPr algn="just">
              <a:spcBef>
                <a:spcPts val="600"/>
              </a:spcBef>
              <a:spcAft>
                <a:spcPts val="600"/>
              </a:spcAft>
              <a:defRPr/>
            </a:pPr>
            <a:r>
              <a:rPr lang="pl-PL" sz="2000" b="1" dirty="0">
                <a:solidFill>
                  <a:srgbClr val="64644B"/>
                </a:solidFill>
                <a:latin typeface="Lato" panose="020F0502020204030203"/>
              </a:rPr>
              <a:t>Poniesienie wydatku na wynagrodzenie jest dokumentowane dokumentem księgowym, </a:t>
            </a:r>
            <a:r>
              <a:rPr lang="pl-PL" sz="2000" b="1" dirty="0" smtClean="0">
                <a:solidFill>
                  <a:srgbClr val="64644B"/>
                </a:solidFill>
                <a:latin typeface="Lato" panose="020F0502020204030203"/>
              </a:rPr>
              <a:t/>
            </a:r>
            <a:br>
              <a:rPr lang="pl-PL" sz="2000" b="1" dirty="0" smtClean="0">
                <a:solidFill>
                  <a:srgbClr val="64644B"/>
                </a:solidFill>
                <a:latin typeface="Lato" panose="020F0502020204030203"/>
              </a:rPr>
            </a:br>
            <a:r>
              <a:rPr lang="pl-PL" sz="2000" b="1" dirty="0" smtClean="0">
                <a:solidFill>
                  <a:srgbClr val="64644B"/>
                </a:solidFill>
                <a:latin typeface="Lato" panose="020F0502020204030203"/>
              </a:rPr>
              <a:t>np</a:t>
            </a:r>
            <a:r>
              <a:rPr lang="pl-PL" sz="2000" b="1" dirty="0">
                <a:solidFill>
                  <a:srgbClr val="64644B"/>
                </a:solidFill>
                <a:latin typeface="Lato" panose="020F0502020204030203"/>
              </a:rPr>
              <a:t>. notą obciążeniową oraz protokołem.</a:t>
            </a:r>
            <a:endParaRPr lang="pl-PL" sz="2000" dirty="0">
              <a:solidFill>
                <a:srgbClr val="64644B"/>
              </a:solidFill>
              <a:latin typeface="Lato" panose="020F0502020204030203"/>
            </a:endParaRPr>
          </a:p>
        </p:txBody>
      </p:sp>
    </p:spTree>
    <p:extLst>
      <p:ext uri="{BB962C8B-B14F-4D97-AF65-F5344CB8AC3E}">
        <p14:creationId xmlns:p14="http://schemas.microsoft.com/office/powerpoint/2010/main" val="304407553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19668" y="886955"/>
            <a:ext cx="9479410" cy="45354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spcBef>
                <a:spcPts val="600"/>
              </a:spcBef>
              <a:spcAft>
                <a:spcPts val="600"/>
              </a:spcAft>
              <a:defRPr/>
            </a:pPr>
            <a:r>
              <a:rPr lang="pl-PL" sz="2000" b="1" dirty="0">
                <a:solidFill>
                  <a:srgbClr val="64644B"/>
                </a:solidFill>
                <a:latin typeface="Novecento wide Book"/>
              </a:rPr>
              <a:t>Inne formy zaangażowania </a:t>
            </a:r>
          </a:p>
          <a:p>
            <a:pPr algn="just">
              <a:spcBef>
                <a:spcPts val="600"/>
              </a:spcBef>
              <a:spcAft>
                <a:spcPts val="600"/>
              </a:spcAft>
              <a:defRPr/>
            </a:pPr>
            <a:endParaRPr lang="pl-PL" sz="2000" b="1" dirty="0" smtClean="0">
              <a:solidFill>
                <a:srgbClr val="64644B"/>
              </a:solidFill>
              <a:latin typeface="Novecento wide Book"/>
            </a:endParaRPr>
          </a:p>
          <a:p>
            <a:pPr algn="just">
              <a:spcBef>
                <a:spcPts val="600"/>
              </a:spcBef>
              <a:spcAft>
                <a:spcPts val="600"/>
              </a:spcAft>
              <a:defRPr/>
            </a:pPr>
            <a:r>
              <a:rPr lang="pl-PL" sz="2000" b="1" dirty="0" smtClean="0">
                <a:solidFill>
                  <a:srgbClr val="64644B"/>
                </a:solidFill>
                <a:latin typeface="Lato" panose="020F0502020204030203"/>
              </a:rPr>
              <a:t>Kwalifikowalne </a:t>
            </a:r>
            <a:r>
              <a:rPr lang="pl-PL" sz="2000" b="1" dirty="0">
                <a:solidFill>
                  <a:srgbClr val="64644B"/>
                </a:solidFill>
                <a:latin typeface="Lato" panose="020F0502020204030203"/>
              </a:rPr>
              <a:t>jest wynagrodzenie osoby zatrudnionej za pośrednictwem agencji pracy tymczasowej</a:t>
            </a:r>
            <a:r>
              <a:rPr lang="pl-PL" sz="2000" dirty="0">
                <a:solidFill>
                  <a:srgbClr val="64644B"/>
                </a:solidFill>
                <a:latin typeface="Lato" panose="020F0502020204030203"/>
              </a:rPr>
              <a:t>, o ile wydatki związane z wynagrodzeniem tej osoby:</a:t>
            </a:r>
          </a:p>
          <a:p>
            <a:pPr marL="342900" indent="-342900" algn="just">
              <a:spcBef>
                <a:spcPts val="600"/>
              </a:spcBef>
              <a:spcAft>
                <a:spcPts val="0"/>
              </a:spcAft>
              <a:buFont typeface="+mj-lt"/>
              <a:buAutoNum type="alphaLcParenR"/>
              <a:defRPr/>
            </a:pPr>
            <a:r>
              <a:rPr lang="pl-PL" sz="2000" dirty="0">
                <a:solidFill>
                  <a:srgbClr val="64644B"/>
                </a:solidFill>
                <a:latin typeface="Lato" panose="020F0502020204030203"/>
              </a:rPr>
              <a:t>są ponoszone zgodnie z przepisami krajowymi, w szczególności z ustawą o zatrudnianiu pracowników </a:t>
            </a:r>
            <a:r>
              <a:rPr lang="pl-PL" sz="2000" dirty="0" smtClean="0">
                <a:solidFill>
                  <a:srgbClr val="64644B"/>
                </a:solidFill>
                <a:latin typeface="Lato" panose="020F0502020204030203"/>
              </a:rPr>
              <a:t>tymczasowych;</a:t>
            </a:r>
            <a:endParaRPr lang="pl-PL" sz="2000" dirty="0">
              <a:solidFill>
                <a:srgbClr val="64644B"/>
              </a:solidFill>
              <a:latin typeface="Lato" panose="020F0502020204030203"/>
            </a:endParaRPr>
          </a:p>
          <a:p>
            <a:pPr marL="342900" indent="-342900" algn="just">
              <a:spcBef>
                <a:spcPts val="0"/>
              </a:spcBef>
              <a:spcAft>
                <a:spcPts val="600"/>
              </a:spcAft>
              <a:buFont typeface="+mj-lt"/>
              <a:buAutoNum type="alphaLcParenR"/>
              <a:defRPr/>
            </a:pPr>
            <a:r>
              <a:rPr lang="pl-PL" sz="2000" dirty="0">
                <a:solidFill>
                  <a:srgbClr val="64644B"/>
                </a:solidFill>
                <a:latin typeface="Lato" panose="020F0502020204030203"/>
              </a:rPr>
              <a:t>nie są zawyżone w stosunku do stawek rynkowych.</a:t>
            </a:r>
          </a:p>
          <a:p>
            <a:pPr algn="just">
              <a:spcBef>
                <a:spcPts val="600"/>
              </a:spcBef>
              <a:spcAft>
                <a:spcPts val="600"/>
              </a:spcAft>
              <a:defRPr/>
            </a:pPr>
            <a:r>
              <a:rPr lang="pl-PL" sz="2000" b="1" dirty="0">
                <a:solidFill>
                  <a:srgbClr val="64644B"/>
                </a:solidFill>
                <a:latin typeface="Lato" panose="020F0502020204030203"/>
              </a:rPr>
              <a:t>Kwalifikowalne jest wynagrodzenie osoby zatrudnionej na podstawie innych form zatrudnienia, </a:t>
            </a:r>
            <a:r>
              <a:rPr lang="pl-PL" sz="2000" dirty="0">
                <a:solidFill>
                  <a:srgbClr val="64644B"/>
                </a:solidFill>
                <a:latin typeface="Lato" panose="020F0502020204030203"/>
              </a:rPr>
              <a:t>pod warunkiem ich zgodności z założeniami projektu.</a:t>
            </a:r>
          </a:p>
          <a:p>
            <a:pPr algn="just">
              <a:spcBef>
                <a:spcPts val="600"/>
              </a:spcBef>
              <a:spcAft>
                <a:spcPts val="600"/>
              </a:spcAft>
              <a:defRPr/>
            </a:pPr>
            <a:endParaRPr lang="pl-PL" sz="2000" dirty="0">
              <a:solidFill>
                <a:srgbClr val="64644B"/>
              </a:solidFill>
              <a:latin typeface="Lato" panose="020F0502020204030203"/>
            </a:endParaRPr>
          </a:p>
          <a:p>
            <a:pPr algn="just">
              <a:spcBef>
                <a:spcPts val="600"/>
              </a:spcBef>
              <a:spcAft>
                <a:spcPts val="600"/>
              </a:spcAft>
              <a:defRPr/>
            </a:pPr>
            <a:r>
              <a:rPr lang="pl-PL" sz="2000" b="1" dirty="0">
                <a:solidFill>
                  <a:srgbClr val="64644B"/>
                </a:solidFill>
                <a:latin typeface="Lato" panose="020F0502020204030203"/>
              </a:rPr>
              <a:t>Poniesienie wydatku na ww. wynagrodzenie jest dokumentowane dokumentem księgowym oraz protokołem.</a:t>
            </a:r>
          </a:p>
        </p:txBody>
      </p:sp>
    </p:spTree>
    <p:extLst>
      <p:ext uri="{BB962C8B-B14F-4D97-AF65-F5344CB8AC3E}">
        <p14:creationId xmlns:p14="http://schemas.microsoft.com/office/powerpoint/2010/main" val="184130338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816629"/>
            <a:ext cx="9651445"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r>
              <a:rPr lang="pl-PL" sz="1900" b="1" kern="0" dirty="0">
                <a:solidFill>
                  <a:srgbClr val="64644B"/>
                </a:solidFill>
                <a:latin typeface="Lato" panose="020F0502020204030203"/>
              </a:rPr>
              <a:t>Wytyczne </a:t>
            </a:r>
            <a:r>
              <a:rPr lang="pl-PL" sz="1900" b="1" kern="0" dirty="0" smtClean="0">
                <a:solidFill>
                  <a:srgbClr val="64644B"/>
                </a:solidFill>
                <a:latin typeface="Lato" panose="020F0502020204030203"/>
              </a:rPr>
              <a:t>horyzontalne a VAT</a:t>
            </a:r>
          </a:p>
          <a:p>
            <a:pPr algn="just" eaLnBrk="1" fontAlgn="auto" hangingPunct="1">
              <a:spcBef>
                <a:spcPts val="0"/>
              </a:spcBef>
              <a:spcAft>
                <a:spcPts val="300"/>
              </a:spcAft>
              <a:defRPr/>
            </a:pPr>
            <a:endParaRPr lang="pl-PL" sz="1900" kern="0" dirty="0">
              <a:solidFill>
                <a:srgbClr val="64644B"/>
              </a:solidFill>
              <a:latin typeface="Lato" panose="020F0502020204030203"/>
            </a:endParaRPr>
          </a:p>
          <a:p>
            <a:pPr marL="342900" indent="-342900" algn="just" eaLnBrk="1" fontAlgn="auto" hangingPunct="1">
              <a:spcBef>
                <a:spcPts val="0"/>
              </a:spcBef>
              <a:spcAft>
                <a:spcPts val="300"/>
              </a:spcAft>
              <a:buFont typeface="Arial" panose="020B0604020202020204" pitchFamily="34" charset="0"/>
              <a:buChar char="•"/>
              <a:defRPr/>
            </a:pPr>
            <a:r>
              <a:rPr lang="pl-PL" sz="1900" kern="0" dirty="0">
                <a:solidFill>
                  <a:srgbClr val="64644B"/>
                </a:solidFill>
                <a:latin typeface="Lato" panose="020F0502020204030203"/>
              </a:rPr>
              <a:t>Podatki i inne opłaty, w szczególności podatek VAT, mogą być uznane za wydatki kwalifikowalne tylko wtedy, gdy </a:t>
            </a:r>
            <a:r>
              <a:rPr lang="pl-PL" sz="1900" b="1" kern="0" dirty="0">
                <a:solidFill>
                  <a:srgbClr val="64644B"/>
                </a:solidFill>
                <a:latin typeface="Lato" panose="020F0502020204030203"/>
              </a:rPr>
              <a:t>beneficjent nie ma prawnej możliwości ich odzyskania</a:t>
            </a:r>
            <a:r>
              <a:rPr lang="pl-PL" sz="1900" kern="0" dirty="0">
                <a:solidFill>
                  <a:srgbClr val="64644B"/>
                </a:solidFill>
                <a:latin typeface="Lato" panose="020F0502020204030203"/>
              </a:rPr>
              <a:t>.</a:t>
            </a:r>
          </a:p>
          <a:p>
            <a:pPr marL="342900" indent="-342900" algn="just" eaLnBrk="1" fontAlgn="auto" hangingPunct="1">
              <a:spcBef>
                <a:spcPts val="0"/>
              </a:spcBef>
              <a:spcAft>
                <a:spcPts val="300"/>
              </a:spcAft>
              <a:buFont typeface="Arial" panose="020B0604020202020204" pitchFamily="34" charset="0"/>
              <a:buChar char="•"/>
              <a:defRPr/>
            </a:pPr>
            <a:r>
              <a:rPr lang="pl-PL" sz="1900" kern="0" dirty="0">
                <a:solidFill>
                  <a:srgbClr val="64644B"/>
                </a:solidFill>
                <a:latin typeface="Lato" panose="020F0502020204030203"/>
              </a:rPr>
              <a:t>Możliwość odzyskania podatku VAT rozpatruje się zgodnie z przepisami ustawy o VAT oraz rozporządzeń do tej ustawy.</a:t>
            </a:r>
          </a:p>
          <a:p>
            <a:pPr marL="342900" indent="-342900" algn="just" eaLnBrk="1" fontAlgn="auto" hangingPunct="1">
              <a:spcBef>
                <a:spcPts val="0"/>
              </a:spcBef>
              <a:spcAft>
                <a:spcPts val="300"/>
              </a:spcAft>
              <a:buFont typeface="Arial" panose="020B0604020202020204" pitchFamily="34" charset="0"/>
              <a:buChar char="•"/>
              <a:defRPr/>
            </a:pPr>
            <a:r>
              <a:rPr lang="pl-PL" sz="1900" kern="0" dirty="0">
                <a:solidFill>
                  <a:srgbClr val="64644B"/>
                </a:solidFill>
                <a:latin typeface="Lato" panose="020F0502020204030203"/>
              </a:rPr>
              <a:t>Warunek określony w pkt 1 oznacza, iż zapłacony podatek VAT może być uznany za wydatek kwalifikowalny wyłącznie wówczas, gdy beneficjentowi, zgodnie z obowiązującym ustawodawstwem krajowym, nie przysługuje prawo (czyli </a:t>
            </a:r>
            <a:r>
              <a:rPr lang="pl-PL" sz="1900" b="1" kern="0" dirty="0">
                <a:solidFill>
                  <a:srgbClr val="64644B"/>
                </a:solidFill>
                <a:latin typeface="Lato" panose="020F0502020204030203"/>
              </a:rPr>
              <a:t>beneficjent nie ma prawnych możliwości) do obniżenia kwoty podatku należnego o kwotę podatku naliczonego lub ubiegania się o zwrot VAT</a:t>
            </a:r>
            <a:r>
              <a:rPr lang="pl-PL" sz="1900" kern="0" dirty="0">
                <a:solidFill>
                  <a:srgbClr val="64644B"/>
                </a:solidFill>
                <a:latin typeface="Lato" panose="020F0502020204030203"/>
              </a:rPr>
              <a:t>. </a:t>
            </a:r>
          </a:p>
          <a:p>
            <a:pPr marL="360363" algn="just" eaLnBrk="1" fontAlgn="auto" hangingPunct="1">
              <a:spcBef>
                <a:spcPts val="600"/>
              </a:spcBef>
              <a:spcAft>
                <a:spcPts val="300"/>
              </a:spcAft>
              <a:defRPr/>
            </a:pPr>
            <a:r>
              <a:rPr lang="pl-PL" sz="1900" b="1" kern="0" dirty="0">
                <a:solidFill>
                  <a:srgbClr val="64644B"/>
                </a:solidFill>
                <a:latin typeface="Lato" panose="020F0502020204030203"/>
              </a:rPr>
              <a:t>Posiadanie wyżej wymienionego prawa (potencjalnej prawnej możliwości) wyklucza uznanie wydatku za kwalifikowalny, nawet jeśli faktycznie zwrot nie nastąpił, np. ze względu na nie podjęcie przez beneficjenta czynności zmierzających do realizacji tego prawa.</a:t>
            </a:r>
          </a:p>
          <a:p>
            <a:pPr marL="342900" indent="-342900" algn="just" eaLnBrk="1" fontAlgn="auto" hangingPunct="1">
              <a:spcBef>
                <a:spcPts val="0"/>
              </a:spcBef>
              <a:spcAft>
                <a:spcPts val="300"/>
              </a:spcAft>
              <a:buFont typeface="+mj-lt"/>
              <a:buAutoNum type="arabicPeriod"/>
              <a:defRPr/>
            </a:pPr>
            <a:endParaRPr lang="pl-PL" sz="1900" kern="0" dirty="0">
              <a:solidFill>
                <a:srgbClr val="64644B"/>
              </a:solidFill>
              <a:latin typeface="Lato" panose="020F0502020204030203"/>
            </a:endParaRPr>
          </a:p>
          <a:p>
            <a:pPr algn="just" eaLnBrk="1" fontAlgn="auto" hangingPunct="1">
              <a:spcBef>
                <a:spcPts val="0"/>
              </a:spcBef>
              <a:spcAft>
                <a:spcPts val="300"/>
              </a:spcAft>
              <a:defRPr/>
            </a:pPr>
            <a:endParaRPr lang="pl-PL" sz="1900" kern="0" dirty="0">
              <a:solidFill>
                <a:srgbClr val="64644B"/>
              </a:solidFill>
              <a:latin typeface="Lato" panose="020F0502020204030203"/>
            </a:endParaRPr>
          </a:p>
        </p:txBody>
      </p:sp>
    </p:spTree>
    <p:extLst>
      <p:ext uri="{BB962C8B-B14F-4D97-AF65-F5344CB8AC3E}">
        <p14:creationId xmlns:p14="http://schemas.microsoft.com/office/powerpoint/2010/main" val="67528865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872197"/>
            <a:ext cx="9693648" cy="47179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r>
              <a:rPr lang="pl-PL" b="1" kern="0" dirty="0">
                <a:solidFill>
                  <a:srgbClr val="64644B"/>
                </a:solidFill>
                <a:latin typeface="Lato" panose="020F0502020204030203"/>
              </a:rPr>
              <a:t>Regulacje ustawy o VAT</a:t>
            </a:r>
          </a:p>
          <a:p>
            <a:pPr algn="just" eaLnBrk="1" fontAlgn="auto" hangingPunct="1">
              <a:spcBef>
                <a:spcPts val="0"/>
              </a:spcBef>
              <a:spcAft>
                <a:spcPts val="300"/>
              </a:spcAft>
              <a:defRPr/>
            </a:pPr>
            <a:endParaRPr lang="pl-PL" kern="0" dirty="0">
              <a:solidFill>
                <a:srgbClr val="64644B"/>
              </a:solidFill>
              <a:latin typeface="Lato" panose="020F0502020204030203"/>
            </a:endParaRPr>
          </a:p>
          <a:p>
            <a:pPr algn="just" eaLnBrk="1" fontAlgn="auto" hangingPunct="1">
              <a:spcBef>
                <a:spcPts val="0"/>
              </a:spcBef>
              <a:spcAft>
                <a:spcPts val="300"/>
              </a:spcAft>
              <a:defRPr/>
            </a:pPr>
            <a:r>
              <a:rPr lang="pl-PL" b="1" kern="0" dirty="0">
                <a:solidFill>
                  <a:srgbClr val="64644B"/>
                </a:solidFill>
                <a:latin typeface="Lato" panose="020F0502020204030203"/>
              </a:rPr>
              <a:t>Art. 86 ust. 1</a:t>
            </a:r>
          </a:p>
          <a:p>
            <a:pPr algn="just" eaLnBrk="1" fontAlgn="auto" hangingPunct="1">
              <a:spcBef>
                <a:spcPts val="0"/>
              </a:spcBef>
              <a:spcAft>
                <a:spcPts val="300"/>
              </a:spcAft>
              <a:defRPr/>
            </a:pPr>
            <a:r>
              <a:rPr lang="pl-PL" b="1" kern="0" dirty="0">
                <a:solidFill>
                  <a:srgbClr val="64644B"/>
                </a:solidFill>
                <a:latin typeface="Lato" panose="020F0502020204030203"/>
              </a:rPr>
              <a:t>W zakresie, w jakim towary i usługi są wykorzystywane do wykonywania czynności opodatkowanych</a:t>
            </a:r>
            <a:r>
              <a:rPr lang="pl-PL" kern="0" dirty="0">
                <a:solidFill>
                  <a:srgbClr val="64644B"/>
                </a:solidFill>
                <a:latin typeface="Lato" panose="020F0502020204030203"/>
              </a:rPr>
              <a:t>, podatnikowi, o którym mowa w art. 15, przysługuje prawo do obniżenia kwoty podatku należnego </a:t>
            </a:r>
            <a:r>
              <a:rPr lang="pl-PL" kern="0" dirty="0" smtClean="0">
                <a:solidFill>
                  <a:srgbClr val="64644B"/>
                </a:solidFill>
                <a:latin typeface="Lato" panose="020F0502020204030203"/>
              </a:rPr>
              <a:t/>
            </a:r>
            <a:br>
              <a:rPr lang="pl-PL" kern="0" dirty="0" smtClean="0">
                <a:solidFill>
                  <a:srgbClr val="64644B"/>
                </a:solidFill>
                <a:latin typeface="Lato" panose="020F0502020204030203"/>
              </a:rPr>
            </a:br>
            <a:r>
              <a:rPr lang="pl-PL" kern="0" dirty="0" smtClean="0">
                <a:solidFill>
                  <a:srgbClr val="64644B"/>
                </a:solidFill>
                <a:latin typeface="Lato" panose="020F0502020204030203"/>
              </a:rPr>
              <a:t>o </a:t>
            </a:r>
            <a:r>
              <a:rPr lang="pl-PL" kern="0" dirty="0">
                <a:solidFill>
                  <a:srgbClr val="64644B"/>
                </a:solidFill>
                <a:latin typeface="Lato" panose="020F0502020204030203"/>
              </a:rPr>
              <a:t>kwotę podatku naliczonego.</a:t>
            </a:r>
          </a:p>
          <a:p>
            <a:pPr marL="342900" indent="-342900" algn="just" eaLnBrk="1" fontAlgn="auto" hangingPunct="1">
              <a:spcBef>
                <a:spcPts val="0"/>
              </a:spcBef>
              <a:spcAft>
                <a:spcPts val="300"/>
              </a:spcAft>
              <a:buFont typeface="+mj-lt"/>
              <a:buAutoNum type="arabicPeriod"/>
              <a:defRPr/>
            </a:pPr>
            <a:endParaRPr lang="pl-PL" kern="0" dirty="0">
              <a:solidFill>
                <a:srgbClr val="64644B"/>
              </a:solidFill>
              <a:latin typeface="Lato" panose="020F0502020204030203"/>
            </a:endParaRPr>
          </a:p>
          <a:p>
            <a:pPr algn="just" eaLnBrk="1" fontAlgn="auto" hangingPunct="1">
              <a:spcBef>
                <a:spcPts val="0"/>
              </a:spcBef>
              <a:spcAft>
                <a:spcPts val="300"/>
              </a:spcAft>
              <a:defRPr/>
            </a:pPr>
            <a:endParaRPr lang="pl-PL" kern="0" dirty="0">
              <a:solidFill>
                <a:srgbClr val="64644B"/>
              </a:solidFill>
              <a:latin typeface="Lato" panose="020F0502020204030203"/>
            </a:endParaRPr>
          </a:p>
          <a:p>
            <a:pPr algn="just" eaLnBrk="1" fontAlgn="auto" hangingPunct="1">
              <a:spcBef>
                <a:spcPts val="0"/>
              </a:spcBef>
              <a:spcAft>
                <a:spcPts val="300"/>
              </a:spcAft>
              <a:defRPr/>
            </a:pPr>
            <a:r>
              <a:rPr lang="pl-PL" i="1" kern="0" dirty="0">
                <a:solidFill>
                  <a:srgbClr val="64644B"/>
                </a:solidFill>
                <a:latin typeface="Lato" panose="020F0502020204030203"/>
              </a:rPr>
              <a:t>Prawo do odliczenia podatku VAT naliczonego przysługuje wyłącznie wówczas, gdy zakupione przez beneficjenta towary i usługi będą służyły czynnościom opodatkowanym. Prawo do odliczenia nie przysługuje w zakresie, w jakim zakupy związane są z czynnościami zwolnionymi z VAT lub </a:t>
            </a:r>
            <a:r>
              <a:rPr lang="pl-PL" i="1" kern="0" dirty="0" smtClean="0">
                <a:solidFill>
                  <a:srgbClr val="64644B"/>
                </a:solidFill>
                <a:latin typeface="Lato" panose="020F0502020204030203"/>
              </a:rPr>
              <a:t/>
            </a:r>
            <a:br>
              <a:rPr lang="pl-PL" i="1" kern="0" dirty="0" smtClean="0">
                <a:solidFill>
                  <a:srgbClr val="64644B"/>
                </a:solidFill>
                <a:latin typeface="Lato" panose="020F0502020204030203"/>
              </a:rPr>
            </a:br>
            <a:r>
              <a:rPr lang="pl-PL" i="1" kern="0" dirty="0" smtClean="0">
                <a:solidFill>
                  <a:srgbClr val="64644B"/>
                </a:solidFill>
                <a:latin typeface="Lato" panose="020F0502020204030203"/>
              </a:rPr>
              <a:t>z </a:t>
            </a:r>
            <a:r>
              <a:rPr lang="pl-PL" i="1" kern="0" dirty="0">
                <a:solidFill>
                  <a:srgbClr val="64644B"/>
                </a:solidFill>
                <a:latin typeface="Lato" panose="020F0502020204030203"/>
              </a:rPr>
              <a:t>czynnościami niepodlegającymi opodatkowaniu. Z orzecznictwa TSUE wynika, że związek zakupów </a:t>
            </a:r>
            <a:r>
              <a:rPr lang="pl-PL" i="1" kern="0" dirty="0" smtClean="0">
                <a:solidFill>
                  <a:srgbClr val="64644B"/>
                </a:solidFill>
                <a:latin typeface="Lato" panose="020F0502020204030203"/>
              </a:rPr>
              <a:t/>
            </a:r>
            <a:br>
              <a:rPr lang="pl-PL" i="1" kern="0" dirty="0" smtClean="0">
                <a:solidFill>
                  <a:srgbClr val="64644B"/>
                </a:solidFill>
                <a:latin typeface="Lato" panose="020F0502020204030203"/>
              </a:rPr>
            </a:br>
            <a:r>
              <a:rPr lang="pl-PL" i="1" kern="0" dirty="0" smtClean="0">
                <a:solidFill>
                  <a:srgbClr val="64644B"/>
                </a:solidFill>
                <a:latin typeface="Lato" panose="020F0502020204030203"/>
              </a:rPr>
              <a:t>z </a:t>
            </a:r>
            <a:r>
              <a:rPr lang="pl-PL" i="1" kern="0" dirty="0">
                <a:solidFill>
                  <a:srgbClr val="64644B"/>
                </a:solidFill>
                <a:latin typeface="Lato" panose="020F0502020204030203"/>
              </a:rPr>
              <a:t>czynnościami opodatkowanymi powinien mieć zasadniczo bezpośredni charakter. Tym samy, beneficjent realizujący projekt dofinansowany ze środków PO będzie mógł odliczyć VAT wówczas, gdy zakupy towarów i usług w ramach realizowanego projektu związane są bezpośrednio z wykonywanymi przez beneficjenta czynnościami opodatkowanymi.  </a:t>
            </a:r>
            <a:endParaRPr lang="pl-PL" sz="1600" i="1" kern="0" dirty="0">
              <a:solidFill>
                <a:srgbClr val="64644B"/>
              </a:solidFill>
              <a:latin typeface="Lato" panose="020F0502020204030203"/>
            </a:endParaRPr>
          </a:p>
        </p:txBody>
      </p:sp>
    </p:spTree>
    <p:extLst>
      <p:ext uri="{BB962C8B-B14F-4D97-AF65-F5344CB8AC3E}">
        <p14:creationId xmlns:p14="http://schemas.microsoft.com/office/powerpoint/2010/main" val="190985522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011866" y="1027650"/>
            <a:ext cx="9623310"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endParaRPr lang="pl-PL" sz="2400" kern="0" dirty="0">
              <a:solidFill>
                <a:srgbClr val="64644B"/>
              </a:solidFill>
              <a:latin typeface="Lato" panose="020F0502020204030203"/>
            </a:endParaRPr>
          </a:p>
          <a:p>
            <a:pPr algn="just" eaLnBrk="1" fontAlgn="auto" hangingPunct="1">
              <a:spcBef>
                <a:spcPts val="0"/>
              </a:spcBef>
              <a:spcAft>
                <a:spcPts val="300"/>
              </a:spcAft>
              <a:defRPr/>
            </a:pPr>
            <a:r>
              <a:rPr lang="pl-PL" sz="2400" kern="0" dirty="0">
                <a:solidFill>
                  <a:srgbClr val="64644B"/>
                </a:solidFill>
                <a:latin typeface="Lato" panose="020F0502020204030203"/>
              </a:rPr>
              <a:t>Dopuszcza się sytuację, w której VAT będzie kwalifikowalny jedynie dla części projektu. </a:t>
            </a:r>
            <a:r>
              <a:rPr lang="pl-PL" sz="2400" b="1" kern="0" dirty="0">
                <a:solidFill>
                  <a:srgbClr val="64644B"/>
                </a:solidFill>
                <a:latin typeface="Lato" panose="020F0502020204030203"/>
              </a:rPr>
              <a:t>W takie sytuacji beneficjent jest zobowiązany zapewnić przejrzysty system rozliczania projektu tak, aby nie było wątpliwości </a:t>
            </a:r>
            <a:r>
              <a:rPr lang="pl-PL" sz="2400" b="1" kern="0" dirty="0" smtClean="0">
                <a:solidFill>
                  <a:srgbClr val="64644B"/>
                </a:solidFill>
                <a:latin typeface="Lato" panose="020F0502020204030203"/>
              </a:rPr>
              <a:t/>
            </a:r>
            <a:br>
              <a:rPr lang="pl-PL" sz="2400" b="1" kern="0" dirty="0" smtClean="0">
                <a:solidFill>
                  <a:srgbClr val="64644B"/>
                </a:solidFill>
                <a:latin typeface="Lato" panose="020F0502020204030203"/>
              </a:rPr>
            </a:br>
            <a:r>
              <a:rPr lang="pl-PL" sz="2400" b="1" kern="0" dirty="0" smtClean="0">
                <a:solidFill>
                  <a:srgbClr val="64644B"/>
                </a:solidFill>
                <a:latin typeface="Lato" panose="020F0502020204030203"/>
              </a:rPr>
              <a:t>w </a:t>
            </a:r>
            <a:r>
              <a:rPr lang="pl-PL" sz="2400" b="1" kern="0" dirty="0">
                <a:solidFill>
                  <a:srgbClr val="64644B"/>
                </a:solidFill>
                <a:latin typeface="Lato" panose="020F0502020204030203"/>
              </a:rPr>
              <a:t>jakiej części oraz w jakim zakresie VAT może zostać uznany </a:t>
            </a:r>
            <a:r>
              <a:rPr lang="pl-PL" sz="2400" b="1" kern="0" dirty="0" smtClean="0">
                <a:solidFill>
                  <a:srgbClr val="64644B"/>
                </a:solidFill>
                <a:latin typeface="Lato" panose="020F0502020204030203"/>
              </a:rPr>
              <a:t/>
            </a:r>
            <a:br>
              <a:rPr lang="pl-PL" sz="2400" b="1" kern="0" dirty="0" smtClean="0">
                <a:solidFill>
                  <a:srgbClr val="64644B"/>
                </a:solidFill>
                <a:latin typeface="Lato" panose="020F0502020204030203"/>
              </a:rPr>
            </a:br>
            <a:r>
              <a:rPr lang="pl-PL" sz="2400" b="1" kern="0" dirty="0" smtClean="0">
                <a:solidFill>
                  <a:srgbClr val="64644B"/>
                </a:solidFill>
                <a:latin typeface="Lato" panose="020F0502020204030203"/>
              </a:rPr>
              <a:t>za </a:t>
            </a:r>
            <a:r>
              <a:rPr lang="pl-PL" sz="2400" b="1" kern="0" dirty="0">
                <a:solidFill>
                  <a:srgbClr val="64644B"/>
                </a:solidFill>
                <a:latin typeface="Lato" panose="020F0502020204030203"/>
              </a:rPr>
              <a:t>kwalifikowalny.</a:t>
            </a:r>
          </a:p>
          <a:p>
            <a:pPr marL="342900" indent="-342900" algn="just" eaLnBrk="1" fontAlgn="auto" hangingPunct="1">
              <a:spcBef>
                <a:spcPts val="0"/>
              </a:spcBef>
              <a:spcAft>
                <a:spcPts val="300"/>
              </a:spcAft>
              <a:buFont typeface="Arial" panose="020B0604020202020204" pitchFamily="34" charset="0"/>
              <a:buChar char="•"/>
              <a:defRPr/>
            </a:pPr>
            <a:endParaRPr lang="pl-PL" sz="2400" b="1" kern="0" dirty="0">
              <a:solidFill>
                <a:srgbClr val="64644B"/>
              </a:solidFill>
              <a:latin typeface="Lato" panose="020F0502020204030203"/>
            </a:endParaRPr>
          </a:p>
          <a:p>
            <a:pPr algn="just" eaLnBrk="1" fontAlgn="auto" hangingPunct="1">
              <a:spcBef>
                <a:spcPts val="0"/>
              </a:spcBef>
              <a:spcAft>
                <a:spcPts val="300"/>
              </a:spcAft>
              <a:defRPr/>
            </a:pPr>
            <a:endParaRPr lang="pl-PL" sz="2400" kern="0" dirty="0">
              <a:solidFill>
                <a:srgbClr val="64644B"/>
              </a:solidFill>
              <a:latin typeface="Lato" panose="020F0502020204030203"/>
            </a:endParaRPr>
          </a:p>
          <a:p>
            <a:pPr algn="just" eaLnBrk="1" fontAlgn="auto" hangingPunct="1">
              <a:spcBef>
                <a:spcPts val="0"/>
              </a:spcBef>
              <a:spcAft>
                <a:spcPts val="300"/>
              </a:spcAft>
              <a:defRPr/>
            </a:pPr>
            <a:endParaRPr lang="pl-PL" sz="2400" kern="0" dirty="0">
              <a:solidFill>
                <a:srgbClr val="64644B"/>
              </a:solidFill>
              <a:latin typeface="Lato" panose="020F0502020204030203"/>
            </a:endParaRPr>
          </a:p>
        </p:txBody>
      </p:sp>
    </p:spTree>
    <p:extLst>
      <p:ext uri="{BB962C8B-B14F-4D97-AF65-F5344CB8AC3E}">
        <p14:creationId xmlns:p14="http://schemas.microsoft.com/office/powerpoint/2010/main" val="379590061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50121611"/>
              </p:ext>
            </p:extLst>
          </p:nvPr>
        </p:nvGraphicFramePr>
        <p:xfrm>
          <a:off x="834358" y="925338"/>
          <a:ext cx="975159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6549" name="pole tekstowe 3"/>
          <p:cNvSpPr txBox="1">
            <a:spLocks noChangeArrowheads="1"/>
          </p:cNvSpPr>
          <p:nvPr/>
        </p:nvSpPr>
        <p:spPr bwMode="auto">
          <a:xfrm>
            <a:off x="1115484" y="5229798"/>
            <a:ext cx="29633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pl-PL" altLang="pl-PL" sz="1400" b="1" dirty="0">
                <a:solidFill>
                  <a:srgbClr val="636466"/>
                </a:solidFill>
                <a:latin typeface="Lato" pitchFamily="34" charset="-18"/>
              </a:rPr>
              <a:t>VAT PODLEGA ODZYSKANIU</a:t>
            </a:r>
          </a:p>
        </p:txBody>
      </p:sp>
      <p:sp>
        <p:nvSpPr>
          <p:cNvPr id="236550" name="pole tekstowe 7"/>
          <p:cNvSpPr txBox="1">
            <a:spLocks noChangeArrowheads="1"/>
          </p:cNvSpPr>
          <p:nvPr/>
        </p:nvSpPr>
        <p:spPr bwMode="auto">
          <a:xfrm>
            <a:off x="4476751" y="5229798"/>
            <a:ext cx="29633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pl-PL" altLang="pl-PL" sz="1400" b="1" dirty="0">
                <a:solidFill>
                  <a:srgbClr val="636466"/>
                </a:solidFill>
                <a:latin typeface="Lato" pitchFamily="34" charset="-18"/>
              </a:rPr>
              <a:t>VAT NIE PODLEGA ODZYSKANIU</a:t>
            </a:r>
          </a:p>
        </p:txBody>
      </p:sp>
      <p:sp>
        <p:nvSpPr>
          <p:cNvPr id="236551" name="pole tekstowe 8"/>
          <p:cNvSpPr txBox="1">
            <a:spLocks noChangeArrowheads="1"/>
          </p:cNvSpPr>
          <p:nvPr/>
        </p:nvSpPr>
        <p:spPr bwMode="auto">
          <a:xfrm>
            <a:off x="7933267" y="5229798"/>
            <a:ext cx="29633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pl-PL" altLang="pl-PL" sz="1400" b="1" dirty="0">
                <a:solidFill>
                  <a:srgbClr val="636466"/>
                </a:solidFill>
                <a:latin typeface="Lato" pitchFamily="34" charset="-18"/>
              </a:rPr>
              <a:t>VAT NIE PODLEGA ODZYSKANIU</a:t>
            </a:r>
          </a:p>
        </p:txBody>
      </p:sp>
    </p:spTree>
    <p:extLst>
      <p:ext uri="{BB962C8B-B14F-4D97-AF65-F5344CB8AC3E}">
        <p14:creationId xmlns:p14="http://schemas.microsoft.com/office/powerpoint/2010/main" val="399536583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773238"/>
            <a:ext cx="9426362" cy="38960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r>
              <a:rPr lang="pl-PL" sz="2400" b="1" kern="0" dirty="0" smtClean="0">
                <a:solidFill>
                  <a:srgbClr val="64644B"/>
                </a:solidFill>
                <a:latin typeface="Lato" panose="020F0502020204030203"/>
              </a:rPr>
              <a:t>Podatek </a:t>
            </a:r>
            <a:r>
              <a:rPr lang="pl-PL" sz="2400" b="1" kern="0" dirty="0">
                <a:solidFill>
                  <a:srgbClr val="64644B"/>
                </a:solidFill>
                <a:latin typeface="Lato" panose="020F0502020204030203"/>
              </a:rPr>
              <a:t>VAT w stosunku do wydatków, dla których beneficjent odlicza ten podatek częściowo wg proporcji ustalonej zgodnie z przepisami ustawy </a:t>
            </a:r>
            <a:r>
              <a:rPr lang="pl-PL" sz="2400" b="1" kern="0" dirty="0" smtClean="0">
                <a:solidFill>
                  <a:srgbClr val="64644B"/>
                </a:solidFill>
                <a:latin typeface="Lato" panose="020F0502020204030203"/>
              </a:rPr>
              <a:t/>
            </a:r>
            <a:br>
              <a:rPr lang="pl-PL" sz="2400" b="1" kern="0" dirty="0" smtClean="0">
                <a:solidFill>
                  <a:srgbClr val="64644B"/>
                </a:solidFill>
                <a:latin typeface="Lato" panose="020F0502020204030203"/>
              </a:rPr>
            </a:br>
            <a:r>
              <a:rPr lang="pl-PL" sz="2400" b="1" kern="0" dirty="0" smtClean="0">
                <a:solidFill>
                  <a:srgbClr val="64644B"/>
                </a:solidFill>
                <a:latin typeface="Lato" panose="020F0502020204030203"/>
              </a:rPr>
              <a:t>o </a:t>
            </a:r>
            <a:r>
              <a:rPr lang="pl-PL" sz="2400" b="1" kern="0" dirty="0">
                <a:solidFill>
                  <a:srgbClr val="64644B"/>
                </a:solidFill>
                <a:latin typeface="Lato" panose="020F0502020204030203"/>
              </a:rPr>
              <a:t>VAT, jest kwalifikowalny w części,</a:t>
            </a:r>
            <a:r>
              <a:rPr lang="pl-PL" sz="2400" kern="0" dirty="0">
                <a:solidFill>
                  <a:srgbClr val="64644B"/>
                </a:solidFill>
                <a:latin typeface="Lato" panose="020F0502020204030203"/>
              </a:rPr>
              <a:t> która nie może zostać odzyskana </a:t>
            </a:r>
            <a:r>
              <a:rPr lang="pl-PL" sz="2400" kern="0" dirty="0" smtClean="0">
                <a:solidFill>
                  <a:srgbClr val="64644B"/>
                </a:solidFill>
                <a:latin typeface="Lato" panose="020F0502020204030203"/>
              </a:rPr>
              <a:t/>
            </a:r>
            <a:br>
              <a:rPr lang="pl-PL" sz="2400" kern="0" dirty="0" smtClean="0">
                <a:solidFill>
                  <a:srgbClr val="64644B"/>
                </a:solidFill>
                <a:latin typeface="Lato" panose="020F0502020204030203"/>
              </a:rPr>
            </a:br>
            <a:r>
              <a:rPr lang="pl-PL" sz="2400" kern="0" dirty="0" smtClean="0">
                <a:solidFill>
                  <a:srgbClr val="64644B"/>
                </a:solidFill>
                <a:latin typeface="Lato" panose="020F0502020204030203"/>
              </a:rPr>
              <a:t>z </a:t>
            </a:r>
            <a:r>
              <a:rPr lang="pl-PL" sz="2400" kern="0" dirty="0">
                <a:solidFill>
                  <a:srgbClr val="64644B"/>
                </a:solidFill>
                <a:latin typeface="Lato" panose="020F0502020204030203"/>
              </a:rPr>
              <a:t>budżetu krajowego, chyba że IZ PO ograniczy możliwość jego kwalifikowania w wytycznych programowych w ramach danego PO.</a:t>
            </a:r>
          </a:p>
          <a:p>
            <a:pPr algn="just" eaLnBrk="1" fontAlgn="auto" hangingPunct="1">
              <a:spcBef>
                <a:spcPts val="0"/>
              </a:spcBef>
              <a:spcAft>
                <a:spcPts val="300"/>
              </a:spcAft>
              <a:defRPr/>
            </a:pPr>
            <a:endParaRPr lang="pl-PL" sz="2400" kern="0" dirty="0">
              <a:solidFill>
                <a:srgbClr val="64644B"/>
              </a:solidFill>
              <a:latin typeface="Lato" panose="020F0502020204030203"/>
            </a:endParaRPr>
          </a:p>
          <a:p>
            <a:pPr algn="just" eaLnBrk="1" fontAlgn="auto" hangingPunct="1">
              <a:spcBef>
                <a:spcPts val="0"/>
              </a:spcBef>
              <a:spcAft>
                <a:spcPts val="300"/>
              </a:spcAft>
              <a:defRPr/>
            </a:pPr>
            <a:endParaRPr lang="pl-PL" sz="2400" kern="0" dirty="0">
              <a:solidFill>
                <a:srgbClr val="64644B"/>
              </a:solidFill>
              <a:latin typeface="Lato" panose="020F0502020204030203"/>
            </a:endParaRPr>
          </a:p>
          <a:p>
            <a:pPr algn="just" eaLnBrk="1" fontAlgn="auto" hangingPunct="1">
              <a:spcBef>
                <a:spcPts val="0"/>
              </a:spcBef>
              <a:spcAft>
                <a:spcPts val="300"/>
              </a:spcAft>
              <a:defRPr/>
            </a:pPr>
            <a:endParaRPr lang="pl-PL" sz="2400" kern="0" dirty="0">
              <a:solidFill>
                <a:srgbClr val="64644B"/>
              </a:solidFill>
              <a:latin typeface="Lato" panose="020F0502020204030203"/>
            </a:endParaRPr>
          </a:p>
        </p:txBody>
      </p:sp>
    </p:spTree>
    <p:extLst>
      <p:ext uri="{BB962C8B-B14F-4D97-AF65-F5344CB8AC3E}">
        <p14:creationId xmlns:p14="http://schemas.microsoft.com/office/powerpoint/2010/main" val="270423813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02375" y="858838"/>
            <a:ext cx="10081683"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1730" b="1" kern="0" dirty="0">
                <a:solidFill>
                  <a:srgbClr val="64644B"/>
                </a:solidFill>
                <a:latin typeface="Lato" panose="020F0502020204030203"/>
              </a:rPr>
              <a:t>Art. 86 ust. 2a-2h ustawy o VAT (</a:t>
            </a:r>
            <a:r>
              <a:rPr lang="pl-PL" sz="1730" b="1" kern="0" dirty="0">
                <a:solidFill>
                  <a:srgbClr val="636466"/>
                </a:solidFill>
                <a:latin typeface="Lato" panose="020F0502020204030203"/>
              </a:rPr>
              <a:t>PREWSPÓŁCZYNNIK)</a:t>
            </a:r>
          </a:p>
          <a:p>
            <a:pPr algn="just" eaLnBrk="1" fontAlgn="auto" hangingPunct="1">
              <a:spcBef>
                <a:spcPts val="600"/>
              </a:spcBef>
              <a:spcAft>
                <a:spcPts val="600"/>
              </a:spcAft>
              <a:defRPr/>
            </a:pPr>
            <a:r>
              <a:rPr lang="pl-PL" sz="1730" kern="0" dirty="0">
                <a:solidFill>
                  <a:srgbClr val="64644B"/>
                </a:solidFill>
                <a:latin typeface="Lato" panose="020F0502020204030203"/>
              </a:rPr>
              <a:t>2a. W przypadku nabycia towarów i usług wykorzystywanych zarówno do celów wykonywanej przez podatnika działalności gospodarczej, jak i do celów innych niż działalność gospodarcza (…), gdy przypisanie tych towarów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i </a:t>
            </a:r>
            <a:r>
              <a:rPr lang="pl-PL" sz="1730" kern="0" dirty="0">
                <a:solidFill>
                  <a:srgbClr val="64644B"/>
                </a:solidFill>
                <a:latin typeface="Lato" panose="020F0502020204030203"/>
              </a:rPr>
              <a:t>usług w całości do działalności gospodarczej podatnika nie jest możliwe, </a:t>
            </a:r>
            <a:r>
              <a:rPr lang="pl-PL" sz="1730" b="1" kern="0" dirty="0">
                <a:solidFill>
                  <a:srgbClr val="64644B"/>
                </a:solidFill>
                <a:latin typeface="Lato" panose="020F0502020204030203"/>
              </a:rPr>
              <a:t>kwotę podatku naliczonego oblicza się zgodnie ze sposobem określenia zakresu wykorzystywania nabywanych towarów i usług do celów działalności gospodarczej, zwanym dalej "sposobem określenia proporcji". </a:t>
            </a:r>
            <a:r>
              <a:rPr lang="pl-PL" sz="1730" kern="0" dirty="0">
                <a:solidFill>
                  <a:srgbClr val="64644B"/>
                </a:solidFill>
                <a:latin typeface="Lato" panose="020F0502020204030203"/>
              </a:rPr>
              <a:t>Sposób określenia proporcji powinien najbardziej odpowiadać specyfice wykonywanej przez podatnika działalności i dokonywanych przez niego nabyć.</a:t>
            </a:r>
          </a:p>
          <a:p>
            <a:pPr algn="just" eaLnBrk="1" fontAlgn="auto" hangingPunct="1">
              <a:spcBef>
                <a:spcPts val="0"/>
              </a:spcBef>
              <a:spcAft>
                <a:spcPts val="600"/>
              </a:spcAft>
              <a:defRPr/>
            </a:pPr>
            <a:r>
              <a:rPr lang="pl-PL" sz="1730" kern="0" dirty="0">
                <a:solidFill>
                  <a:srgbClr val="64644B"/>
                </a:solidFill>
                <a:latin typeface="Lato" panose="020F0502020204030203"/>
              </a:rPr>
              <a:t>2b.  Sposób określenia proporcji najbardziej odpowiada specyfice wykonywanej przez podatnika działalności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i </a:t>
            </a:r>
            <a:r>
              <a:rPr lang="pl-PL" sz="1730" kern="0" dirty="0">
                <a:solidFill>
                  <a:srgbClr val="64644B"/>
                </a:solidFill>
                <a:latin typeface="Lato" panose="020F0502020204030203"/>
              </a:rPr>
              <a:t>dokonywanych przez niego nabyć, jeżeli:</a:t>
            </a:r>
          </a:p>
          <a:p>
            <a:pPr marL="342900" indent="-342900" algn="just" eaLnBrk="1" fontAlgn="auto" hangingPunct="1">
              <a:spcBef>
                <a:spcPts val="0"/>
              </a:spcBef>
              <a:spcAft>
                <a:spcPts val="600"/>
              </a:spcAft>
              <a:buFont typeface="+mj-lt"/>
              <a:buAutoNum type="arabicParenR"/>
              <a:defRPr/>
            </a:pPr>
            <a:r>
              <a:rPr lang="pl-PL" sz="1730" kern="0" dirty="0">
                <a:solidFill>
                  <a:srgbClr val="64644B"/>
                </a:solidFill>
                <a:latin typeface="Lato" panose="020F0502020204030203"/>
              </a:rPr>
              <a:t>zapewnia dokonanie obniżenia kwoty podatku należnego o kwotę podatku naliczonego wyłącznie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w </a:t>
            </a:r>
            <a:r>
              <a:rPr lang="pl-PL" sz="1730" kern="0" dirty="0">
                <a:solidFill>
                  <a:srgbClr val="64644B"/>
                </a:solidFill>
                <a:latin typeface="Lato" panose="020F0502020204030203"/>
              </a:rPr>
              <a:t>odniesieniu do części kwoty podatku naliczonego proporcjonalnie przypadającej na wykonywane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w </a:t>
            </a:r>
            <a:r>
              <a:rPr lang="pl-PL" sz="1730" kern="0" dirty="0">
                <a:solidFill>
                  <a:srgbClr val="64644B"/>
                </a:solidFill>
                <a:latin typeface="Lato" panose="020F0502020204030203"/>
              </a:rPr>
              <a:t>ramach działalności gospodarczej czynności opodatkowane oraz</a:t>
            </a:r>
          </a:p>
          <a:p>
            <a:pPr marL="342900" indent="-342900" algn="just" eaLnBrk="1" fontAlgn="auto" hangingPunct="1">
              <a:spcBef>
                <a:spcPts val="0"/>
              </a:spcBef>
              <a:spcAft>
                <a:spcPts val="600"/>
              </a:spcAft>
              <a:buFont typeface="+mj-lt"/>
              <a:buAutoNum type="arabicParenR"/>
              <a:defRPr/>
            </a:pPr>
            <a:r>
              <a:rPr lang="pl-PL" sz="1730" kern="0" dirty="0">
                <a:solidFill>
                  <a:srgbClr val="64644B"/>
                </a:solidFill>
                <a:latin typeface="Lato" panose="020F0502020204030203"/>
              </a:rPr>
              <a:t>obiektywnie odzwierciedla część wydatków przypadającą odpowiednio na działalność gospodarczą oraz </a:t>
            </a:r>
            <a:r>
              <a:rPr lang="pl-PL" sz="1730" kern="0" dirty="0" smtClean="0">
                <a:solidFill>
                  <a:srgbClr val="64644B"/>
                </a:solidFill>
                <a:latin typeface="Lato" panose="020F0502020204030203"/>
              </a:rPr>
              <a:t/>
            </a:r>
            <a:br>
              <a:rPr lang="pl-PL" sz="1730" kern="0" dirty="0" smtClean="0">
                <a:solidFill>
                  <a:srgbClr val="64644B"/>
                </a:solidFill>
                <a:latin typeface="Lato" panose="020F0502020204030203"/>
              </a:rPr>
            </a:br>
            <a:r>
              <a:rPr lang="pl-PL" sz="1730" kern="0" dirty="0" smtClean="0">
                <a:solidFill>
                  <a:srgbClr val="64644B"/>
                </a:solidFill>
                <a:latin typeface="Lato" panose="020F0502020204030203"/>
              </a:rPr>
              <a:t>na </a:t>
            </a:r>
            <a:r>
              <a:rPr lang="pl-PL" sz="1730" kern="0" dirty="0">
                <a:solidFill>
                  <a:srgbClr val="64644B"/>
                </a:solidFill>
                <a:latin typeface="Lato" panose="020F0502020204030203"/>
              </a:rPr>
              <a:t>cele inne niż działalność gospodarcza (…) - w przypadku, o którym mowa w tym przepisie, gdy przypisanie tych wydatków w całości do działalności gospodarczej nie jest możliwe.</a:t>
            </a:r>
          </a:p>
        </p:txBody>
      </p:sp>
    </p:spTree>
    <p:extLst>
      <p:ext uri="{BB962C8B-B14F-4D97-AF65-F5344CB8AC3E}">
        <p14:creationId xmlns:p14="http://schemas.microsoft.com/office/powerpoint/2010/main" val="2374368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PODSTAWY PRAWNE</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87348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87566" y="1485581"/>
            <a:ext cx="10572520" cy="4525963"/>
          </a:xfrm>
        </p:spPr>
        <p:txBody>
          <a:bodyPr>
            <a:noAutofit/>
          </a:bodyPr>
          <a:lstStyle/>
          <a:p>
            <a:pPr marL="0" indent="0" algn="just" eaLnBrk="0" hangingPunct="0">
              <a:lnSpc>
                <a:spcPct val="90000"/>
              </a:lnSpc>
              <a:spcBef>
                <a:spcPts val="1000"/>
              </a:spcBef>
              <a:buClr>
                <a:srgbClr val="000000"/>
              </a:buClr>
              <a:buSzPct val="100000"/>
              <a:buNone/>
              <a:defRPr/>
            </a:pPr>
            <a:r>
              <a:rPr lang="pl-PL" sz="2800" dirty="0" smtClean="0"/>
              <a:t>Wydatek który: </a:t>
            </a:r>
          </a:p>
          <a:p>
            <a:pPr marL="0" indent="0" algn="just" eaLnBrk="0" hangingPunct="0">
              <a:lnSpc>
                <a:spcPct val="90000"/>
              </a:lnSpc>
              <a:spcBef>
                <a:spcPts val="1000"/>
              </a:spcBef>
              <a:buClr>
                <a:srgbClr val="000000"/>
              </a:buClr>
              <a:buSzPct val="100000"/>
              <a:buNone/>
              <a:defRPr/>
            </a:pPr>
            <a:endParaRPr lang="pl-PL" sz="2800" dirty="0" smtClean="0"/>
          </a:p>
          <a:p>
            <a:pPr algn="just" eaLnBrk="0" hangingPunct="0">
              <a:lnSpc>
                <a:spcPct val="90000"/>
              </a:lnSpc>
              <a:spcBef>
                <a:spcPts val="1000"/>
              </a:spcBef>
              <a:buClr>
                <a:srgbClr val="000000"/>
              </a:buClr>
              <a:buSzPct val="100000"/>
              <a:buFont typeface="+mj-lt"/>
              <a:buAutoNum type="alphaLcParenR"/>
              <a:defRPr/>
            </a:pPr>
            <a:r>
              <a:rPr lang="pl-PL" sz="2800" dirty="0" smtClean="0"/>
              <a:t>został </a:t>
            </a:r>
            <a:r>
              <a:rPr lang="pl-PL" sz="2800" dirty="0"/>
              <a:t>faktycznie poniesiony w okresie wskazanym w umowie </a:t>
            </a:r>
            <a:r>
              <a:rPr lang="pl-PL" sz="2800" dirty="0" smtClean="0"/>
              <a:t/>
            </a:r>
            <a:br>
              <a:rPr lang="pl-PL" sz="2800" dirty="0" smtClean="0"/>
            </a:br>
            <a:r>
              <a:rPr lang="pl-PL" sz="2800" dirty="0" smtClean="0"/>
              <a:t>o </a:t>
            </a:r>
            <a:r>
              <a:rPr lang="pl-PL" sz="2800" dirty="0"/>
              <a:t>dofinansowanie;</a:t>
            </a:r>
          </a:p>
          <a:p>
            <a:pPr algn="just" eaLnBrk="0" hangingPunct="0">
              <a:lnSpc>
                <a:spcPct val="90000"/>
              </a:lnSpc>
              <a:spcBef>
                <a:spcPts val="1000"/>
              </a:spcBef>
              <a:buClr>
                <a:srgbClr val="000000"/>
              </a:buClr>
              <a:buSzPct val="100000"/>
              <a:buFont typeface="+mj-lt"/>
              <a:buAutoNum type="alphaLcParenR"/>
              <a:defRPr/>
            </a:pPr>
            <a:r>
              <a:rPr lang="pl-PL" sz="2800" dirty="0"/>
              <a:t>jest zgodny z obowiązującymi przepisami prawa unijnego i krajowego;</a:t>
            </a:r>
          </a:p>
          <a:p>
            <a:pPr algn="just" eaLnBrk="0" hangingPunct="0">
              <a:lnSpc>
                <a:spcPct val="90000"/>
              </a:lnSpc>
              <a:spcBef>
                <a:spcPts val="1000"/>
              </a:spcBef>
              <a:buClr>
                <a:srgbClr val="000000"/>
              </a:buClr>
              <a:buSzPct val="100000"/>
              <a:buFont typeface="+mj-lt"/>
              <a:buAutoNum type="alphaLcParenR"/>
              <a:defRPr/>
            </a:pPr>
            <a:r>
              <a:rPr lang="pl-PL" sz="2800" dirty="0"/>
              <a:t>jest zgodny z PO i SZOOP;</a:t>
            </a:r>
          </a:p>
          <a:p>
            <a:pPr algn="just" eaLnBrk="0" hangingPunct="0">
              <a:lnSpc>
                <a:spcPct val="90000"/>
              </a:lnSpc>
              <a:spcBef>
                <a:spcPts val="1000"/>
              </a:spcBef>
              <a:buClr>
                <a:srgbClr val="000000"/>
              </a:buClr>
              <a:buSzPct val="100000"/>
              <a:buFont typeface="+mj-lt"/>
              <a:buAutoNum type="alphaLcParenR"/>
              <a:defRPr/>
            </a:pPr>
            <a:r>
              <a:rPr lang="pl-PL" sz="2800" dirty="0"/>
              <a:t>został uwzględniony w budżecie projektu</a:t>
            </a:r>
            <a:r>
              <a:rPr lang="pl-PL" sz="2800" i="1" dirty="0"/>
              <a:t> </a:t>
            </a:r>
            <a:r>
              <a:rPr lang="pl-PL" sz="2800" dirty="0"/>
              <a:t>lub – w przypadku projektów finansowanych z FS i EFRR  – w zakresie rzeczowym projektu zawartym we wniosku o dofinansowanie</a:t>
            </a:r>
            <a:r>
              <a:rPr lang="pl-PL" sz="2800" dirty="0" smtClean="0"/>
              <a:t>;</a:t>
            </a:r>
            <a:endParaRPr lang="pl-PL" sz="2800" dirty="0"/>
          </a:p>
        </p:txBody>
      </p:sp>
    </p:spTree>
    <p:extLst>
      <p:ext uri="{BB962C8B-B14F-4D97-AF65-F5344CB8AC3E}">
        <p14:creationId xmlns:p14="http://schemas.microsoft.com/office/powerpoint/2010/main" val="39313480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14919" y="943226"/>
            <a:ext cx="9707716"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b="1" kern="0" dirty="0">
                <a:solidFill>
                  <a:srgbClr val="64644B"/>
                </a:solidFill>
                <a:latin typeface="Lato" panose="020F0502020204030203"/>
              </a:rPr>
              <a:t>Art. 90 ustawy o VAT (</a:t>
            </a:r>
            <a:r>
              <a:rPr lang="pl-PL" b="1" kern="0" dirty="0">
                <a:solidFill>
                  <a:srgbClr val="636466"/>
                </a:solidFill>
                <a:latin typeface="Lato" panose="020F0502020204030203"/>
              </a:rPr>
              <a:t>PROPORCJA SPRZEDAŻY OPODATKOWANEJ I ZWOLNIONEJ)</a:t>
            </a:r>
          </a:p>
          <a:p>
            <a:pPr marL="342900" indent="-342900" algn="just" eaLnBrk="1" fontAlgn="auto" hangingPunct="1">
              <a:spcBef>
                <a:spcPts val="0"/>
              </a:spcBef>
              <a:spcAft>
                <a:spcPts val="600"/>
              </a:spcAft>
              <a:buFont typeface="+mj-lt"/>
              <a:buAutoNum type="arabicPeriod"/>
              <a:defRPr/>
            </a:pPr>
            <a:r>
              <a:rPr lang="pl-PL" kern="0" dirty="0">
                <a:solidFill>
                  <a:srgbClr val="64644B"/>
                </a:solidFill>
                <a:latin typeface="Lato" panose="020F0502020204030203"/>
              </a:rPr>
              <a:t>W stosunku do towarów i usług, które są wykorzystywane przez podatnika do wykonywania czynności opodatkowanych i zwolnionych z VAT, podatnik jest obowiązany do odrębnego określenia kwot podatku naliczonego związanych z czynnościami, w stosunku do których podatnikowi przysługuje prawo do obniżenia kwoty podatku należnego.</a:t>
            </a:r>
          </a:p>
          <a:p>
            <a:pPr marL="342900" indent="-342900" algn="just" eaLnBrk="1" fontAlgn="auto" hangingPunct="1">
              <a:spcBef>
                <a:spcPts val="0"/>
              </a:spcBef>
              <a:spcAft>
                <a:spcPts val="600"/>
              </a:spcAft>
              <a:buFont typeface="+mj-lt"/>
              <a:buAutoNum type="arabicPeriod"/>
              <a:defRPr/>
            </a:pPr>
            <a:r>
              <a:rPr lang="pl-PL" kern="0" dirty="0">
                <a:solidFill>
                  <a:srgbClr val="64644B"/>
                </a:solidFill>
                <a:latin typeface="Lato" panose="020F0502020204030203"/>
              </a:rPr>
              <a:t>Jeżeli nie jest możliwe wyodrębnienie całości lub części kwot, o których mowa w ust. 1, podatnik może pomniejszyć kwotę podatku należnego o taką część kwoty podatku naliczonego, którą można proporcjonalnie przypisać czynnościom, w stosunku do których podatnikowi przysługuje prawo </a:t>
            </a:r>
            <a:r>
              <a:rPr lang="pl-PL" kern="0" dirty="0" smtClean="0">
                <a:solidFill>
                  <a:srgbClr val="64644B"/>
                </a:solidFill>
                <a:latin typeface="Lato" panose="020F0502020204030203"/>
              </a:rPr>
              <a:t/>
            </a:r>
            <a:br>
              <a:rPr lang="pl-PL" kern="0" dirty="0" smtClean="0">
                <a:solidFill>
                  <a:srgbClr val="64644B"/>
                </a:solidFill>
                <a:latin typeface="Lato" panose="020F0502020204030203"/>
              </a:rPr>
            </a:br>
            <a:r>
              <a:rPr lang="pl-PL" kern="0" dirty="0" smtClean="0">
                <a:solidFill>
                  <a:srgbClr val="64644B"/>
                </a:solidFill>
                <a:latin typeface="Lato" panose="020F0502020204030203"/>
              </a:rPr>
              <a:t>do </a:t>
            </a:r>
            <a:r>
              <a:rPr lang="pl-PL" kern="0" dirty="0">
                <a:solidFill>
                  <a:srgbClr val="64644B"/>
                </a:solidFill>
                <a:latin typeface="Lato" panose="020F0502020204030203"/>
              </a:rPr>
              <a:t>obniżenia kwoty podatku należnego.</a:t>
            </a:r>
          </a:p>
          <a:p>
            <a:pPr marL="342900" indent="-342900" algn="just" eaLnBrk="1" fontAlgn="auto" hangingPunct="1">
              <a:spcBef>
                <a:spcPts val="0"/>
              </a:spcBef>
              <a:spcAft>
                <a:spcPts val="600"/>
              </a:spcAft>
              <a:buFont typeface="+mj-lt"/>
              <a:buAutoNum type="arabicPeriod"/>
              <a:defRPr/>
            </a:pPr>
            <a:r>
              <a:rPr lang="pl-PL" b="1" kern="0" dirty="0">
                <a:solidFill>
                  <a:srgbClr val="64644B"/>
                </a:solidFill>
                <a:latin typeface="Lato" panose="020F0502020204030203"/>
              </a:rPr>
              <a:t>Proporcję, o której mowa w ust. 2, ustala się jako udział rocznego obrotu z tytułu czynności, </a:t>
            </a:r>
            <a:r>
              <a:rPr lang="pl-PL" b="1" kern="0" dirty="0" smtClean="0">
                <a:solidFill>
                  <a:srgbClr val="64644B"/>
                </a:solidFill>
                <a:latin typeface="Lato" panose="020F0502020204030203"/>
              </a:rPr>
              <a:t/>
            </a:r>
            <a:br>
              <a:rPr lang="pl-PL" b="1" kern="0" dirty="0" smtClean="0">
                <a:solidFill>
                  <a:srgbClr val="64644B"/>
                </a:solidFill>
                <a:latin typeface="Lato" panose="020F0502020204030203"/>
              </a:rPr>
            </a:br>
            <a:r>
              <a:rPr lang="pl-PL" b="1" kern="0" dirty="0" smtClean="0">
                <a:solidFill>
                  <a:srgbClr val="64644B"/>
                </a:solidFill>
                <a:latin typeface="Lato" panose="020F0502020204030203"/>
              </a:rPr>
              <a:t>w </a:t>
            </a:r>
            <a:r>
              <a:rPr lang="pl-PL" b="1" kern="0" dirty="0">
                <a:solidFill>
                  <a:srgbClr val="64644B"/>
                </a:solidFill>
                <a:latin typeface="Lato" panose="020F0502020204030203"/>
              </a:rPr>
              <a:t>związku z którymi przysługuje prawo do obniżenia kwoty podatku należnego, w całkowitym obrocie uzyskanym z tytułu czynności, w związku z którymi podatnikowi przysługuje prawo do obniżenia kwoty podatku należnego, oraz czynności, w związku z którymi podatnikowi nie przysługuje takie prawo.</a:t>
            </a:r>
          </a:p>
        </p:txBody>
      </p:sp>
    </p:spTree>
    <p:extLst>
      <p:ext uri="{BB962C8B-B14F-4D97-AF65-F5344CB8AC3E}">
        <p14:creationId xmlns:p14="http://schemas.microsoft.com/office/powerpoint/2010/main" val="372052474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67467084"/>
              </p:ext>
            </p:extLst>
          </p:nvPr>
        </p:nvGraphicFramePr>
        <p:xfrm>
          <a:off x="686336" y="1454256"/>
          <a:ext cx="9973843"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52332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22549" y="929171"/>
            <a:ext cx="10369549"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1600" b="1" kern="0" dirty="0">
                <a:solidFill>
                  <a:srgbClr val="64644B"/>
                </a:solidFill>
                <a:latin typeface="Lato" panose="020F0502020204030203"/>
              </a:rPr>
              <a:t>Art. 90c oraz art. 91 ustawy o VAT (</a:t>
            </a:r>
            <a:r>
              <a:rPr lang="pl-PL" sz="1600" b="1" kern="0" dirty="0">
                <a:solidFill>
                  <a:srgbClr val="636466"/>
                </a:solidFill>
                <a:latin typeface="Lato" panose="020F0502020204030203"/>
              </a:rPr>
              <a:t>KOREKTA ROCZNA I WIELOLETNIA PODATKU NALICZONEGO)</a:t>
            </a:r>
          </a:p>
          <a:p>
            <a:pPr marL="342900" indent="-342900" algn="just" eaLnBrk="1" fontAlgn="auto" hangingPunct="1">
              <a:spcBef>
                <a:spcPts val="0"/>
              </a:spcBef>
              <a:spcAft>
                <a:spcPts val="600"/>
              </a:spcAft>
              <a:buFont typeface="+mj-lt"/>
              <a:buAutoNum type="arabicPeriod"/>
              <a:defRPr/>
            </a:pPr>
            <a:r>
              <a:rPr lang="pl-PL" sz="1600" kern="0" dirty="0">
                <a:solidFill>
                  <a:srgbClr val="64644B"/>
                </a:solidFill>
                <a:latin typeface="Lato" panose="020F0502020204030203"/>
              </a:rPr>
              <a:t>Po zakończeniu roku, w którym podatnikowi przysługiwało prawo do obniżenia kwoty podatku należnego o kwotę podatku naliczonego, o którym mowa w art. 86 ust. 1, jest on obowiązany dokonać korekty kwoty podatku odliczonego zgodnie z art. 90 ust. 2-10, z uwzględnieniem proporcji obliczonej w sposób określony w art. 90 ust. 2-6 lub 10 lub przepisach wydanych na podstawie art. 90 ust. 11 i 12, dla zakończonego roku podatkowego.</a:t>
            </a:r>
          </a:p>
          <a:p>
            <a:pPr marL="342900" indent="-342900" algn="just" eaLnBrk="1" fontAlgn="auto" hangingPunct="1">
              <a:spcBef>
                <a:spcPts val="0"/>
              </a:spcBef>
              <a:spcAft>
                <a:spcPts val="600"/>
              </a:spcAft>
              <a:buFont typeface="+mj-lt"/>
              <a:buAutoNum type="arabicPeriod"/>
              <a:defRPr/>
            </a:pPr>
            <a:endParaRPr lang="pl-PL" sz="1600" kern="0" dirty="0">
              <a:solidFill>
                <a:srgbClr val="64644B"/>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600" b="1" kern="0" dirty="0">
                <a:solidFill>
                  <a:srgbClr val="64644B"/>
                </a:solidFill>
                <a:latin typeface="Lato" panose="020F0502020204030203"/>
              </a:rPr>
              <a:t>W przypadku towarów i usług, które na podstawie przepisów o podatku dochodowym są zaliczane przez podatnika </a:t>
            </a:r>
            <a:r>
              <a:rPr lang="pl-PL" sz="1600" b="1" kern="0" dirty="0" smtClean="0">
                <a:solidFill>
                  <a:srgbClr val="64644B"/>
                </a:solidFill>
                <a:latin typeface="Lato" panose="020F0502020204030203"/>
              </a:rPr>
              <a:t/>
            </a:r>
            <a:br>
              <a:rPr lang="pl-PL" sz="1600" b="1" kern="0" dirty="0" smtClean="0">
                <a:solidFill>
                  <a:srgbClr val="64644B"/>
                </a:solidFill>
                <a:latin typeface="Lato" panose="020F0502020204030203"/>
              </a:rPr>
            </a:br>
            <a:r>
              <a:rPr lang="pl-PL" sz="1600" b="1" kern="0" dirty="0" smtClean="0">
                <a:solidFill>
                  <a:srgbClr val="64644B"/>
                </a:solidFill>
                <a:latin typeface="Lato" panose="020F0502020204030203"/>
              </a:rPr>
              <a:t>do </a:t>
            </a:r>
            <a:r>
              <a:rPr lang="pl-PL" sz="1600" b="1" kern="0" dirty="0">
                <a:solidFill>
                  <a:srgbClr val="64644B"/>
                </a:solidFill>
                <a:latin typeface="Lato" panose="020F0502020204030203"/>
              </a:rPr>
              <a:t>środków trwałych oraz wartości niematerialnych i prawnych podlegających amortyzacji, a także gruntów i praw wieczystego użytkowania gruntów, jeżeli zostały zaliczone do środków trwałych lub wartości niematerialnych i prawnych nabywcy, z wyłączeniem tych, których wartość początkowa nie przekracza 15 000 zł, korekty, o której mowa w ust. 1, podatnik dokonuje w ciągu 5 kolejnych lat, a w przypadku nieruchomości i praw wieczystego użytkowania gruntów </a:t>
            </a:r>
            <a:r>
              <a:rPr lang="pl-PL" sz="1600" b="1" kern="0" dirty="0" smtClean="0">
                <a:solidFill>
                  <a:srgbClr val="64644B"/>
                </a:solidFill>
                <a:latin typeface="Lato" panose="020F0502020204030203"/>
              </a:rPr>
              <a:t>– </a:t>
            </a:r>
            <a:br>
              <a:rPr lang="pl-PL" sz="1600" b="1" kern="0" dirty="0" smtClean="0">
                <a:solidFill>
                  <a:srgbClr val="64644B"/>
                </a:solidFill>
                <a:latin typeface="Lato" panose="020F0502020204030203"/>
              </a:rPr>
            </a:br>
            <a:r>
              <a:rPr lang="pl-PL" sz="1600" b="1" kern="0" dirty="0" smtClean="0">
                <a:solidFill>
                  <a:srgbClr val="64644B"/>
                </a:solidFill>
                <a:latin typeface="Lato" panose="020F0502020204030203"/>
              </a:rPr>
              <a:t>w </a:t>
            </a:r>
            <a:r>
              <a:rPr lang="pl-PL" sz="1600" b="1" kern="0" dirty="0">
                <a:solidFill>
                  <a:srgbClr val="64644B"/>
                </a:solidFill>
                <a:latin typeface="Lato" panose="020F0502020204030203"/>
              </a:rPr>
              <a:t>ciągu 10 lat, licząc od roku, w którym zostały oddane do użytkowania. </a:t>
            </a:r>
            <a:r>
              <a:rPr lang="pl-PL" sz="1600" kern="0" dirty="0">
                <a:solidFill>
                  <a:srgbClr val="64644B"/>
                </a:solidFill>
                <a:latin typeface="Lato" panose="020F0502020204030203"/>
              </a:rPr>
              <a:t>Roczna korekta w przypadku, o którym mowa </a:t>
            </a:r>
            <a:r>
              <a:rPr lang="pl-PL" sz="1600" kern="0" dirty="0" smtClean="0">
                <a:solidFill>
                  <a:srgbClr val="64644B"/>
                </a:solidFill>
                <a:latin typeface="Lato" panose="020F0502020204030203"/>
              </a:rPr>
              <a:t/>
            </a:r>
            <a:br>
              <a:rPr lang="pl-PL" sz="1600" kern="0" dirty="0" smtClean="0">
                <a:solidFill>
                  <a:srgbClr val="64644B"/>
                </a:solidFill>
                <a:latin typeface="Lato" panose="020F0502020204030203"/>
              </a:rPr>
            </a:br>
            <a:r>
              <a:rPr lang="pl-PL" sz="1600" kern="0" dirty="0" smtClean="0">
                <a:solidFill>
                  <a:srgbClr val="64644B"/>
                </a:solidFill>
                <a:latin typeface="Lato" panose="020F0502020204030203"/>
              </a:rPr>
              <a:t>w </a:t>
            </a:r>
            <a:r>
              <a:rPr lang="pl-PL" sz="1600" kern="0" dirty="0">
                <a:solidFill>
                  <a:srgbClr val="64644B"/>
                </a:solidFill>
                <a:latin typeface="Lato" panose="020F0502020204030203"/>
              </a:rPr>
              <a:t>zdaniu pierwszym, dotyczy jednej piątej, a w przypadku nieruchomości i praw wieczystego użytkowania gruntów - jednej dziesiątej kwoty podatku naliczonego przy ich nabyciu lub wytworzeniu. W przypadku środków trwałych oraz wartości niematerialnych i prawnych, których wartość początkowa nie przekracza 15 000 zł, przepis ust. 1 stosuje się odpowiednio, z tym że korekty dokonuje się po zakończeniu roku, w którym zostały oddane do użytkowania.</a:t>
            </a:r>
            <a:endParaRPr lang="pl-PL" sz="1600" b="1" kern="0" dirty="0">
              <a:solidFill>
                <a:srgbClr val="64644B"/>
              </a:solidFill>
              <a:latin typeface="Lato" panose="020F0502020204030203"/>
            </a:endParaRPr>
          </a:p>
        </p:txBody>
      </p:sp>
    </p:spTree>
    <p:extLst>
      <p:ext uri="{BB962C8B-B14F-4D97-AF65-F5344CB8AC3E}">
        <p14:creationId xmlns:p14="http://schemas.microsoft.com/office/powerpoint/2010/main" val="340260263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999515"/>
            <a:ext cx="9595174"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300"/>
              </a:spcAft>
              <a:defRPr/>
            </a:pPr>
            <a:r>
              <a:rPr lang="pl-PL" b="1" kern="0" dirty="0">
                <a:solidFill>
                  <a:srgbClr val="64644B"/>
                </a:solidFill>
                <a:latin typeface="Lato" panose="020F0502020204030203"/>
              </a:rPr>
              <a:t>Wytyczne horyzontalne pkt 6.13 c.d.</a:t>
            </a:r>
          </a:p>
          <a:p>
            <a:pPr algn="just" eaLnBrk="1" fontAlgn="auto" hangingPunct="1">
              <a:spcBef>
                <a:spcPts val="0"/>
              </a:spcBef>
              <a:spcAft>
                <a:spcPts val="300"/>
              </a:spcAft>
              <a:defRPr/>
            </a:pPr>
            <a:endParaRPr lang="pl-PL" kern="0" dirty="0">
              <a:solidFill>
                <a:srgbClr val="64644B"/>
              </a:solidFill>
              <a:latin typeface="Lato" panose="020F0502020204030203"/>
            </a:endParaRPr>
          </a:p>
          <a:p>
            <a:pPr marL="342900" indent="-342900" algn="just" eaLnBrk="1" fontAlgn="auto" hangingPunct="1">
              <a:spcBef>
                <a:spcPts val="0"/>
              </a:spcBef>
              <a:spcAft>
                <a:spcPts val="300"/>
              </a:spcAft>
              <a:buFont typeface="Arial" panose="020B0604020202020204" pitchFamily="34" charset="0"/>
              <a:buChar char="•"/>
              <a:defRPr/>
            </a:pPr>
            <a:r>
              <a:rPr lang="pl-PL" b="1" kern="0" dirty="0">
                <a:solidFill>
                  <a:srgbClr val="64644B"/>
                </a:solidFill>
                <a:latin typeface="Lato" panose="020F0502020204030203"/>
              </a:rPr>
              <a:t>Biorąc pod uwagę, iż prawo do obniżenia VAT należnego o VAT naliczony może powstać zarówno </a:t>
            </a:r>
            <a:r>
              <a:rPr lang="pl-PL" b="1" kern="0" dirty="0" smtClean="0">
                <a:solidFill>
                  <a:srgbClr val="64644B"/>
                </a:solidFill>
                <a:latin typeface="Lato" panose="020F0502020204030203"/>
              </a:rPr>
              <a:t/>
            </a:r>
            <a:br>
              <a:rPr lang="pl-PL" b="1" kern="0" dirty="0" smtClean="0">
                <a:solidFill>
                  <a:srgbClr val="64644B"/>
                </a:solidFill>
                <a:latin typeface="Lato" panose="020F0502020204030203"/>
              </a:rPr>
            </a:br>
            <a:r>
              <a:rPr lang="pl-PL" b="1" kern="0" dirty="0" smtClean="0">
                <a:solidFill>
                  <a:srgbClr val="64644B"/>
                </a:solidFill>
                <a:latin typeface="Lato" panose="020F0502020204030203"/>
              </a:rPr>
              <a:t>w </a:t>
            </a:r>
            <a:r>
              <a:rPr lang="pl-PL" b="1" kern="0" dirty="0">
                <a:solidFill>
                  <a:srgbClr val="64644B"/>
                </a:solidFill>
                <a:latin typeface="Lato" panose="020F0502020204030203"/>
              </a:rPr>
              <a:t>okresie realizacji projektu, jak i po jego zakończeniu</a:t>
            </a:r>
            <a:r>
              <a:rPr lang="pl-PL" kern="0" dirty="0">
                <a:solidFill>
                  <a:srgbClr val="64644B"/>
                </a:solidFill>
                <a:latin typeface="Lato" panose="020F0502020204030203"/>
              </a:rPr>
              <a:t>, właściwa instytucja będąca stroną umowy zapewnia, aby beneficjenci, którzy zaliczą VAT do wydatków kwalifikowalnych, zobowiązali się dołączyć do wniosku o dofinansowanie „Oświadczenie o kwalifikowalności VAT”, którego wzór opracowuje IZ PO. </a:t>
            </a:r>
          </a:p>
          <a:p>
            <a:pPr marL="342900" indent="-342900" algn="just" eaLnBrk="1" fontAlgn="auto" hangingPunct="1">
              <a:spcBef>
                <a:spcPts val="0"/>
              </a:spcBef>
              <a:spcAft>
                <a:spcPts val="300"/>
              </a:spcAft>
              <a:buFont typeface="Arial" panose="020B0604020202020204" pitchFamily="34" charset="0"/>
              <a:buChar char="•"/>
              <a:defRPr/>
            </a:pPr>
            <a:r>
              <a:rPr lang="pl-PL" kern="0" dirty="0">
                <a:solidFill>
                  <a:srgbClr val="64644B"/>
                </a:solidFill>
                <a:latin typeface="Lato" panose="020F0502020204030203"/>
              </a:rPr>
              <a:t>Oświadczenie składa się z dwóch integralnych części. W ramach pierwszej części beneficjent oświadcza, iż w chwili składania wniosku o dofinansowanie nie może odzyskać w żaden sposób poniesionego kosztu VAT, którego wysokość została określona w odpowiednim punkcie wniosku </a:t>
            </a:r>
            <a:r>
              <a:rPr lang="pl-PL" kern="0" dirty="0" smtClean="0">
                <a:solidFill>
                  <a:srgbClr val="64644B"/>
                </a:solidFill>
                <a:latin typeface="Lato" panose="020F0502020204030203"/>
              </a:rPr>
              <a:t/>
            </a:r>
            <a:br>
              <a:rPr lang="pl-PL" kern="0" dirty="0" smtClean="0">
                <a:solidFill>
                  <a:srgbClr val="64644B"/>
                </a:solidFill>
                <a:latin typeface="Lato" panose="020F0502020204030203"/>
              </a:rPr>
            </a:br>
            <a:r>
              <a:rPr lang="pl-PL" kern="0" dirty="0" smtClean="0">
                <a:solidFill>
                  <a:srgbClr val="64644B"/>
                </a:solidFill>
                <a:latin typeface="Lato" panose="020F0502020204030203"/>
              </a:rPr>
              <a:t>o </a:t>
            </a:r>
            <a:r>
              <a:rPr lang="pl-PL" kern="0" dirty="0">
                <a:solidFill>
                  <a:srgbClr val="64644B"/>
                </a:solidFill>
                <a:latin typeface="Lato" panose="020F0502020204030203"/>
              </a:rPr>
              <a:t>dofinansowanie (fakt ten decyduje o kwalifikowalności VAT). Natomiast </a:t>
            </a:r>
            <a:r>
              <a:rPr lang="pl-PL" b="1" kern="0" dirty="0">
                <a:solidFill>
                  <a:srgbClr val="64644B"/>
                </a:solidFill>
                <a:latin typeface="Lato" panose="020F0502020204030203"/>
              </a:rPr>
              <a:t>w części drugiej beneficjent zobowiązuje się do zwrotu zrefundowanej ze środków unijnych części VAT, jeżeli zaistnieją przesłanki umożliwiające odzyskanie tego podatku przez beneficjenta</a:t>
            </a:r>
            <a:r>
              <a:rPr lang="pl-PL" kern="0" dirty="0">
                <a:solidFill>
                  <a:srgbClr val="64644B"/>
                </a:solidFill>
                <a:latin typeface="Lato" panose="020F0502020204030203"/>
              </a:rPr>
              <a:t>. „Oświadczenie </a:t>
            </a:r>
            <a:r>
              <a:rPr lang="pl-PL" kern="0" dirty="0" smtClean="0">
                <a:solidFill>
                  <a:srgbClr val="64644B"/>
                </a:solidFill>
                <a:latin typeface="Lato" panose="020F0502020204030203"/>
              </a:rPr>
              <a:t/>
            </a:r>
            <a:br>
              <a:rPr lang="pl-PL" kern="0" dirty="0" smtClean="0">
                <a:solidFill>
                  <a:srgbClr val="64644B"/>
                </a:solidFill>
                <a:latin typeface="Lato" panose="020F0502020204030203"/>
              </a:rPr>
            </a:br>
            <a:r>
              <a:rPr lang="pl-PL" kern="0" dirty="0" smtClean="0">
                <a:solidFill>
                  <a:srgbClr val="64644B"/>
                </a:solidFill>
                <a:latin typeface="Lato" panose="020F0502020204030203"/>
              </a:rPr>
              <a:t>o </a:t>
            </a:r>
            <a:r>
              <a:rPr lang="pl-PL" kern="0" dirty="0">
                <a:solidFill>
                  <a:srgbClr val="64644B"/>
                </a:solidFill>
                <a:latin typeface="Lato" panose="020F0502020204030203"/>
              </a:rPr>
              <a:t>kwalifikowalności VAT” podpisane przez beneficjenta powinno stanowić załącznik do zawieranej z beneficjentem umowy o dofinansowanie.</a:t>
            </a:r>
          </a:p>
          <a:p>
            <a:pPr algn="just" eaLnBrk="1" fontAlgn="auto" hangingPunct="1">
              <a:spcBef>
                <a:spcPts val="0"/>
              </a:spcBef>
              <a:spcAft>
                <a:spcPts val="300"/>
              </a:spcAft>
              <a:defRPr/>
            </a:pPr>
            <a:endParaRPr lang="pl-PL" kern="0" dirty="0">
              <a:solidFill>
                <a:srgbClr val="64644B"/>
              </a:solidFill>
              <a:latin typeface="Lato" panose="020F0502020204030203"/>
            </a:endParaRPr>
          </a:p>
          <a:p>
            <a:pPr algn="just" eaLnBrk="1" fontAlgn="auto" hangingPunct="1">
              <a:spcBef>
                <a:spcPts val="0"/>
              </a:spcBef>
              <a:spcAft>
                <a:spcPts val="300"/>
              </a:spcAft>
              <a:defRPr/>
            </a:pPr>
            <a:endParaRPr lang="pl-PL" kern="0" dirty="0">
              <a:solidFill>
                <a:srgbClr val="64644B"/>
              </a:solidFill>
              <a:latin typeface="Lato" panose="020F0502020204030203"/>
            </a:endParaRPr>
          </a:p>
          <a:p>
            <a:pPr algn="just" eaLnBrk="1" fontAlgn="auto" hangingPunct="1">
              <a:spcBef>
                <a:spcPts val="0"/>
              </a:spcBef>
              <a:spcAft>
                <a:spcPts val="300"/>
              </a:spcAft>
              <a:defRPr/>
            </a:pPr>
            <a:endParaRPr lang="pl-PL" kern="0" dirty="0">
              <a:solidFill>
                <a:srgbClr val="64644B"/>
              </a:solidFill>
              <a:latin typeface="Lato" panose="020F0502020204030203"/>
            </a:endParaRPr>
          </a:p>
        </p:txBody>
      </p:sp>
    </p:spTree>
    <p:extLst>
      <p:ext uri="{BB962C8B-B14F-4D97-AF65-F5344CB8AC3E}">
        <p14:creationId xmlns:p14="http://schemas.microsoft.com/office/powerpoint/2010/main" val="233432983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8306" y="1294926"/>
            <a:ext cx="963737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eaLnBrk="1" fontAlgn="auto" hangingPunct="1">
              <a:spcBef>
                <a:spcPts val="600"/>
              </a:spcBef>
              <a:spcAft>
                <a:spcPts val="300"/>
              </a:spcAft>
              <a:buFont typeface="+mj-lt"/>
              <a:buAutoNum type="arabicPeriod"/>
              <a:defRPr/>
            </a:pPr>
            <a:r>
              <a:rPr lang="pl-PL" sz="1600" kern="0" dirty="0">
                <a:solidFill>
                  <a:srgbClr val="64644B"/>
                </a:solidFill>
                <a:latin typeface="Lato" panose="020F0502020204030203"/>
              </a:rPr>
              <a:t>Kontrola na etapie weryfikacji wniosków o </a:t>
            </a:r>
            <a:r>
              <a:rPr lang="pl-PL" sz="1600" kern="0" dirty="0" smtClean="0">
                <a:solidFill>
                  <a:srgbClr val="64644B"/>
                </a:solidFill>
                <a:latin typeface="Lato" panose="020F0502020204030203"/>
              </a:rPr>
              <a:t>płatność.</a:t>
            </a:r>
            <a:endParaRPr lang="pl-PL" sz="1600" kern="0" dirty="0">
              <a:solidFill>
                <a:srgbClr val="64644B"/>
              </a:solidFill>
              <a:latin typeface="Lato" panose="020F0502020204030203"/>
            </a:endParaRPr>
          </a:p>
          <a:p>
            <a:pPr marL="342900" indent="-342900" algn="just" eaLnBrk="1" fontAlgn="auto" hangingPunct="1">
              <a:spcBef>
                <a:spcPts val="600"/>
              </a:spcBef>
              <a:spcAft>
                <a:spcPts val="300"/>
              </a:spcAft>
              <a:buFont typeface="+mj-lt"/>
              <a:buAutoNum type="arabicPeriod"/>
              <a:defRPr/>
            </a:pPr>
            <a:r>
              <a:rPr lang="pl-PL" sz="1600" b="1" u="sng" kern="0" dirty="0">
                <a:solidFill>
                  <a:srgbClr val="64644B"/>
                </a:solidFill>
                <a:latin typeface="Lato" panose="020F0502020204030203"/>
              </a:rPr>
              <a:t>Kontrola w miejscu realizacji projektu lub w siedzibie beneficjenta</a:t>
            </a:r>
            <a:r>
              <a:rPr lang="pl-PL" sz="1600" b="1" kern="0" dirty="0">
                <a:solidFill>
                  <a:srgbClr val="64644B"/>
                </a:solidFill>
                <a:latin typeface="Lato" panose="020F0502020204030203"/>
              </a:rPr>
              <a:t> – </a:t>
            </a:r>
            <a:r>
              <a:rPr lang="pl-PL" sz="1600" kern="0" dirty="0">
                <a:solidFill>
                  <a:srgbClr val="64644B"/>
                </a:solidFill>
                <a:latin typeface="Lato" panose="020F0502020204030203"/>
              </a:rPr>
              <a:t>kontrole mogą być prowadzone </a:t>
            </a:r>
            <a:r>
              <a:rPr lang="pl-PL" sz="1600" kern="0" dirty="0" smtClean="0">
                <a:solidFill>
                  <a:srgbClr val="64644B"/>
                </a:solidFill>
                <a:latin typeface="Lato" panose="020F0502020204030203"/>
              </a:rPr>
              <a:t/>
            </a:r>
            <a:br>
              <a:rPr lang="pl-PL" sz="1600" kern="0" dirty="0" smtClean="0">
                <a:solidFill>
                  <a:srgbClr val="64644B"/>
                </a:solidFill>
                <a:latin typeface="Lato" panose="020F0502020204030203"/>
              </a:rPr>
            </a:br>
            <a:r>
              <a:rPr lang="pl-PL" sz="1600" kern="0" dirty="0" smtClean="0">
                <a:solidFill>
                  <a:srgbClr val="64644B"/>
                </a:solidFill>
                <a:latin typeface="Lato" panose="020F0502020204030203"/>
              </a:rPr>
              <a:t>w </a:t>
            </a:r>
            <a:r>
              <a:rPr lang="pl-PL" sz="1600" kern="0" dirty="0">
                <a:solidFill>
                  <a:srgbClr val="64644B"/>
                </a:solidFill>
                <a:latin typeface="Lato" panose="020F0502020204030203"/>
              </a:rPr>
              <a:t>trakcie realizacji projektu, na jego zakończenie lub po jego zakończeniu.</a:t>
            </a:r>
          </a:p>
          <a:p>
            <a:pPr marL="342900" indent="-342900" algn="just" eaLnBrk="1" fontAlgn="auto" hangingPunct="1">
              <a:spcBef>
                <a:spcPts val="600"/>
              </a:spcBef>
              <a:spcAft>
                <a:spcPts val="300"/>
              </a:spcAft>
              <a:buFont typeface="+mj-lt"/>
              <a:buAutoNum type="arabicPeriod"/>
              <a:defRPr/>
            </a:pPr>
            <a:r>
              <a:rPr lang="pl-PL" sz="1600" b="1" u="sng" kern="0" dirty="0">
                <a:solidFill>
                  <a:srgbClr val="64644B"/>
                </a:solidFill>
                <a:latin typeface="Lato" panose="020F0502020204030203"/>
              </a:rPr>
              <a:t>Kontrola na zakończenie projektu</a:t>
            </a:r>
            <a:r>
              <a:rPr lang="pl-PL" sz="1600" b="1" kern="0" dirty="0">
                <a:solidFill>
                  <a:srgbClr val="64644B"/>
                </a:solidFill>
                <a:latin typeface="Lato" panose="020F0502020204030203"/>
              </a:rPr>
              <a:t> </a:t>
            </a:r>
            <a:r>
              <a:rPr lang="pl-PL" sz="1600" kern="0" dirty="0">
                <a:solidFill>
                  <a:srgbClr val="64644B"/>
                </a:solidFill>
                <a:latin typeface="Lato" panose="020F0502020204030203"/>
              </a:rPr>
              <a:t>– obligatoryjnie przeprowadzana jest przed zatwierdzeniem wniosku </a:t>
            </a:r>
            <a:r>
              <a:rPr lang="pl-PL" sz="1600" kern="0" dirty="0" smtClean="0">
                <a:solidFill>
                  <a:srgbClr val="64644B"/>
                </a:solidFill>
                <a:latin typeface="Lato" panose="020F0502020204030203"/>
              </a:rPr>
              <a:t/>
            </a:r>
            <a:br>
              <a:rPr lang="pl-PL" sz="1600" kern="0" dirty="0" smtClean="0">
                <a:solidFill>
                  <a:srgbClr val="64644B"/>
                </a:solidFill>
                <a:latin typeface="Lato" panose="020F0502020204030203"/>
              </a:rPr>
            </a:br>
            <a:r>
              <a:rPr lang="pl-PL" sz="1600" kern="0" dirty="0" smtClean="0">
                <a:solidFill>
                  <a:srgbClr val="64644B"/>
                </a:solidFill>
                <a:latin typeface="Lato" panose="020F0502020204030203"/>
              </a:rPr>
              <a:t>o </a:t>
            </a:r>
            <a:r>
              <a:rPr lang="pl-PL" sz="1600" kern="0" dirty="0">
                <a:solidFill>
                  <a:srgbClr val="64644B"/>
                </a:solidFill>
                <a:latin typeface="Lato" panose="020F0502020204030203"/>
              </a:rPr>
              <a:t>płatność końcową. W ramach tej kontroli IZ sprawdza kompletność i zgodność z procedurami całej dokumentacji związanej z realizacją projektu.</a:t>
            </a:r>
          </a:p>
          <a:p>
            <a:pPr marL="342900" indent="-342900" algn="just" eaLnBrk="1" fontAlgn="auto" hangingPunct="1">
              <a:spcBef>
                <a:spcPts val="600"/>
              </a:spcBef>
              <a:spcAft>
                <a:spcPts val="300"/>
              </a:spcAft>
              <a:buFont typeface="+mj-lt"/>
              <a:buAutoNum type="arabicPeriod"/>
              <a:defRPr/>
            </a:pPr>
            <a:r>
              <a:rPr lang="pl-PL" sz="1600" kern="0" dirty="0">
                <a:solidFill>
                  <a:srgbClr val="64644B"/>
                </a:solidFill>
                <a:latin typeface="Lato" panose="020F0502020204030203"/>
              </a:rPr>
              <a:t>Kontrola trwałości – prowadzona po zakończeniu projektu, co do zasady koncentruje się na sprawdzeniu czy nie zaszły w projekcie niedozwolone modyfikacje polegające na zaprzestaniu prowadzenia działalności, zmianie własności infrastruktury lub innej istotnej </a:t>
            </a:r>
            <a:r>
              <a:rPr lang="pl-PL" sz="1600" kern="0" dirty="0" smtClean="0">
                <a:solidFill>
                  <a:srgbClr val="64644B"/>
                </a:solidFill>
                <a:latin typeface="Lato" panose="020F0502020204030203"/>
              </a:rPr>
              <a:t>zmianie.</a:t>
            </a:r>
            <a:endParaRPr lang="pl-PL" sz="1600" kern="0" dirty="0">
              <a:solidFill>
                <a:srgbClr val="64644B"/>
              </a:solidFill>
              <a:latin typeface="Lato" panose="020F0502020204030203"/>
            </a:endParaRPr>
          </a:p>
          <a:p>
            <a:pPr marL="342900" indent="-342900" algn="just" eaLnBrk="1" fontAlgn="auto" hangingPunct="1">
              <a:spcBef>
                <a:spcPts val="600"/>
              </a:spcBef>
              <a:spcAft>
                <a:spcPts val="300"/>
              </a:spcAft>
              <a:buFont typeface="+mj-lt"/>
              <a:buAutoNum type="arabicPeriod"/>
              <a:defRPr/>
            </a:pPr>
            <a:r>
              <a:rPr lang="pl-PL" sz="1600" kern="0" dirty="0">
                <a:solidFill>
                  <a:srgbClr val="64644B"/>
                </a:solidFill>
                <a:latin typeface="Lato" panose="020F0502020204030203"/>
              </a:rPr>
              <a:t>Kontrola dokumentów w zakresie prawidłowości przeprowadzania właściwych procedur udzielania </a:t>
            </a:r>
            <a:r>
              <a:rPr lang="pl-PL" sz="1600" kern="0" dirty="0" smtClean="0">
                <a:solidFill>
                  <a:srgbClr val="64644B"/>
                </a:solidFill>
                <a:latin typeface="Lato" panose="020F0502020204030203"/>
              </a:rPr>
              <a:t>zamówień.</a:t>
            </a:r>
            <a:endParaRPr lang="pl-PL" sz="1600" kern="0" dirty="0">
              <a:solidFill>
                <a:srgbClr val="64644B"/>
              </a:solidFill>
              <a:latin typeface="Lato" panose="020F0502020204030203"/>
            </a:endParaRPr>
          </a:p>
          <a:p>
            <a:pPr marL="342900" indent="-342900" algn="just" eaLnBrk="1" fontAlgn="auto" hangingPunct="1">
              <a:spcBef>
                <a:spcPts val="600"/>
              </a:spcBef>
              <a:spcAft>
                <a:spcPts val="300"/>
              </a:spcAft>
              <a:buFont typeface="+mj-lt"/>
              <a:buAutoNum type="arabicPeriod"/>
              <a:defRPr/>
            </a:pPr>
            <a:r>
              <a:rPr lang="pl-PL" sz="1600" b="1" u="sng" kern="0" dirty="0">
                <a:solidFill>
                  <a:srgbClr val="64644B"/>
                </a:solidFill>
                <a:latin typeface="Lato" panose="020F0502020204030203"/>
              </a:rPr>
              <a:t>Kontrola krzyżowa</a:t>
            </a:r>
            <a:r>
              <a:rPr lang="pl-PL" sz="1600" b="1" kern="0" dirty="0">
                <a:solidFill>
                  <a:srgbClr val="64644B"/>
                </a:solidFill>
                <a:latin typeface="Lato" panose="020F0502020204030203"/>
              </a:rPr>
              <a:t> </a:t>
            </a:r>
            <a:r>
              <a:rPr lang="pl-PL" sz="1600" kern="0" dirty="0">
                <a:solidFill>
                  <a:srgbClr val="64644B"/>
                </a:solidFill>
                <a:latin typeface="Lato" panose="020F0502020204030203"/>
              </a:rPr>
              <a:t>– prowadzona w sytuacji uzasadnionego podejrzenia, że mogło dojść do podwójnego finansowania </a:t>
            </a:r>
            <a:r>
              <a:rPr lang="pl-PL" sz="1600" kern="0" dirty="0" smtClean="0">
                <a:solidFill>
                  <a:srgbClr val="64644B"/>
                </a:solidFill>
                <a:latin typeface="Lato" panose="020F0502020204030203"/>
              </a:rPr>
              <a:t>wydatków.</a:t>
            </a:r>
            <a:endParaRPr lang="pl-PL" sz="1600" kern="0" dirty="0">
              <a:solidFill>
                <a:srgbClr val="64644B"/>
              </a:solidFill>
              <a:latin typeface="Lato" panose="020F0502020204030203"/>
            </a:endParaRPr>
          </a:p>
          <a:p>
            <a:pPr marL="342900" indent="-342900" algn="just" eaLnBrk="1" fontAlgn="auto" hangingPunct="1">
              <a:spcBef>
                <a:spcPts val="600"/>
              </a:spcBef>
              <a:spcAft>
                <a:spcPts val="300"/>
              </a:spcAft>
              <a:buFont typeface="+mj-lt"/>
              <a:buAutoNum type="arabicPeriod"/>
              <a:defRPr/>
            </a:pPr>
            <a:r>
              <a:rPr lang="pl-PL" sz="1600" b="1" u="sng" kern="0" dirty="0">
                <a:solidFill>
                  <a:srgbClr val="64644B"/>
                </a:solidFill>
                <a:latin typeface="Lato" panose="020F0502020204030203"/>
              </a:rPr>
              <a:t>Inne kontrole</a:t>
            </a:r>
            <a:r>
              <a:rPr lang="pl-PL" sz="1600" b="1" kern="0" dirty="0">
                <a:solidFill>
                  <a:srgbClr val="64644B"/>
                </a:solidFill>
                <a:latin typeface="Lato" panose="020F0502020204030203"/>
              </a:rPr>
              <a:t> </a:t>
            </a:r>
            <a:r>
              <a:rPr lang="pl-PL" sz="1600" kern="0" dirty="0">
                <a:solidFill>
                  <a:srgbClr val="64644B"/>
                </a:solidFill>
                <a:latin typeface="Lato" panose="020F0502020204030203"/>
              </a:rPr>
              <a:t>– realizowane na podstawie odrębnych przepisów bezpośrednio przez KE, Europejski Trybunał Obrachunkowy, Prezesa UZP, UKS, NIK i </a:t>
            </a:r>
            <a:r>
              <a:rPr lang="pl-PL" sz="1600" kern="0" dirty="0" smtClean="0">
                <a:solidFill>
                  <a:srgbClr val="64644B"/>
                </a:solidFill>
                <a:latin typeface="Lato" panose="020F0502020204030203"/>
              </a:rPr>
              <a:t>inne.</a:t>
            </a:r>
            <a:endParaRPr lang="pl-PL" sz="1600" kern="0" dirty="0">
              <a:solidFill>
                <a:srgbClr val="64644B"/>
              </a:solidFill>
              <a:latin typeface="Lato" panose="020F0502020204030203"/>
            </a:endParaRPr>
          </a:p>
          <a:p>
            <a:pPr algn="just" eaLnBrk="1" fontAlgn="auto" hangingPunct="1">
              <a:spcBef>
                <a:spcPts val="0"/>
              </a:spcBef>
              <a:spcAft>
                <a:spcPts val="300"/>
              </a:spcAft>
              <a:defRPr/>
            </a:pPr>
            <a:endParaRPr lang="pl-PL" sz="1600" kern="0" dirty="0">
              <a:solidFill>
                <a:srgbClr val="64644B"/>
              </a:solidFill>
              <a:latin typeface="Lato" panose="020F0502020204030203"/>
            </a:endParaRPr>
          </a:p>
          <a:p>
            <a:pPr algn="just" eaLnBrk="1" fontAlgn="auto" hangingPunct="1">
              <a:spcBef>
                <a:spcPts val="0"/>
              </a:spcBef>
              <a:spcAft>
                <a:spcPts val="300"/>
              </a:spcAft>
              <a:defRPr/>
            </a:pPr>
            <a:endParaRPr lang="pl-PL" sz="1600" kern="0" dirty="0">
              <a:solidFill>
                <a:srgbClr val="64644B"/>
              </a:solidFill>
              <a:latin typeface="Lato" panose="020F0502020204030203"/>
            </a:endParaRPr>
          </a:p>
        </p:txBody>
      </p:sp>
      <p:sp>
        <p:nvSpPr>
          <p:cNvPr id="2" name="Prostokąt 1"/>
          <p:cNvSpPr/>
          <p:nvPr/>
        </p:nvSpPr>
        <p:spPr>
          <a:xfrm>
            <a:off x="889733" y="712150"/>
            <a:ext cx="7326044" cy="461665"/>
          </a:xfrm>
          <a:prstGeom prst="rect">
            <a:avLst/>
          </a:prstGeom>
        </p:spPr>
        <p:txBody>
          <a:bodyPr wrap="none">
            <a:spAutoFit/>
          </a:bodyPr>
          <a:lstStyle/>
          <a:p>
            <a:r>
              <a:rPr lang="pl-PL" altLang="pl-PL" sz="2400" b="1" kern="0" dirty="0">
                <a:solidFill>
                  <a:srgbClr val="636466"/>
                </a:solidFill>
                <a:latin typeface="Novecento wide Book" pitchFamily="50" charset="-18"/>
                <a:cs typeface="Arial" panose="020B0604020202020204" pitchFamily="34" charset="0"/>
              </a:rPr>
              <a:t>Kontrola wyodrębnionej dokumentacji księgowej</a:t>
            </a:r>
            <a:endParaRPr lang="pl-PL" sz="2400" dirty="0"/>
          </a:p>
        </p:txBody>
      </p:sp>
    </p:spTree>
    <p:extLst>
      <p:ext uri="{BB962C8B-B14F-4D97-AF65-F5344CB8AC3E}">
        <p14:creationId xmlns:p14="http://schemas.microsoft.com/office/powerpoint/2010/main" val="3372639902"/>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943226"/>
            <a:ext cx="9398227" cy="446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b="1" kern="0" dirty="0">
                <a:solidFill>
                  <a:srgbClr val="636466"/>
                </a:solidFill>
                <a:latin typeface="Lato" panose="020F0502020204030203"/>
              </a:rPr>
              <a:t>Błędy zw. ewidencją księgową:</a:t>
            </a: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niewyodrębnienie ewidencji księgowej dla potrzeb rozliczania projektów </a:t>
            </a:r>
            <a:r>
              <a:rPr lang="pl-PL" kern="0" dirty="0" smtClean="0">
                <a:solidFill>
                  <a:srgbClr val="636466"/>
                </a:solidFill>
                <a:latin typeface="Lato" panose="020F0502020204030203"/>
              </a:rPr>
              <a:t>unijnych;</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stosowanie wydzielonych kont bez dokonania odpowiedniej aktualizacji obowiązującej </a:t>
            </a:r>
            <a:r>
              <a:rPr lang="pl-PL" kern="0" dirty="0" smtClean="0">
                <a:solidFill>
                  <a:srgbClr val="636466"/>
                </a:solidFill>
                <a:latin typeface="Lato" panose="020F0502020204030203"/>
              </a:rPr>
              <a:t/>
            </a:r>
            <a:br>
              <a:rPr lang="pl-PL" kern="0" dirty="0" smtClean="0">
                <a:solidFill>
                  <a:srgbClr val="636466"/>
                </a:solidFill>
                <a:latin typeface="Lato" panose="020F0502020204030203"/>
              </a:rPr>
            </a:br>
            <a:r>
              <a:rPr lang="pl-PL" kern="0" dirty="0" smtClean="0">
                <a:solidFill>
                  <a:srgbClr val="636466"/>
                </a:solidFill>
                <a:latin typeface="Lato" panose="020F0502020204030203"/>
              </a:rPr>
              <a:t>w </a:t>
            </a:r>
            <a:r>
              <a:rPr lang="pl-PL" kern="0" dirty="0">
                <a:solidFill>
                  <a:srgbClr val="636466"/>
                </a:solidFill>
                <a:latin typeface="Lato" panose="020F0502020204030203"/>
              </a:rPr>
              <a:t>jednostce polityce rachunkowości i zakładowym planie </a:t>
            </a:r>
            <a:r>
              <a:rPr lang="pl-PL" kern="0" dirty="0" smtClean="0">
                <a:solidFill>
                  <a:srgbClr val="636466"/>
                </a:solidFill>
                <a:latin typeface="Lato" panose="020F0502020204030203"/>
              </a:rPr>
              <a:t>kont;</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stosowanie wyodrębnionej ewidencji księgowej tylko dla kont zespołu 4 i </a:t>
            </a:r>
            <a:r>
              <a:rPr lang="pl-PL" kern="0" dirty="0" smtClean="0">
                <a:solidFill>
                  <a:srgbClr val="636466"/>
                </a:solidFill>
                <a:latin typeface="Lato" panose="020F0502020204030203"/>
              </a:rPr>
              <a:t>5;</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błędy w </a:t>
            </a:r>
            <a:r>
              <a:rPr lang="pl-PL" kern="0" dirty="0" smtClean="0">
                <a:solidFill>
                  <a:srgbClr val="636466"/>
                </a:solidFill>
                <a:latin typeface="Lato" panose="020F0502020204030203"/>
              </a:rPr>
              <a:t>księgowaniach;</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księgowanie w ewidencji projektu kosztów niezwiązanych z </a:t>
            </a:r>
            <a:r>
              <a:rPr lang="pl-PL" kern="0" dirty="0" smtClean="0">
                <a:solidFill>
                  <a:srgbClr val="636466"/>
                </a:solidFill>
                <a:latin typeface="Lato" panose="020F0502020204030203"/>
              </a:rPr>
              <a:t>projektem;</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brak dokumentów źródłowych (dowodów księgowych</a:t>
            </a:r>
            <a:r>
              <a:rPr lang="pl-PL" kern="0" dirty="0" smtClean="0">
                <a:solidFill>
                  <a:srgbClr val="636466"/>
                </a:solidFill>
                <a:latin typeface="Lato" panose="020F0502020204030203"/>
              </a:rPr>
              <a:t>);</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używanie konta bankowego projektu do dokonywania płatności niezwiązanych z </a:t>
            </a:r>
            <a:r>
              <a:rPr lang="pl-PL" kern="0" dirty="0" smtClean="0">
                <a:solidFill>
                  <a:srgbClr val="636466"/>
                </a:solidFill>
                <a:latin typeface="Lato" panose="020F0502020204030203"/>
              </a:rPr>
              <a:t>projektem;</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brak powiązania dokumentu źródłowego z ewidencją </a:t>
            </a:r>
            <a:r>
              <a:rPr lang="pl-PL" kern="0" dirty="0" smtClean="0">
                <a:solidFill>
                  <a:srgbClr val="636466"/>
                </a:solidFill>
                <a:latin typeface="Lato" panose="020F0502020204030203"/>
              </a:rPr>
              <a:t>księgową;</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brak lub nieprawidłowe ujęcie wkładu własnego w ewidencji księgowej </a:t>
            </a:r>
            <a:r>
              <a:rPr lang="pl-PL" kern="0" dirty="0" smtClean="0">
                <a:solidFill>
                  <a:srgbClr val="636466"/>
                </a:solidFill>
                <a:latin typeface="Lato" panose="020F0502020204030203"/>
              </a:rPr>
              <a:t>projektu;</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kern="0" dirty="0">
                <a:solidFill>
                  <a:srgbClr val="636466"/>
                </a:solidFill>
                <a:latin typeface="Lato" panose="020F0502020204030203"/>
              </a:rPr>
              <a:t>zaewidencjonowanie operacji gospodarczej bez oryginalnego dowodu </a:t>
            </a:r>
            <a:r>
              <a:rPr lang="pl-PL" kern="0" dirty="0" smtClean="0">
                <a:solidFill>
                  <a:srgbClr val="636466"/>
                </a:solidFill>
                <a:latin typeface="Lato" panose="020F0502020204030203"/>
              </a:rPr>
              <a:t>księgowego.</a:t>
            </a:r>
            <a:endParaRPr lang="pl-PL"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endParaRPr lang="pl-PL" kern="0" dirty="0">
              <a:solidFill>
                <a:srgbClr val="636466"/>
              </a:solidFill>
              <a:latin typeface="Lato" panose="020F0502020204030203"/>
            </a:endParaRPr>
          </a:p>
        </p:txBody>
      </p:sp>
    </p:spTree>
    <p:extLst>
      <p:ext uri="{BB962C8B-B14F-4D97-AF65-F5344CB8AC3E}">
        <p14:creationId xmlns:p14="http://schemas.microsoft.com/office/powerpoint/2010/main" val="167112139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971379"/>
            <a:ext cx="9454497" cy="475739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1700" b="1" kern="0" dirty="0">
                <a:solidFill>
                  <a:srgbClr val="636466"/>
                </a:solidFill>
                <a:latin typeface="Lato" panose="020F0502020204030203"/>
              </a:rPr>
              <a:t>Błędy w załącznikach do wniosku o płatność:</a:t>
            </a: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przedmiot faktury/rachunku jest niezgody z harmonogramem rzeczowo-finansowym </a:t>
            </a:r>
            <a:r>
              <a:rPr lang="pl-PL" sz="1700" kern="0" dirty="0" smtClean="0">
                <a:solidFill>
                  <a:srgbClr val="636466"/>
                </a:solidFill>
                <a:latin typeface="Lato" panose="020F0502020204030203"/>
              </a:rPr>
              <a:t>projektu;</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błędne dane identyfikujące beneficjenta jako </a:t>
            </a:r>
            <a:r>
              <a:rPr lang="pl-PL" sz="1700" kern="0" dirty="0" smtClean="0">
                <a:solidFill>
                  <a:srgbClr val="636466"/>
                </a:solidFill>
                <a:latin typeface="Lato" panose="020F0502020204030203"/>
              </a:rPr>
              <a:t>nabywcy;</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brak stosownej </a:t>
            </a:r>
            <a:r>
              <a:rPr lang="pl-PL" sz="1700" kern="0" dirty="0" smtClean="0">
                <a:solidFill>
                  <a:srgbClr val="636466"/>
                </a:solidFill>
                <a:latin typeface="Lato" panose="020F0502020204030203"/>
              </a:rPr>
              <a:t>dekretacji;</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w przypadku odwoływania się w nazwie towaru na fakturze do umowy zawartej pomiędzy beneficjentem a dostawcę brak załączenia kopii </a:t>
            </a:r>
            <a:r>
              <a:rPr lang="pl-PL" sz="1700" kern="0" dirty="0" smtClean="0">
                <a:solidFill>
                  <a:srgbClr val="636466"/>
                </a:solidFill>
                <a:latin typeface="Lato" panose="020F0502020204030203"/>
              </a:rPr>
              <a:t>umowy;</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błędy w opisie dokumentu </a:t>
            </a:r>
            <a:r>
              <a:rPr lang="pl-PL" sz="1700" kern="0" dirty="0" smtClean="0">
                <a:solidFill>
                  <a:srgbClr val="636466"/>
                </a:solidFill>
                <a:latin typeface="Lato" panose="020F0502020204030203"/>
              </a:rPr>
              <a:t>księgowego;</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tytuły przelewów nie wskazują za jaką fakturę/rachunek dokonana została </a:t>
            </a:r>
            <a:r>
              <a:rPr lang="pl-PL" sz="1700" kern="0" dirty="0" smtClean="0">
                <a:solidFill>
                  <a:srgbClr val="636466"/>
                </a:solidFill>
                <a:latin typeface="Lato" panose="020F0502020204030203"/>
              </a:rPr>
              <a:t>płatność;</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z wyciągu bankowego wynika, że faktura dotycząca wydatku kwalifikowalnego została zapłacona razem z fakturami dokumentującymi koszty niekwalifikowalne – nie można wyodrębnić kwoty wydatku </a:t>
            </a:r>
            <a:r>
              <a:rPr lang="pl-PL" sz="1700" kern="0" dirty="0" smtClean="0">
                <a:solidFill>
                  <a:srgbClr val="636466"/>
                </a:solidFill>
                <a:latin typeface="Lato" panose="020F0502020204030203"/>
              </a:rPr>
              <a:t>kwalifikowalnego;</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zapłata nastąpiła na inny numer rachunku bankowego kontrahenta niż wskazany na </a:t>
            </a:r>
            <a:r>
              <a:rPr lang="pl-PL" sz="1700" kern="0" dirty="0" smtClean="0">
                <a:solidFill>
                  <a:srgbClr val="636466"/>
                </a:solidFill>
                <a:latin typeface="Lato" panose="020F0502020204030203"/>
              </a:rPr>
              <a:t>fakturze;</a:t>
            </a:r>
            <a:endParaRPr lang="pl-PL" sz="17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1700" kern="0" dirty="0">
                <a:solidFill>
                  <a:srgbClr val="636466"/>
                </a:solidFill>
                <a:latin typeface="Lato" panose="020F0502020204030203"/>
              </a:rPr>
              <a:t>brak załączenia umów o świadczenie usług o charakterze ciągłym (usługi księgowe, telekomunikacyjne, hostingu itp.) – przy usługach ciągłych nie stosuje się protokołów odbioru – jedynym potwierdzeniem ich zrealizowania jest zawarta </a:t>
            </a:r>
            <a:r>
              <a:rPr lang="pl-PL" sz="1700" kern="0" dirty="0" smtClean="0">
                <a:solidFill>
                  <a:srgbClr val="636466"/>
                </a:solidFill>
                <a:latin typeface="Lato" panose="020F0502020204030203"/>
              </a:rPr>
              <a:t>umowa;</a:t>
            </a:r>
            <a:endParaRPr lang="pl-PL" sz="1700" kern="0" dirty="0">
              <a:solidFill>
                <a:srgbClr val="636466"/>
              </a:solidFill>
              <a:latin typeface="Lato" panose="020F0502020204030203"/>
            </a:endParaRPr>
          </a:p>
        </p:txBody>
      </p:sp>
    </p:spTree>
    <p:extLst>
      <p:ext uri="{BB962C8B-B14F-4D97-AF65-F5344CB8AC3E}">
        <p14:creationId xmlns:p14="http://schemas.microsoft.com/office/powerpoint/2010/main" val="1296808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9" y="1266790"/>
            <a:ext cx="9313820" cy="327706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2000" b="1" kern="0" dirty="0">
                <a:solidFill>
                  <a:srgbClr val="636466"/>
                </a:solidFill>
                <a:latin typeface="Lato" panose="020F0502020204030203"/>
              </a:rPr>
              <a:t>Błędy w załącznikach do wniosku o płatność cd.:</a:t>
            </a: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brak zatwierdzenia przez osobę odpowiedzialną na załączonym wyciągu z listy </a:t>
            </a:r>
            <a:r>
              <a:rPr lang="pl-PL" sz="2000" kern="0" dirty="0" smtClean="0">
                <a:solidFill>
                  <a:srgbClr val="636466"/>
                </a:solidFill>
                <a:latin typeface="Lato" panose="020F0502020204030203"/>
              </a:rPr>
              <a:t>płac;</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wysokość wynagrodzenia z umowy o pracę/zlecenie jest niezgodna z kwotą wskazaną na liście </a:t>
            </a:r>
            <a:r>
              <a:rPr lang="pl-PL" sz="2000" kern="0" dirty="0" smtClean="0">
                <a:solidFill>
                  <a:srgbClr val="636466"/>
                </a:solidFill>
                <a:latin typeface="Lato" panose="020F0502020204030203"/>
              </a:rPr>
              <a:t>płac;</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brak dokumentacji dotyczącej składek na </a:t>
            </a:r>
            <a:r>
              <a:rPr lang="pl-PL" sz="2000" kern="0" dirty="0" smtClean="0">
                <a:solidFill>
                  <a:srgbClr val="636466"/>
                </a:solidFill>
                <a:latin typeface="Lato" panose="020F0502020204030203"/>
              </a:rPr>
              <a:t>ubezpieczenie;</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rachunek za wykonanie zlecenia/dzieła nie został podpisany lub zawiera </a:t>
            </a:r>
            <a:r>
              <a:rPr lang="pl-PL" sz="2000" kern="0" dirty="0" smtClean="0">
                <a:solidFill>
                  <a:srgbClr val="636466"/>
                </a:solidFill>
                <a:latin typeface="Lato" panose="020F0502020204030203"/>
              </a:rPr>
              <a:t>błędy;</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umowy określające warunku pracy dotyczą innego stanowiska niż to, które zostało ujęte w </a:t>
            </a:r>
            <a:r>
              <a:rPr lang="pl-PL" sz="2000" kern="0" dirty="0" smtClean="0">
                <a:solidFill>
                  <a:srgbClr val="636466"/>
                </a:solidFill>
                <a:latin typeface="Lato" panose="020F0502020204030203"/>
              </a:rPr>
              <a:t>projekcie;</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startAt="10"/>
              <a:defRPr/>
            </a:pPr>
            <a:r>
              <a:rPr lang="pl-PL" sz="2000" kern="0" dirty="0">
                <a:solidFill>
                  <a:srgbClr val="636466"/>
                </a:solidFill>
                <a:latin typeface="Lato" panose="020F0502020204030203"/>
              </a:rPr>
              <a:t>brak dokumentów potwierdzających wypłatę pełnej kwoty wynagrodzenia oraz podatków/składek.</a:t>
            </a:r>
          </a:p>
        </p:txBody>
      </p:sp>
    </p:spTree>
    <p:extLst>
      <p:ext uri="{BB962C8B-B14F-4D97-AF65-F5344CB8AC3E}">
        <p14:creationId xmlns:p14="http://schemas.microsoft.com/office/powerpoint/2010/main" val="417550674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814918" y="1773238"/>
            <a:ext cx="9313819" cy="168605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eaLnBrk="1" fontAlgn="auto" hangingPunct="1">
              <a:spcBef>
                <a:spcPts val="0"/>
              </a:spcBef>
              <a:spcAft>
                <a:spcPts val="600"/>
              </a:spcAft>
              <a:defRPr/>
            </a:pPr>
            <a:r>
              <a:rPr lang="pl-PL" sz="2000" b="1" kern="0" dirty="0">
                <a:solidFill>
                  <a:srgbClr val="636466"/>
                </a:solidFill>
                <a:latin typeface="Lato" panose="020F0502020204030203"/>
              </a:rPr>
              <a:t>Inne:</a:t>
            </a:r>
          </a:p>
          <a:p>
            <a:pPr marL="342900" indent="-342900" algn="just" eaLnBrk="1" fontAlgn="auto" hangingPunct="1">
              <a:spcBef>
                <a:spcPts val="0"/>
              </a:spcBef>
              <a:spcAft>
                <a:spcPts val="600"/>
              </a:spcAft>
              <a:buFont typeface="+mj-lt"/>
              <a:buAutoNum type="arabicPeriod"/>
              <a:defRPr/>
            </a:pPr>
            <a:r>
              <a:rPr lang="pl-PL" sz="2000" kern="0" dirty="0">
                <a:solidFill>
                  <a:srgbClr val="636466"/>
                </a:solidFill>
                <a:latin typeface="Lato" panose="020F0502020204030203"/>
              </a:rPr>
              <a:t>płatność gotówkowa dla należności &gt; 15.000 zł (wcześniej 15.000 euro</a:t>
            </a:r>
            <a:r>
              <a:rPr lang="pl-PL" sz="2000" kern="0" dirty="0" smtClean="0">
                <a:solidFill>
                  <a:srgbClr val="636466"/>
                </a:solidFill>
                <a:latin typeface="Lato" panose="020F0502020204030203"/>
              </a:rPr>
              <a:t>);</a:t>
            </a:r>
            <a:endParaRPr lang="pl-PL" sz="2000" kern="0" dirty="0">
              <a:solidFill>
                <a:srgbClr val="636466"/>
              </a:solidFill>
              <a:latin typeface="Lato" panose="020F0502020204030203"/>
            </a:endParaRPr>
          </a:p>
          <a:p>
            <a:pPr marL="342900" indent="-342900" algn="just" eaLnBrk="1" fontAlgn="auto" hangingPunct="1">
              <a:spcBef>
                <a:spcPts val="0"/>
              </a:spcBef>
              <a:spcAft>
                <a:spcPts val="600"/>
              </a:spcAft>
              <a:buFont typeface="+mj-lt"/>
              <a:buAutoNum type="arabicPeriod"/>
              <a:defRPr/>
            </a:pPr>
            <a:r>
              <a:rPr lang="pl-PL" sz="2000" kern="0" dirty="0">
                <a:solidFill>
                  <a:srgbClr val="636466"/>
                </a:solidFill>
                <a:latin typeface="Lato" panose="020F0502020204030203"/>
              </a:rPr>
              <a:t>odstąpienie od naliczania kar umownych </a:t>
            </a:r>
            <a:r>
              <a:rPr lang="pl-PL" sz="2000" kern="0" dirty="0" smtClean="0">
                <a:solidFill>
                  <a:srgbClr val="636466"/>
                </a:solidFill>
                <a:latin typeface="Lato" panose="020F0502020204030203"/>
              </a:rPr>
              <a:t>wykonawcom.</a:t>
            </a:r>
            <a:endParaRPr lang="pl-PL" sz="2000" kern="0" dirty="0">
              <a:solidFill>
                <a:srgbClr val="636466"/>
              </a:solidFill>
              <a:latin typeface="Lato" panose="020F0502020204030203"/>
            </a:endParaRPr>
          </a:p>
        </p:txBody>
      </p:sp>
    </p:spTree>
    <p:extLst>
      <p:ext uri="{BB962C8B-B14F-4D97-AF65-F5344CB8AC3E}">
        <p14:creationId xmlns:p14="http://schemas.microsoft.com/office/powerpoint/2010/main" val="16409224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08209" cy="496855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endParaRPr lang="pl-PL" sz="3600" dirty="0"/>
          </a:p>
          <a:p>
            <a:pPr marL="0" indent="0" algn="ctr">
              <a:buNone/>
            </a:pPr>
            <a:r>
              <a:rPr lang="pl-PL" sz="3600" dirty="0" smtClean="0"/>
              <a:t>OPIS DOKUMENTÓW I DOKUMENTOWANIE WYDATKÓW PRZEŚLEDŹMY NA STOSOWANYCH </a:t>
            </a:r>
            <a:br>
              <a:rPr lang="pl-PL" sz="3600" dirty="0" smtClean="0"/>
            </a:br>
            <a:r>
              <a:rPr lang="pl-PL" sz="3600" dirty="0" smtClean="0"/>
              <a:t>W PRAKTYCE REALIZACJI PROJEKTÓW WZORACH </a:t>
            </a:r>
          </a:p>
        </p:txBody>
      </p:sp>
    </p:spTree>
    <p:extLst>
      <p:ext uri="{BB962C8B-B14F-4D97-AF65-F5344CB8AC3E}">
        <p14:creationId xmlns:p14="http://schemas.microsoft.com/office/powerpoint/2010/main" val="265962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84126"/>
            <a:ext cx="9896779" cy="4525963"/>
          </a:xfrm>
        </p:spPr>
        <p:txBody>
          <a:bodyPr>
            <a:noAutofit/>
          </a:bodyPr>
          <a:lstStyle/>
          <a:p>
            <a:pPr algn="just" eaLnBrk="0" hangingPunct="0">
              <a:lnSpc>
                <a:spcPct val="90000"/>
              </a:lnSpc>
              <a:spcBef>
                <a:spcPts val="1000"/>
              </a:spcBef>
              <a:buClr>
                <a:srgbClr val="000000"/>
              </a:buClr>
              <a:buSzPct val="100000"/>
              <a:buFont typeface="+mj-lt"/>
              <a:buAutoNum type="alphaLcParenR"/>
              <a:defRPr/>
            </a:pPr>
            <a:r>
              <a:rPr lang="pl-PL" sz="2800" dirty="0" smtClean="0"/>
              <a:t>został </a:t>
            </a:r>
            <a:r>
              <a:rPr lang="pl-PL" sz="2800" dirty="0"/>
              <a:t>poniesiony zgodnie z postanowieniami umowy </a:t>
            </a:r>
            <a:r>
              <a:rPr lang="pl-PL" sz="2800" dirty="0" smtClean="0"/>
              <a:t>                              o </a:t>
            </a:r>
            <a:r>
              <a:rPr lang="pl-PL" sz="2800" dirty="0"/>
              <a:t>dofinansowanie;</a:t>
            </a:r>
          </a:p>
          <a:p>
            <a:pPr algn="just" eaLnBrk="0" hangingPunct="0">
              <a:lnSpc>
                <a:spcPct val="90000"/>
              </a:lnSpc>
              <a:spcBef>
                <a:spcPts val="1000"/>
              </a:spcBef>
              <a:buClr>
                <a:srgbClr val="000000"/>
              </a:buClr>
              <a:buSzPct val="100000"/>
              <a:buFont typeface="+mj-lt"/>
              <a:buAutoNum type="alphaLcParenR"/>
              <a:defRPr/>
            </a:pPr>
            <a:r>
              <a:rPr lang="pl-PL" sz="2800" dirty="0"/>
              <a:t>jest niezbędny do realizacji celów projektu;</a:t>
            </a:r>
          </a:p>
          <a:p>
            <a:pPr algn="just" eaLnBrk="0" hangingPunct="0">
              <a:lnSpc>
                <a:spcPct val="90000"/>
              </a:lnSpc>
              <a:spcBef>
                <a:spcPts val="1000"/>
              </a:spcBef>
              <a:buClr>
                <a:srgbClr val="000000"/>
              </a:buClr>
              <a:buSzPct val="100000"/>
              <a:buFont typeface="+mj-lt"/>
              <a:buAutoNum type="alphaLcParenR"/>
              <a:defRPr/>
            </a:pPr>
            <a:r>
              <a:rPr lang="pl-PL" sz="2800" dirty="0"/>
              <a:t>został dokonany w sposób przejrzysty, racjonalny i efektywny, </a:t>
            </a:r>
            <a:r>
              <a:rPr lang="pl-PL" sz="2800" dirty="0" smtClean="0"/>
              <a:t/>
            </a:r>
            <a:br>
              <a:rPr lang="pl-PL" sz="2800" dirty="0" smtClean="0"/>
            </a:br>
            <a:r>
              <a:rPr lang="pl-PL" sz="2800" dirty="0" smtClean="0"/>
              <a:t>z </a:t>
            </a:r>
            <a:r>
              <a:rPr lang="pl-PL" sz="2800" dirty="0"/>
              <a:t>zachowaniem zasad uzyskiwania najlepszych efektów z danych nakładów;</a:t>
            </a:r>
          </a:p>
          <a:p>
            <a:pPr algn="just" eaLnBrk="0" hangingPunct="0">
              <a:lnSpc>
                <a:spcPct val="90000"/>
              </a:lnSpc>
              <a:spcBef>
                <a:spcPts val="1000"/>
              </a:spcBef>
              <a:buClr>
                <a:srgbClr val="000000"/>
              </a:buClr>
              <a:buSzPct val="100000"/>
              <a:buFont typeface="+mj-lt"/>
              <a:buAutoNum type="alphaLcParenR"/>
              <a:defRPr/>
            </a:pPr>
            <a:r>
              <a:rPr lang="pl-PL" sz="2800" dirty="0"/>
              <a:t>został należycie udokumentowany;</a:t>
            </a:r>
          </a:p>
          <a:p>
            <a:pPr algn="just" eaLnBrk="0" hangingPunct="0">
              <a:lnSpc>
                <a:spcPct val="90000"/>
              </a:lnSpc>
              <a:spcBef>
                <a:spcPts val="1000"/>
              </a:spcBef>
              <a:buClr>
                <a:srgbClr val="000000"/>
              </a:buClr>
              <a:buSzPct val="100000"/>
              <a:buFont typeface="+mj-lt"/>
              <a:buAutoNum type="alphaLcParenR"/>
              <a:defRPr/>
            </a:pPr>
            <a:r>
              <a:rPr lang="pl-PL" sz="2800" dirty="0"/>
              <a:t>został wykazany we wniosku o płatność;</a:t>
            </a:r>
          </a:p>
          <a:p>
            <a:pPr algn="just" eaLnBrk="0" hangingPunct="0">
              <a:lnSpc>
                <a:spcPct val="90000"/>
              </a:lnSpc>
              <a:spcBef>
                <a:spcPts val="1000"/>
              </a:spcBef>
              <a:buClr>
                <a:srgbClr val="000000"/>
              </a:buClr>
              <a:buSzPct val="100000"/>
              <a:buFont typeface="+mj-lt"/>
              <a:buAutoNum type="alphaLcParenR"/>
              <a:defRPr/>
            </a:pPr>
            <a:r>
              <a:rPr lang="pl-PL" sz="2800" dirty="0"/>
              <a:t>dotyczy towarów dostarczonych lub usług wykonanych lub robót zrealizowanych</a:t>
            </a:r>
            <a:r>
              <a:rPr lang="pl-PL" sz="2800" dirty="0" smtClean="0"/>
              <a:t>;</a:t>
            </a:r>
          </a:p>
          <a:p>
            <a:pPr algn="just" eaLnBrk="0" hangingPunct="0">
              <a:lnSpc>
                <a:spcPct val="90000"/>
              </a:lnSpc>
              <a:spcBef>
                <a:spcPts val="1000"/>
              </a:spcBef>
              <a:buClr>
                <a:srgbClr val="000000"/>
              </a:buClr>
              <a:buSzPct val="100000"/>
              <a:buFont typeface="+mj-lt"/>
              <a:buAutoNum type="alphaLcParenR"/>
              <a:defRPr/>
            </a:pPr>
            <a:r>
              <a:rPr lang="pl-PL" sz="2800" dirty="0" smtClean="0"/>
              <a:t>jest zgodny z innymi warunkami uznania go.</a:t>
            </a:r>
            <a:endParaRPr lang="pl-PL" sz="2800" i="1" dirty="0"/>
          </a:p>
        </p:txBody>
      </p:sp>
    </p:spTree>
    <p:extLst>
      <p:ext uri="{BB962C8B-B14F-4D97-AF65-F5344CB8AC3E}">
        <p14:creationId xmlns:p14="http://schemas.microsoft.com/office/powerpoint/2010/main" val="96001284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08209" cy="496855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endParaRPr lang="pl-PL" sz="3600" dirty="0"/>
          </a:p>
          <a:p>
            <a:pPr marL="0" indent="0" algn="ctr">
              <a:buNone/>
            </a:pPr>
            <a:r>
              <a:rPr lang="pl-PL" sz="3600" dirty="0" smtClean="0"/>
              <a:t>CZY MACIE PAŃSTWO PYTANIA </a:t>
            </a:r>
            <a:br>
              <a:rPr lang="pl-PL" sz="3600" dirty="0" smtClean="0"/>
            </a:br>
            <a:r>
              <a:rPr lang="pl-PL" sz="3600" dirty="0" smtClean="0"/>
              <a:t>DO KTÓREGOKOLWIEK Z PORUSZONYCH ZAGADNIEŃ?</a:t>
            </a:r>
          </a:p>
        </p:txBody>
      </p:sp>
    </p:spTree>
    <p:extLst>
      <p:ext uri="{BB962C8B-B14F-4D97-AF65-F5344CB8AC3E}">
        <p14:creationId xmlns:p14="http://schemas.microsoft.com/office/powerpoint/2010/main" val="366793571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863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CO JEST WYDATKIEM NIEKWALIFIKOWALNYM?</a:t>
            </a:r>
            <a:endParaRPr lang="pl-PL" dirty="0"/>
          </a:p>
        </p:txBody>
      </p:sp>
    </p:spTree>
    <p:extLst>
      <p:ext uri="{BB962C8B-B14F-4D97-AF65-F5344CB8AC3E}">
        <p14:creationId xmlns:p14="http://schemas.microsoft.com/office/powerpoint/2010/main" val="3612134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196753"/>
            <a:ext cx="9848850" cy="4525963"/>
          </a:xfrm>
        </p:spPr>
        <p:txBody>
          <a:bodyPr>
            <a:noAutofit/>
          </a:bodyPr>
          <a:lstStyle/>
          <a:p>
            <a:pPr marL="0" indent="0" algn="just" eaLnBrk="0" hangingPunct="0">
              <a:lnSpc>
                <a:spcPct val="90000"/>
              </a:lnSpc>
              <a:spcBef>
                <a:spcPts val="1000"/>
              </a:spcBef>
              <a:buClr>
                <a:srgbClr val="000000"/>
              </a:buClr>
              <a:buSzPct val="100000"/>
              <a:buNone/>
              <a:defRPr/>
            </a:pPr>
            <a:r>
              <a:rPr lang="pl-PL" sz="2800" dirty="0" smtClean="0"/>
              <a:t>a) prowizje </a:t>
            </a:r>
            <a:r>
              <a:rPr lang="pl-PL" sz="2800" dirty="0"/>
              <a:t>pobierane w ramach operacji wymiany </a:t>
            </a:r>
            <a:r>
              <a:rPr lang="pl-PL" sz="2800" dirty="0" smtClean="0"/>
              <a:t>walut;</a:t>
            </a:r>
          </a:p>
          <a:p>
            <a:pPr marL="0" indent="0">
              <a:buNone/>
            </a:pPr>
            <a:r>
              <a:rPr lang="pl-PL" sz="2800" dirty="0"/>
              <a:t>b) odsetki od zadłużenia, z wyjątkiem wydatków ponoszonych </a:t>
            </a:r>
            <a:r>
              <a:rPr lang="pl-PL" sz="2800" dirty="0" smtClean="0"/>
              <a:t/>
            </a:r>
            <a:br>
              <a:rPr lang="pl-PL" sz="2800" dirty="0" smtClean="0"/>
            </a:br>
            <a:r>
              <a:rPr lang="pl-PL" sz="2800" dirty="0" smtClean="0"/>
              <a:t>na subsydiowanie odsetek </a:t>
            </a:r>
            <a:r>
              <a:rPr lang="pl-PL" sz="2800" dirty="0"/>
              <a:t>lub na dotacje na opłaty gwarancyjne </a:t>
            </a:r>
            <a:r>
              <a:rPr lang="pl-PL" sz="2800" dirty="0" smtClean="0"/>
              <a:t>               w </a:t>
            </a:r>
            <a:r>
              <a:rPr lang="pl-PL" sz="2800" dirty="0"/>
              <a:t>przypadku udzielania </a:t>
            </a:r>
            <a:r>
              <a:rPr lang="pl-PL" sz="2800" dirty="0" smtClean="0"/>
              <a:t>wsparcia na </a:t>
            </a:r>
            <a:r>
              <a:rPr lang="pl-PL" sz="2800" dirty="0"/>
              <a:t>te </a:t>
            </a:r>
            <a:r>
              <a:rPr lang="pl-PL" sz="2800" dirty="0" smtClean="0"/>
              <a:t>cele;</a:t>
            </a:r>
            <a:endParaRPr lang="pl-PL" sz="2800" dirty="0"/>
          </a:p>
          <a:p>
            <a:pPr marL="0" indent="0">
              <a:buNone/>
            </a:pPr>
            <a:r>
              <a:rPr lang="pl-PL" sz="2800" dirty="0"/>
              <a:t>c) koszty pożyczki lub kredytu zaciągniętego </a:t>
            </a:r>
            <a:r>
              <a:rPr lang="pl-PL" sz="2800" dirty="0" smtClean="0"/>
              <a:t>na prefinansowanie dotacji;</a:t>
            </a:r>
            <a:endParaRPr lang="pl-PL" sz="2800" dirty="0"/>
          </a:p>
          <a:p>
            <a:pPr marL="0" indent="0">
              <a:buNone/>
            </a:pPr>
            <a:r>
              <a:rPr lang="pl-PL" sz="2800" dirty="0"/>
              <a:t>d) kary i </a:t>
            </a:r>
            <a:r>
              <a:rPr lang="pl-PL" sz="2800" dirty="0" smtClean="0"/>
              <a:t>grzywny;</a:t>
            </a:r>
            <a:endParaRPr lang="pl-PL" sz="2800" dirty="0"/>
          </a:p>
          <a:p>
            <a:pPr marL="0" indent="0">
              <a:buNone/>
            </a:pPr>
            <a:r>
              <a:rPr lang="pl-PL" sz="2800" dirty="0"/>
              <a:t>e) świadczenia realizowane ze środków Zakładowego Funduszu Świadczeń </a:t>
            </a:r>
            <a:r>
              <a:rPr lang="pl-PL" sz="2800" dirty="0" smtClean="0"/>
              <a:t>Socjalnych;</a:t>
            </a:r>
            <a:endParaRPr lang="pl-PL" sz="2800" dirty="0"/>
          </a:p>
        </p:txBody>
      </p:sp>
    </p:spTree>
    <p:extLst>
      <p:ext uri="{BB962C8B-B14F-4D97-AF65-F5344CB8AC3E}">
        <p14:creationId xmlns:p14="http://schemas.microsoft.com/office/powerpoint/2010/main" val="1696197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23393" y="898501"/>
            <a:ext cx="9812198" cy="4525963"/>
          </a:xfrm>
        </p:spPr>
        <p:txBody>
          <a:bodyPr>
            <a:noAutofit/>
          </a:bodyPr>
          <a:lstStyle/>
          <a:p>
            <a:pPr marL="0" indent="0">
              <a:buNone/>
            </a:pPr>
            <a:r>
              <a:rPr lang="pl-PL" sz="2800" dirty="0"/>
              <a:t>f) w ramach wynagrodzenia personelu niekwalifikowalne </a:t>
            </a:r>
            <a:r>
              <a:rPr lang="pl-PL" sz="2800" dirty="0" smtClean="0"/>
              <a:t/>
            </a:r>
            <a:br>
              <a:rPr lang="pl-PL" sz="2800" dirty="0" smtClean="0"/>
            </a:br>
            <a:r>
              <a:rPr lang="pl-PL" sz="2800" dirty="0" smtClean="0"/>
              <a:t>są </a:t>
            </a:r>
            <a:r>
              <a:rPr lang="pl-PL" sz="2800" dirty="0"/>
              <a:t>odprawy </a:t>
            </a:r>
            <a:r>
              <a:rPr lang="pl-PL" sz="2800" dirty="0" err="1"/>
              <a:t>emerytalno</a:t>
            </a:r>
            <a:r>
              <a:rPr lang="pl-PL" sz="2800" dirty="0"/>
              <a:t> </a:t>
            </a:r>
            <a:r>
              <a:rPr lang="pl-PL" sz="2800" dirty="0" smtClean="0"/>
              <a:t>– rentowe;</a:t>
            </a:r>
            <a:endParaRPr lang="pl-PL" sz="2800" dirty="0"/>
          </a:p>
          <a:p>
            <a:pPr marL="0" indent="0">
              <a:buNone/>
            </a:pPr>
            <a:r>
              <a:rPr lang="pl-PL" sz="2800" dirty="0"/>
              <a:t>g) rozliczenie notą obciążeniową zakupu środka trwałego będącego </a:t>
            </a:r>
            <a:r>
              <a:rPr lang="pl-PL" sz="2800" dirty="0" smtClean="0"/>
              <a:t>własnością beneficjenta </a:t>
            </a:r>
            <a:r>
              <a:rPr lang="pl-PL" sz="2800" dirty="0"/>
              <a:t>lub prawa przysługującego </a:t>
            </a:r>
            <a:r>
              <a:rPr lang="pl-PL" sz="2800" dirty="0" smtClean="0"/>
              <a:t>beneficjentowi;</a:t>
            </a:r>
            <a:endParaRPr lang="pl-PL" sz="2800" dirty="0"/>
          </a:p>
          <a:p>
            <a:pPr marL="0" indent="0">
              <a:buNone/>
            </a:pPr>
            <a:r>
              <a:rPr lang="pl-PL" sz="2800" dirty="0"/>
              <a:t>h) wpłaty na Państwowy Fundusz Rehabilitacji Osób Niepełnosprawnych (PFRON</a:t>
            </a:r>
            <a:r>
              <a:rPr lang="pl-PL" sz="2800" dirty="0" smtClean="0"/>
              <a:t>);</a:t>
            </a:r>
            <a:endParaRPr lang="pl-PL" sz="2800" dirty="0"/>
          </a:p>
          <a:p>
            <a:pPr marL="0" indent="0">
              <a:buNone/>
            </a:pPr>
            <a:r>
              <a:rPr lang="pl-PL" sz="2800" dirty="0"/>
              <a:t>i) koszty postępowania sądowego, wydatki związane </a:t>
            </a:r>
            <a:r>
              <a:rPr lang="pl-PL" sz="2800" dirty="0" smtClean="0"/>
              <a:t>                                    z </a:t>
            </a:r>
            <a:r>
              <a:rPr lang="pl-PL" sz="2800" dirty="0"/>
              <a:t>przygotowaniem i </a:t>
            </a:r>
            <a:r>
              <a:rPr lang="pl-PL" sz="2800" dirty="0" smtClean="0"/>
              <a:t>obsługą prawną </a:t>
            </a:r>
            <a:r>
              <a:rPr lang="pl-PL" sz="2800" dirty="0"/>
              <a:t>spraw sądowych oraz wydatki poniesione na funkcjonowanie </a:t>
            </a:r>
            <a:r>
              <a:rPr lang="pl-PL" sz="2800" dirty="0" smtClean="0"/>
              <a:t>komisji rozjemczych;</a:t>
            </a:r>
            <a:endParaRPr lang="pl-PL" sz="2800" dirty="0"/>
          </a:p>
        </p:txBody>
      </p:sp>
    </p:spTree>
    <p:extLst>
      <p:ext uri="{BB962C8B-B14F-4D97-AF65-F5344CB8AC3E}">
        <p14:creationId xmlns:p14="http://schemas.microsoft.com/office/powerpoint/2010/main" val="1103750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052737"/>
            <a:ext cx="9814560" cy="4525963"/>
          </a:xfrm>
        </p:spPr>
        <p:txBody>
          <a:bodyPr>
            <a:noAutofit/>
          </a:bodyPr>
          <a:lstStyle/>
          <a:p>
            <a:pPr marL="0" indent="0">
              <a:buNone/>
            </a:pPr>
            <a:r>
              <a:rPr lang="pl-PL" sz="2800" dirty="0"/>
              <a:t>j</a:t>
            </a:r>
            <a:r>
              <a:rPr lang="pl-PL" sz="2800" dirty="0" smtClean="0"/>
              <a:t>) wydatki </a:t>
            </a:r>
            <a:r>
              <a:rPr lang="pl-PL" sz="2800" dirty="0"/>
              <a:t>poniesione na zakup używanego środka trwałego, który był w ciągu 7 </a:t>
            </a:r>
            <a:r>
              <a:rPr lang="pl-PL" sz="2800" dirty="0" smtClean="0"/>
              <a:t>lat wstecz </a:t>
            </a:r>
            <a:r>
              <a:rPr lang="pl-PL" sz="2800" dirty="0"/>
              <a:t>(w przypadku nieruchomości 10 lat) współfinansowany ze środków </a:t>
            </a:r>
            <a:r>
              <a:rPr lang="pl-PL" sz="2800" dirty="0" smtClean="0"/>
              <a:t>unijnych lub </a:t>
            </a:r>
            <a:r>
              <a:rPr lang="pl-PL" sz="2800" dirty="0"/>
              <a:t>z dotacji </a:t>
            </a:r>
            <a:r>
              <a:rPr lang="pl-PL" sz="2800" dirty="0" smtClean="0"/>
              <a:t>krajowych;</a:t>
            </a:r>
            <a:endParaRPr lang="pl-PL" sz="2800" dirty="0"/>
          </a:p>
          <a:p>
            <a:pPr marL="0" indent="0">
              <a:buNone/>
            </a:pPr>
            <a:r>
              <a:rPr lang="pl-PL" sz="2800" dirty="0" smtClean="0"/>
              <a:t>k</a:t>
            </a:r>
            <a:r>
              <a:rPr lang="pl-PL" sz="2800" dirty="0"/>
              <a:t>) podatek od towarów i usług (VAT), który może zostać odzyskany przez </a:t>
            </a:r>
            <a:r>
              <a:rPr lang="pl-PL" sz="2800" dirty="0" smtClean="0"/>
              <a:t>beneficjenta albo </a:t>
            </a:r>
            <a:r>
              <a:rPr lang="pl-PL" sz="2800" dirty="0"/>
              <a:t>inny podmiot zaangażowany w projekt </a:t>
            </a:r>
            <a:r>
              <a:rPr lang="pl-PL" sz="2800" dirty="0" smtClean="0"/>
              <a:t>                   i </a:t>
            </a:r>
            <a:r>
              <a:rPr lang="pl-PL" sz="2800" dirty="0"/>
              <a:t>wykorzystujący do </a:t>
            </a:r>
            <a:r>
              <a:rPr lang="pl-PL" sz="2800" dirty="0" smtClean="0"/>
              <a:t>działalności opodatkowanej </a:t>
            </a:r>
            <a:r>
              <a:rPr lang="pl-PL" sz="2800" dirty="0"/>
              <a:t>produkty będące efektem jego realizacji, zarówno w </a:t>
            </a:r>
            <a:r>
              <a:rPr lang="pl-PL" sz="2800" dirty="0" smtClean="0"/>
              <a:t>fazie realizacyjnej </a:t>
            </a:r>
            <a:r>
              <a:rPr lang="pl-PL" sz="2800" dirty="0"/>
              <a:t>jak </a:t>
            </a:r>
            <a:r>
              <a:rPr lang="pl-PL" sz="2800" dirty="0" smtClean="0"/>
              <a:t>                            i operacyjnej;</a:t>
            </a:r>
          </a:p>
          <a:p>
            <a:pPr marL="0" indent="0">
              <a:buNone/>
            </a:pPr>
            <a:endParaRPr lang="pl-PL" sz="2800" dirty="0"/>
          </a:p>
        </p:txBody>
      </p:sp>
    </p:spTree>
    <p:extLst>
      <p:ext uri="{BB962C8B-B14F-4D97-AF65-F5344CB8AC3E}">
        <p14:creationId xmlns:p14="http://schemas.microsoft.com/office/powerpoint/2010/main" val="3165515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052737"/>
            <a:ext cx="9791700" cy="4525963"/>
          </a:xfrm>
        </p:spPr>
        <p:txBody>
          <a:bodyPr>
            <a:noAutofit/>
          </a:bodyPr>
          <a:lstStyle/>
          <a:p>
            <a:pPr marL="0" indent="0">
              <a:buNone/>
            </a:pPr>
            <a:r>
              <a:rPr lang="pl-PL" sz="2800" dirty="0"/>
              <a:t>l</a:t>
            </a:r>
            <a:r>
              <a:rPr lang="pl-PL" sz="2800" dirty="0" smtClean="0"/>
              <a:t>) wydatki </a:t>
            </a:r>
            <a:r>
              <a:rPr lang="pl-PL" sz="2800" dirty="0"/>
              <a:t>poniesione na zakup nieruchomości przekraczające 10% </a:t>
            </a:r>
            <a:r>
              <a:rPr lang="pl-PL" sz="2800" dirty="0" smtClean="0"/>
              <a:t>całkowitych wydatków </a:t>
            </a:r>
            <a:r>
              <a:rPr lang="pl-PL" sz="2800" dirty="0"/>
              <a:t>kwalifikowalnych </a:t>
            </a:r>
            <a:r>
              <a:rPr lang="pl-PL" sz="2800" dirty="0" smtClean="0"/>
              <a:t>projektu (w szczególnych przypadkach limit do 15% i do 20%);</a:t>
            </a:r>
          </a:p>
          <a:p>
            <a:pPr marL="0" indent="0">
              <a:buNone/>
            </a:pPr>
            <a:r>
              <a:rPr lang="pl-PL" sz="2800" dirty="0" smtClean="0"/>
              <a:t>m) </a:t>
            </a:r>
            <a:r>
              <a:rPr lang="pl-PL" sz="2800" dirty="0"/>
              <a:t>zakup lokali mieszkalnych, za wyjątkiem wydatków dokonanych w ramach celu tematycznego </a:t>
            </a:r>
            <a:r>
              <a:rPr lang="pl-PL" sz="2800" dirty="0" smtClean="0"/>
              <a:t>9;</a:t>
            </a:r>
          </a:p>
          <a:p>
            <a:pPr marL="0" indent="0">
              <a:buNone/>
            </a:pPr>
            <a:r>
              <a:rPr lang="pl-PL" sz="2800" dirty="0"/>
              <a:t>n</a:t>
            </a:r>
            <a:r>
              <a:rPr lang="pl-PL" sz="2800" dirty="0" smtClean="0"/>
              <a:t>) </a:t>
            </a:r>
            <a:r>
              <a:rPr lang="pl-PL" sz="2800" dirty="0"/>
              <a:t>inne niż część kapitałowa raty leasingowej wydatki związane </a:t>
            </a:r>
            <a:r>
              <a:rPr lang="pl-PL" sz="2800" dirty="0" smtClean="0"/>
              <a:t>               z </a:t>
            </a:r>
            <a:r>
              <a:rPr lang="pl-PL" sz="2800" dirty="0"/>
              <a:t>umową leasingu, w szczególności marża finansującego, odsetki od refinansowania kosztów, koszty ogólne, opłaty </a:t>
            </a:r>
            <a:r>
              <a:rPr lang="pl-PL" sz="2800" dirty="0" smtClean="0"/>
              <a:t>ubezpieczeniowe;</a:t>
            </a:r>
            <a:endParaRPr lang="pl-PL" sz="2800" dirty="0"/>
          </a:p>
          <a:p>
            <a:pPr marL="0" indent="0">
              <a:buNone/>
            </a:pPr>
            <a:endParaRPr lang="pl-PL" sz="2800" dirty="0"/>
          </a:p>
        </p:txBody>
      </p:sp>
    </p:spTree>
    <p:extLst>
      <p:ext uri="{BB962C8B-B14F-4D97-AF65-F5344CB8AC3E}">
        <p14:creationId xmlns:p14="http://schemas.microsoft.com/office/powerpoint/2010/main" val="3916272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052737"/>
            <a:ext cx="9919639" cy="4525963"/>
          </a:xfrm>
        </p:spPr>
        <p:txBody>
          <a:bodyPr>
            <a:noAutofit/>
          </a:bodyPr>
          <a:lstStyle/>
          <a:p>
            <a:pPr marL="0" indent="0">
              <a:buNone/>
            </a:pPr>
            <a:r>
              <a:rPr lang="pl-PL" sz="2800" dirty="0"/>
              <a:t>o</a:t>
            </a:r>
            <a:r>
              <a:rPr lang="pl-PL" sz="2800" dirty="0" smtClean="0"/>
              <a:t>) transakcje </a:t>
            </a:r>
            <a:r>
              <a:rPr lang="pl-PL" sz="2800" dirty="0"/>
              <a:t>dokonane w </a:t>
            </a:r>
            <a:r>
              <a:rPr lang="pl-PL" sz="2800" dirty="0" smtClean="0"/>
              <a:t>gotówce powyżej 15 000zł netto; </a:t>
            </a:r>
          </a:p>
          <a:p>
            <a:pPr marL="0" indent="0">
              <a:buNone/>
            </a:pPr>
            <a:r>
              <a:rPr lang="pl-PL" sz="2800" dirty="0"/>
              <a:t>p</a:t>
            </a:r>
            <a:r>
              <a:rPr lang="pl-PL" sz="2800" dirty="0" smtClean="0"/>
              <a:t>) </a:t>
            </a:r>
            <a:r>
              <a:rPr lang="pl-PL" sz="2800" dirty="0"/>
              <a:t>wydatki poniesione na przygotowanie i wypełnienie formularza </a:t>
            </a:r>
            <a:r>
              <a:rPr lang="pl-PL" sz="2800" dirty="0" smtClean="0"/>
              <a:t>wniosku o </a:t>
            </a:r>
            <a:r>
              <a:rPr lang="pl-PL" sz="2800" dirty="0"/>
              <a:t>dofinansowanie projektu w przypadku wszystkich projektów, lub formularza </a:t>
            </a:r>
            <a:r>
              <a:rPr lang="pl-PL" sz="2800" dirty="0" smtClean="0"/>
              <a:t>wniosku o </a:t>
            </a:r>
            <a:r>
              <a:rPr lang="pl-PL" sz="2800" dirty="0"/>
              <a:t>potwierdzenie wkładu finansowego w przypadku dużych </a:t>
            </a:r>
            <a:r>
              <a:rPr lang="pl-PL" sz="2800" dirty="0" smtClean="0"/>
              <a:t>projektów;</a:t>
            </a:r>
          </a:p>
          <a:p>
            <a:pPr marL="0" indent="0">
              <a:buNone/>
            </a:pPr>
            <a:r>
              <a:rPr lang="pl-PL" sz="2800" dirty="0"/>
              <a:t>r</a:t>
            </a:r>
            <a:r>
              <a:rPr lang="pl-PL" sz="2800" dirty="0" smtClean="0"/>
              <a:t>) </a:t>
            </a:r>
            <a:r>
              <a:rPr lang="pl-PL" sz="2800" dirty="0"/>
              <a:t>premia dla współautora wniosku o dofinansowanie opracowującego np. </a:t>
            </a:r>
            <a:r>
              <a:rPr lang="pl-PL" sz="2800" dirty="0" smtClean="0"/>
              <a:t>studium wykonalności.</a:t>
            </a:r>
            <a:endParaRPr lang="pl-PL" sz="2800" dirty="0"/>
          </a:p>
        </p:txBody>
      </p:sp>
    </p:spTree>
    <p:extLst>
      <p:ext uri="{BB962C8B-B14F-4D97-AF65-F5344CB8AC3E}">
        <p14:creationId xmlns:p14="http://schemas.microsoft.com/office/powerpoint/2010/main" val="3715426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896779" cy="452596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r>
              <a:rPr lang="pl-PL" sz="2800" dirty="0" smtClean="0"/>
              <a:t>Wydatki </a:t>
            </a:r>
            <a:r>
              <a:rPr lang="pl-PL" sz="2800" dirty="0"/>
              <a:t>uznane za niekwalifikowalne, a związane z realizacją projektu, </a:t>
            </a:r>
            <a:r>
              <a:rPr lang="pl-PL" sz="2800" dirty="0" smtClean="0"/>
              <a:t>ponosi beneficjent </a:t>
            </a:r>
            <a:r>
              <a:rPr lang="pl-PL" sz="2800" dirty="0"/>
              <a:t>jako strona umowy o dofinansowanie.</a:t>
            </a:r>
          </a:p>
        </p:txBody>
      </p:sp>
    </p:spTree>
    <p:extLst>
      <p:ext uri="{BB962C8B-B14F-4D97-AF65-F5344CB8AC3E}">
        <p14:creationId xmlns:p14="http://schemas.microsoft.com/office/powerpoint/2010/main" val="83891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PODSTAWOWE ZASADY KWALIFIKOWALNOŚCI</a:t>
            </a:r>
            <a:endParaRPr lang="pl-PL" dirty="0"/>
          </a:p>
        </p:txBody>
      </p:sp>
      <p:sp>
        <p:nvSpPr>
          <p:cNvPr id="5" name="Symbol zastępczy tekstu 4"/>
          <p:cNvSpPr>
            <a:spLocks noGrp="1"/>
          </p:cNvSpPr>
          <p:nvPr>
            <p:ph type="body" idx="1"/>
          </p:nvPr>
        </p:nvSpPr>
        <p:spPr/>
        <p:txBody>
          <a:bodyPr/>
          <a:lstStyle/>
          <a:p>
            <a:r>
              <a:rPr lang="pl-PL" dirty="0" smtClean="0"/>
              <a:t>FAKTYCZNE PONIESIENIE WYDATKU</a:t>
            </a:r>
            <a:endParaRPr lang="pl-PL" dirty="0"/>
          </a:p>
        </p:txBody>
      </p:sp>
    </p:spTree>
    <p:extLst>
      <p:ext uri="{BB962C8B-B14F-4D97-AF65-F5344CB8AC3E}">
        <p14:creationId xmlns:p14="http://schemas.microsoft.com/office/powerpoint/2010/main" val="22349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811530" y="1600201"/>
            <a:ext cx="9932670" cy="4525963"/>
          </a:xfrm>
        </p:spPr>
        <p:txBody>
          <a:bodyPr>
            <a:normAutofit/>
          </a:bodyPr>
          <a:lstStyle/>
          <a:p>
            <a:pPr marL="0" indent="0" algn="ctr">
              <a:buNone/>
            </a:pPr>
            <a:r>
              <a:rPr lang="pl-PL" sz="2800" dirty="0" smtClean="0"/>
              <a:t>Najbardziej precyzyjnym dokumentem regulującym zasady kwalifikowalności wydatków są </a:t>
            </a:r>
          </a:p>
          <a:p>
            <a:pPr marL="0" indent="0" algn="ctr">
              <a:buNone/>
            </a:pPr>
            <a:r>
              <a:rPr lang="pl-PL" sz="2800" b="1" dirty="0" smtClean="0"/>
              <a:t>Wytyczne </a:t>
            </a:r>
            <a:r>
              <a:rPr lang="pl-PL" sz="2800" b="1" dirty="0"/>
              <a:t>w zakresie kwalifikowalności wydatków w ramach </a:t>
            </a:r>
            <a:r>
              <a:rPr lang="pl-PL" sz="2800" b="1" dirty="0" smtClean="0"/>
              <a:t>Europejskiego Funduszu </a:t>
            </a:r>
            <a:r>
              <a:rPr lang="pl-PL" sz="2800" b="1" dirty="0"/>
              <a:t>Rozwoju Regionalnego, Europejskiego Funduszu </a:t>
            </a:r>
            <a:r>
              <a:rPr lang="pl-PL" sz="2800" b="1" dirty="0" smtClean="0"/>
              <a:t>Społecznego oraz </a:t>
            </a:r>
            <a:r>
              <a:rPr lang="pl-PL" sz="2800" b="1" dirty="0"/>
              <a:t>Funduszu </a:t>
            </a:r>
            <a:r>
              <a:rPr lang="pl-PL" sz="2800" b="1" dirty="0" smtClean="0"/>
              <a:t>Spójności </a:t>
            </a:r>
            <a:r>
              <a:rPr lang="pl-PL" sz="2800" b="1" dirty="0"/>
              <a:t>na lata </a:t>
            </a:r>
            <a:r>
              <a:rPr lang="pl-PL" sz="2800" b="1" dirty="0" smtClean="0"/>
              <a:t>2014-2020 </a:t>
            </a:r>
            <a:r>
              <a:rPr lang="pl-PL" sz="2800" b="1" u="sng" dirty="0" smtClean="0"/>
              <a:t>z 19 lipca 2017r.</a:t>
            </a:r>
            <a:endParaRPr lang="pl-PL" sz="2800" u="sng" dirty="0"/>
          </a:p>
        </p:txBody>
      </p:sp>
    </p:spTree>
    <p:extLst>
      <p:ext uri="{BB962C8B-B14F-4D97-AF65-F5344CB8AC3E}">
        <p14:creationId xmlns:p14="http://schemas.microsoft.com/office/powerpoint/2010/main" val="200202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08209" cy="4525963"/>
          </a:xfrm>
        </p:spPr>
        <p:txBody>
          <a:bodyPr>
            <a:noAutofit/>
          </a:bodyPr>
          <a:lstStyle/>
          <a:p>
            <a:pPr marL="0" indent="0">
              <a:buNone/>
            </a:pPr>
            <a:endParaRPr lang="pl-PL" sz="2800" dirty="0" smtClean="0"/>
          </a:p>
          <a:p>
            <a:pPr marL="0" indent="0">
              <a:buNone/>
            </a:pPr>
            <a:endParaRPr lang="pl-PL" sz="2800" dirty="0" smtClean="0"/>
          </a:p>
          <a:p>
            <a:pPr marL="0" indent="0">
              <a:buNone/>
            </a:pPr>
            <a:r>
              <a:rPr lang="pl-PL" sz="2800" dirty="0"/>
              <a:t>Pod pojęciem wydatku faktycznie poniesionego należy rozumieć wydatek </a:t>
            </a:r>
            <a:r>
              <a:rPr lang="pl-PL" sz="2800" dirty="0" smtClean="0"/>
              <a:t>poniesiony w </a:t>
            </a:r>
            <a:r>
              <a:rPr lang="pl-PL" sz="2800" dirty="0"/>
              <a:t>znaczeniu kasowym, tj. jako rozchód środków pieniężnych z kasy lub </a:t>
            </a:r>
            <a:r>
              <a:rPr lang="pl-PL" sz="2800" dirty="0" smtClean="0"/>
              <a:t>rachunku bankowego beneficjenta. </a:t>
            </a:r>
          </a:p>
          <a:p>
            <a:pPr marL="0" indent="0">
              <a:buNone/>
            </a:pPr>
            <a:endParaRPr lang="pl-PL" sz="2800" dirty="0"/>
          </a:p>
          <a:p>
            <a:pPr marL="0" indent="0">
              <a:buNone/>
            </a:pPr>
            <a:r>
              <a:rPr lang="pl-PL" sz="2800" dirty="0" smtClean="0"/>
              <a:t>Najczęstszymi wyjątkami od tej reguły są wkład niepieniężny (liczy się faktyczne wniesienie) i amortyzacja (daty dokonywania odpisów).</a:t>
            </a:r>
            <a:endParaRPr lang="pl-PL" sz="2800" dirty="0"/>
          </a:p>
        </p:txBody>
      </p:sp>
    </p:spTree>
    <p:extLst>
      <p:ext uri="{BB962C8B-B14F-4D97-AF65-F5344CB8AC3E}">
        <p14:creationId xmlns:p14="http://schemas.microsoft.com/office/powerpoint/2010/main" val="593774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19639" cy="4525963"/>
          </a:xfrm>
        </p:spPr>
        <p:txBody>
          <a:bodyPr>
            <a:noAutofit/>
          </a:bodyPr>
          <a:lstStyle/>
          <a:p>
            <a:pPr marL="0" indent="0">
              <a:buNone/>
            </a:pPr>
            <a:endParaRPr lang="pl-PL" sz="2800" dirty="0" smtClean="0"/>
          </a:p>
          <a:p>
            <a:pPr marL="0" indent="0">
              <a:buNone/>
            </a:pPr>
            <a:endParaRPr lang="pl-PL" sz="2800" dirty="0" smtClean="0"/>
          </a:p>
          <a:p>
            <a:pPr marL="0" indent="0">
              <a:buNone/>
            </a:pPr>
            <a:endParaRPr lang="pl-PL" sz="2800" dirty="0" smtClean="0"/>
          </a:p>
          <a:p>
            <a:pPr marL="0" indent="0">
              <a:buNone/>
            </a:pPr>
            <a:r>
              <a:rPr lang="pl-PL" sz="2800" dirty="0" smtClean="0"/>
              <a:t>Dowodem </a:t>
            </a:r>
            <a:r>
              <a:rPr lang="pl-PL" sz="2800" dirty="0"/>
              <a:t>poniesienia wydatku jest zapłacona </a:t>
            </a:r>
            <a:r>
              <a:rPr lang="pl-PL" sz="2800" dirty="0" smtClean="0"/>
              <a:t>faktura lub inny </a:t>
            </a:r>
            <a:r>
              <a:rPr lang="pl-PL" sz="2800" dirty="0"/>
              <a:t>dokument </a:t>
            </a:r>
            <a:r>
              <a:rPr lang="pl-PL" sz="2800" dirty="0" smtClean="0"/>
              <a:t>księgowy o </a:t>
            </a:r>
            <a:r>
              <a:rPr lang="pl-PL" sz="2800" dirty="0"/>
              <a:t>równoważnej wartości </a:t>
            </a:r>
            <a:r>
              <a:rPr lang="pl-PL" sz="2800" dirty="0" smtClean="0"/>
              <a:t>dowodowej.</a:t>
            </a:r>
            <a:endParaRPr lang="pl-PL" sz="2800" dirty="0"/>
          </a:p>
        </p:txBody>
      </p:sp>
    </p:spTree>
    <p:extLst>
      <p:ext uri="{BB962C8B-B14F-4D97-AF65-F5344CB8AC3E}">
        <p14:creationId xmlns:p14="http://schemas.microsoft.com/office/powerpoint/2010/main" val="1207794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73919" cy="4381947"/>
          </a:xfrm>
        </p:spPr>
        <p:txBody>
          <a:bodyPr>
            <a:noAutofit/>
          </a:bodyPr>
          <a:lstStyle/>
          <a:p>
            <a:pPr marL="0" indent="0">
              <a:buNone/>
            </a:pPr>
            <a:r>
              <a:rPr lang="pl-PL" sz="2800" dirty="0" smtClean="0"/>
              <a:t>Za </a:t>
            </a:r>
            <a:r>
              <a:rPr lang="pl-PL" sz="2800" dirty="0"/>
              <a:t>datę poniesienia wydatku przyjmuje się</a:t>
            </a:r>
            <a:r>
              <a:rPr lang="pl-PL" sz="2800" dirty="0" smtClean="0"/>
              <a:t>:</a:t>
            </a:r>
            <a:endParaRPr lang="pl-PL" sz="2800" dirty="0"/>
          </a:p>
          <a:p>
            <a:pPr marL="0" indent="0">
              <a:buNone/>
            </a:pPr>
            <a:r>
              <a:rPr lang="pl-PL" sz="2800" dirty="0"/>
              <a:t>a) w przypadku wydatków pieniężnych:</a:t>
            </a:r>
          </a:p>
          <a:p>
            <a:pPr marL="0" indent="0">
              <a:buNone/>
            </a:pPr>
            <a:r>
              <a:rPr lang="pl-PL" sz="2800" dirty="0"/>
              <a:t>i. dokonanych przelewem lub obciążeniową </a:t>
            </a:r>
            <a:r>
              <a:rPr lang="pl-PL" sz="2800" dirty="0" smtClean="0"/>
              <a:t>kartą płatniczą </a:t>
            </a:r>
            <a:r>
              <a:rPr lang="pl-PL" sz="2800" dirty="0"/>
              <a:t>– datę </a:t>
            </a:r>
            <a:r>
              <a:rPr lang="pl-PL" sz="2800" dirty="0" smtClean="0"/>
              <a:t>obciążenia rachunku </a:t>
            </a:r>
            <a:r>
              <a:rPr lang="pl-PL" sz="2800" dirty="0"/>
              <a:t>bankowego beneficjenta, tj. datę księgowania </a:t>
            </a:r>
            <a:r>
              <a:rPr lang="pl-PL" sz="2800" dirty="0" smtClean="0"/>
              <a:t>operacji;</a:t>
            </a:r>
            <a:endParaRPr lang="pl-PL" sz="2800" dirty="0"/>
          </a:p>
          <a:p>
            <a:pPr marL="0" indent="0">
              <a:buNone/>
            </a:pPr>
            <a:r>
              <a:rPr lang="pl-PL" sz="2800" dirty="0"/>
              <a:t>ii. dokonanych kartą kredytową lub podobnym instrumentem </a:t>
            </a:r>
            <a:r>
              <a:rPr lang="pl-PL" sz="2800" dirty="0" smtClean="0"/>
              <a:t>płatniczym o </a:t>
            </a:r>
            <a:r>
              <a:rPr lang="pl-PL" sz="2800" dirty="0"/>
              <a:t>odroczonej płatności – datę transakcji skutkującej obciążeniem rachunku </a:t>
            </a:r>
            <a:r>
              <a:rPr lang="pl-PL" sz="2800" dirty="0" smtClean="0"/>
              <a:t>karty kredytowej </a:t>
            </a:r>
            <a:r>
              <a:rPr lang="pl-PL" sz="2800" dirty="0"/>
              <a:t>lub podobnego </a:t>
            </a:r>
            <a:r>
              <a:rPr lang="pl-PL" sz="2800" dirty="0" smtClean="0"/>
              <a:t>instrumentu;</a:t>
            </a:r>
            <a:endParaRPr lang="pl-PL" sz="2800" dirty="0"/>
          </a:p>
          <a:p>
            <a:pPr marL="0" indent="0">
              <a:buNone/>
            </a:pPr>
            <a:r>
              <a:rPr lang="pl-PL" sz="2800" dirty="0"/>
              <a:t>iii. dokonanych gotówką – datę faktycznego dokonania </a:t>
            </a:r>
            <a:r>
              <a:rPr lang="pl-PL" sz="2800" dirty="0" smtClean="0"/>
              <a:t>płatności.</a:t>
            </a:r>
            <a:endParaRPr lang="pl-PL" sz="2800" dirty="0"/>
          </a:p>
        </p:txBody>
      </p:sp>
    </p:spTree>
    <p:extLst>
      <p:ext uri="{BB962C8B-B14F-4D97-AF65-F5344CB8AC3E}">
        <p14:creationId xmlns:p14="http://schemas.microsoft.com/office/powerpoint/2010/main" val="900998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65359" cy="4381947"/>
          </a:xfrm>
        </p:spPr>
        <p:txBody>
          <a:bodyPr>
            <a:noAutofit/>
          </a:bodyPr>
          <a:lstStyle/>
          <a:p>
            <a:pPr marL="0" indent="0">
              <a:buNone/>
            </a:pPr>
            <a:endParaRPr lang="pl-PL" sz="2800" dirty="0" smtClean="0"/>
          </a:p>
          <a:p>
            <a:pPr marL="0" indent="0">
              <a:buNone/>
            </a:pPr>
            <a:r>
              <a:rPr lang="pl-PL" sz="2800" dirty="0" smtClean="0"/>
              <a:t>b</a:t>
            </a:r>
            <a:r>
              <a:rPr lang="pl-PL" sz="2800" dirty="0"/>
              <a:t>) w przypadku wkładu niepieniężnego – datę faktycznego wniesienia wkładu (np. </a:t>
            </a:r>
            <a:r>
              <a:rPr lang="pl-PL" sz="2800" dirty="0" smtClean="0"/>
              <a:t>datę pierwszego </a:t>
            </a:r>
            <a:r>
              <a:rPr lang="pl-PL" sz="2800" dirty="0"/>
              <a:t>wykorzystania środka trwałego na rzecz projektu lub </a:t>
            </a:r>
            <a:r>
              <a:rPr lang="pl-PL" sz="2800" dirty="0" smtClean="0"/>
              <a:t>wykonania nieodpłatnej </a:t>
            </a:r>
            <a:r>
              <a:rPr lang="pl-PL" sz="2800" dirty="0"/>
              <a:t>pracy przez wolontariusza) lub inną datę wskazaną przez </a:t>
            </a:r>
            <a:r>
              <a:rPr lang="pl-PL" sz="2800" dirty="0" smtClean="0"/>
              <a:t>beneficjenta </a:t>
            </a:r>
            <a:br>
              <a:rPr lang="pl-PL" sz="2800" dirty="0" smtClean="0"/>
            </a:br>
            <a:r>
              <a:rPr lang="pl-PL" sz="2800" dirty="0" smtClean="0"/>
              <a:t>i </a:t>
            </a:r>
            <a:r>
              <a:rPr lang="pl-PL" sz="2800" dirty="0"/>
              <a:t>zaakceptowaną przez właściwą instytucję będącą stroną </a:t>
            </a:r>
            <a:r>
              <a:rPr lang="pl-PL" sz="2800" dirty="0" smtClean="0"/>
              <a:t>umowy;</a:t>
            </a:r>
            <a:endParaRPr lang="pl-PL" sz="2800" dirty="0"/>
          </a:p>
          <a:p>
            <a:pPr marL="0" indent="0">
              <a:buNone/>
            </a:pPr>
            <a:r>
              <a:rPr lang="pl-PL" sz="2800" dirty="0"/>
              <a:t>c) w przypadku amortyzacji – datę dokonania odpisu </a:t>
            </a:r>
            <a:r>
              <a:rPr lang="pl-PL" sz="2800" dirty="0" smtClean="0"/>
              <a:t>amortyzacyjnego;</a:t>
            </a:r>
            <a:endParaRPr lang="pl-PL" sz="2800" dirty="0"/>
          </a:p>
        </p:txBody>
      </p:sp>
    </p:spTree>
    <p:extLst>
      <p:ext uri="{BB962C8B-B14F-4D97-AF65-F5344CB8AC3E}">
        <p14:creationId xmlns:p14="http://schemas.microsoft.com/office/powerpoint/2010/main" val="297329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31069" cy="4381947"/>
          </a:xfrm>
        </p:spPr>
        <p:txBody>
          <a:bodyPr>
            <a:noAutofit/>
          </a:bodyPr>
          <a:lstStyle/>
          <a:p>
            <a:pPr marL="0" indent="0">
              <a:buNone/>
            </a:pPr>
            <a:r>
              <a:rPr lang="pl-PL" sz="2800" dirty="0"/>
              <a:t>d) w przypadku potrącenia – datę, w której potrącenie, o którym mowa w art. </a:t>
            </a:r>
            <a:r>
              <a:rPr lang="pl-PL" sz="2800" dirty="0" smtClean="0"/>
              <a:t>498 Kodeksu </a:t>
            </a:r>
            <a:r>
              <a:rPr lang="pl-PL" sz="2800" dirty="0"/>
              <a:t>cywilnego, staje się możliwe, stosownie do art. 499 Kodeksu </a:t>
            </a:r>
            <a:r>
              <a:rPr lang="pl-PL" sz="2800" dirty="0" smtClean="0"/>
              <a:t>cywilnego;</a:t>
            </a:r>
            <a:endParaRPr lang="pl-PL" sz="2800" dirty="0"/>
          </a:p>
          <a:p>
            <a:pPr marL="0" indent="0">
              <a:buNone/>
            </a:pPr>
            <a:r>
              <a:rPr lang="pl-PL" sz="2800" dirty="0"/>
              <a:t>e) w przypadku depozytu sądowego – datę faktycznego wniesienia depozytu do </a:t>
            </a:r>
            <a:r>
              <a:rPr lang="pl-PL" sz="2800" dirty="0" smtClean="0"/>
              <a:t>sądu;</a:t>
            </a:r>
            <a:endParaRPr lang="pl-PL" sz="2800" dirty="0"/>
          </a:p>
          <a:p>
            <a:pPr marL="0" indent="0">
              <a:buNone/>
            </a:pPr>
            <a:r>
              <a:rPr lang="pl-PL" sz="2800" dirty="0"/>
              <a:t>f) w przypadku rozliczeń na podstawie wewnętrznej noty obciążeniowej – </a:t>
            </a:r>
            <a:r>
              <a:rPr lang="pl-PL" sz="2800" dirty="0" smtClean="0"/>
              <a:t>datę zaksięgowania noty;</a:t>
            </a:r>
            <a:endParaRPr lang="pl-PL" sz="2800" dirty="0"/>
          </a:p>
          <a:p>
            <a:pPr marL="0" indent="0">
              <a:buNone/>
            </a:pPr>
            <a:r>
              <a:rPr lang="pl-PL" sz="2800" dirty="0"/>
              <a:t>g) w przypadku udzielenia promesy premii technologicznej – datę jej otrzymania.</a:t>
            </a:r>
          </a:p>
        </p:txBody>
      </p:sp>
    </p:spTree>
    <p:extLst>
      <p:ext uri="{BB962C8B-B14F-4D97-AF65-F5344CB8AC3E}">
        <p14:creationId xmlns:p14="http://schemas.microsoft.com/office/powerpoint/2010/main" val="1894688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KWALIFIKOWALNOŚĆ UCZESTNIKÓW</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287403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24705"/>
            <a:ext cx="10033939" cy="4968553"/>
          </a:xfrm>
        </p:spPr>
        <p:txBody>
          <a:bodyPr>
            <a:noAutofit/>
          </a:bodyPr>
          <a:lstStyle/>
          <a:p>
            <a:pPr marL="0" indent="0">
              <a:buNone/>
            </a:pPr>
            <a:r>
              <a:rPr lang="pl-PL" sz="2800" dirty="0" smtClean="0"/>
              <a:t>Warunkiem </a:t>
            </a:r>
            <a:r>
              <a:rPr lang="pl-PL" sz="2800" dirty="0"/>
              <a:t>kwalifikowalności uczestnika projektu </a:t>
            </a:r>
            <a:r>
              <a:rPr lang="pl-PL" sz="2800" dirty="0" smtClean="0"/>
              <a:t>jest:</a:t>
            </a:r>
          </a:p>
          <a:p>
            <a:pPr marL="0" indent="0">
              <a:buNone/>
            </a:pPr>
            <a:r>
              <a:rPr lang="pl-PL" sz="2800" dirty="0" smtClean="0"/>
              <a:t>a) spełnienie </a:t>
            </a:r>
            <a:r>
              <a:rPr lang="pl-PL" sz="2800" dirty="0"/>
              <a:t>przez niego kryteriów kwalifikowalności uprawniających do </a:t>
            </a:r>
            <a:r>
              <a:rPr lang="pl-PL" sz="2800" dirty="0" smtClean="0"/>
              <a:t>udziału w </a:t>
            </a:r>
            <a:r>
              <a:rPr lang="pl-PL" sz="2800" dirty="0"/>
              <a:t>projekcie, co jest potwierdzone właściwym dokumentem, tj. </a:t>
            </a:r>
            <a:r>
              <a:rPr lang="pl-PL" sz="2800" dirty="0" smtClean="0"/>
              <a:t>oświadczeniem lub </a:t>
            </a:r>
            <a:r>
              <a:rPr lang="pl-PL" sz="2800" dirty="0"/>
              <a:t>zaświadczeniem, </a:t>
            </a:r>
            <a:r>
              <a:rPr lang="pl-PL" sz="2800" dirty="0" smtClean="0"/>
              <a:t/>
            </a:r>
            <a:br>
              <a:rPr lang="pl-PL" sz="2800" dirty="0" smtClean="0"/>
            </a:br>
            <a:r>
              <a:rPr lang="pl-PL" sz="2800" dirty="0" smtClean="0"/>
              <a:t>w </a:t>
            </a:r>
            <a:r>
              <a:rPr lang="pl-PL" sz="2800" dirty="0"/>
              <a:t>zależności od kryterium uprawniającego daną </a:t>
            </a:r>
            <a:r>
              <a:rPr lang="pl-PL" sz="2800" dirty="0" smtClean="0"/>
              <a:t>osobę lub </a:t>
            </a:r>
            <a:r>
              <a:rPr lang="pl-PL" sz="2800" dirty="0"/>
              <a:t>podmiot do udziału w </a:t>
            </a:r>
            <a:r>
              <a:rPr lang="pl-PL" sz="2800" dirty="0" smtClean="0"/>
              <a:t>projekcie;</a:t>
            </a:r>
            <a:endParaRPr lang="pl-PL" sz="2800" dirty="0"/>
          </a:p>
          <a:p>
            <a:r>
              <a:rPr lang="pl-PL" sz="2800" dirty="0"/>
              <a:t>b) uzyskanie danych o osobie </a:t>
            </a:r>
            <a:r>
              <a:rPr lang="pl-PL" sz="2800" dirty="0" smtClean="0"/>
              <a:t>fizycznej lub </a:t>
            </a:r>
            <a:r>
              <a:rPr lang="pl-PL" sz="2800" dirty="0"/>
              <a:t>danych podmiotu, potrzebnych do </a:t>
            </a:r>
            <a:r>
              <a:rPr lang="pl-PL" sz="2800" dirty="0" smtClean="0"/>
              <a:t>monitorowania wskaźników kluczowych oraz przeprowadzenia </a:t>
            </a:r>
            <a:r>
              <a:rPr lang="pl-PL" sz="2800" dirty="0"/>
              <a:t>ewaluacji, oraz zobowiązanie osoby fizycznej </a:t>
            </a:r>
            <a:r>
              <a:rPr lang="pl-PL" sz="2800" dirty="0" smtClean="0"/>
              <a:t/>
            </a:r>
            <a:br>
              <a:rPr lang="pl-PL" sz="2800" dirty="0" smtClean="0"/>
            </a:br>
            <a:r>
              <a:rPr lang="pl-PL" sz="2800" dirty="0" smtClean="0"/>
              <a:t>do przekazania informacji </a:t>
            </a:r>
            <a:r>
              <a:rPr lang="pl-PL" sz="2800" dirty="0"/>
              <a:t>na temat jej sytuacji po opuszczeniu projektu.</a:t>
            </a:r>
            <a:endParaRPr lang="pl-PL" sz="2800" dirty="0" smtClean="0"/>
          </a:p>
        </p:txBody>
      </p:sp>
    </p:spTree>
    <p:extLst>
      <p:ext uri="{BB962C8B-B14F-4D97-AF65-F5344CB8AC3E}">
        <p14:creationId xmlns:p14="http://schemas.microsoft.com/office/powerpoint/2010/main" val="1456936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404665"/>
            <a:ext cx="9967117" cy="496855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r>
              <a:rPr lang="pl-PL" sz="2800" dirty="0" smtClean="0"/>
              <a:t>Co </a:t>
            </a:r>
            <a:r>
              <a:rPr lang="pl-PL" sz="2800" dirty="0"/>
              <a:t>do zasady, kwalifikowalność uczestnika projektu potwierdzana jest </a:t>
            </a:r>
            <a:r>
              <a:rPr lang="pl-PL" sz="2800" dirty="0" smtClean="0"/>
              <a:t>bezpośrednio przed </a:t>
            </a:r>
            <a:r>
              <a:rPr lang="pl-PL" sz="2800" dirty="0"/>
              <a:t>udzieleniem mu pierwszej formy wsparcia w ramach projektu, przy czym </a:t>
            </a:r>
            <a:r>
              <a:rPr lang="pl-PL" sz="2800" dirty="0" smtClean="0"/>
              <a:t>jeżeli charakter </a:t>
            </a:r>
            <a:r>
              <a:rPr lang="pl-PL" sz="2800" dirty="0"/>
              <a:t>wsparcia uzasadnia prowadzenie rekrutacji na wcześniejszym etapie </a:t>
            </a:r>
            <a:r>
              <a:rPr lang="pl-PL" sz="2800" dirty="0" smtClean="0"/>
              <a:t>realizacji projektu </a:t>
            </a:r>
            <a:r>
              <a:rPr lang="pl-PL" sz="2800" dirty="0"/>
              <a:t>– kwalifikowalność uczestnika projektu potwierdzana może być </a:t>
            </a:r>
            <a:r>
              <a:rPr lang="pl-PL" sz="2800" dirty="0" smtClean="0"/>
              <a:t/>
            </a:r>
            <a:br>
              <a:rPr lang="pl-PL" sz="2800" dirty="0" smtClean="0"/>
            </a:br>
            <a:r>
              <a:rPr lang="pl-PL" sz="2800" dirty="0" smtClean="0"/>
              <a:t>na etapie rekrutacji </a:t>
            </a:r>
            <a:r>
              <a:rPr lang="pl-PL" sz="2800" dirty="0"/>
              <a:t>do projektu.</a:t>
            </a:r>
            <a:endParaRPr lang="pl-PL" sz="2800" dirty="0" smtClean="0"/>
          </a:p>
        </p:txBody>
      </p:sp>
    </p:spTree>
    <p:extLst>
      <p:ext uri="{BB962C8B-B14F-4D97-AF65-F5344CB8AC3E}">
        <p14:creationId xmlns:p14="http://schemas.microsoft.com/office/powerpoint/2010/main" val="1309617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565910"/>
            <a:ext cx="9965359" cy="3807308"/>
          </a:xfrm>
        </p:spPr>
        <p:txBody>
          <a:bodyPr>
            <a:noAutofit/>
          </a:bodyPr>
          <a:lstStyle/>
          <a:p>
            <a:pPr marL="0" indent="0">
              <a:buNone/>
            </a:pPr>
            <a:r>
              <a:rPr lang="pl-PL" sz="2800" dirty="0" smtClean="0"/>
              <a:t>W </a:t>
            </a:r>
            <a:r>
              <a:rPr lang="pl-PL" sz="2800" dirty="0"/>
              <a:t>przypadku, gdy uzasadnia to zakres wsparcia udzielanego uczestnikom </a:t>
            </a:r>
            <a:r>
              <a:rPr lang="pl-PL" sz="2800" dirty="0" smtClean="0"/>
              <a:t>projektu, dopuszcza </a:t>
            </a:r>
            <a:r>
              <a:rPr lang="pl-PL" sz="2800" dirty="0"/>
              <a:t>się potwierdzanie spełnienia kryteriów kwalifikowalności </a:t>
            </a:r>
            <a:r>
              <a:rPr lang="pl-PL" sz="2800" dirty="0" smtClean="0"/>
              <a:t>uprawniających do </a:t>
            </a:r>
            <a:r>
              <a:rPr lang="pl-PL" sz="2800" dirty="0"/>
              <a:t>udziału w projekcie oraz złożenie </a:t>
            </a:r>
            <a:r>
              <a:rPr lang="pl-PL" sz="2800" dirty="0" smtClean="0"/>
              <a:t>oświadczenia także</a:t>
            </a:r>
            <a:r>
              <a:rPr lang="pl-PL" sz="2800" dirty="0"/>
              <a:t> </a:t>
            </a:r>
            <a:r>
              <a:rPr lang="pl-PL" sz="2800" dirty="0" smtClean="0"/>
              <a:t>w </a:t>
            </a:r>
            <a:r>
              <a:rPr lang="pl-PL" sz="2800" dirty="0"/>
              <a:t>innych niż papierowa formach, w szczególności w formie elektronicznej </a:t>
            </a:r>
            <a:r>
              <a:rPr lang="pl-PL" sz="2800" dirty="0" smtClean="0"/>
              <a:t>lub telefonicznej</a:t>
            </a:r>
            <a:r>
              <a:rPr lang="pl-PL" sz="2800" dirty="0"/>
              <a:t>. </a:t>
            </a:r>
            <a:endParaRPr lang="pl-PL" sz="2800" dirty="0" smtClean="0"/>
          </a:p>
        </p:txBody>
      </p:sp>
    </p:spTree>
    <p:extLst>
      <p:ext uri="{BB962C8B-B14F-4D97-AF65-F5344CB8AC3E}">
        <p14:creationId xmlns:p14="http://schemas.microsoft.com/office/powerpoint/2010/main" val="2424914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60120"/>
            <a:ext cx="9931069" cy="4413098"/>
          </a:xfrm>
        </p:spPr>
        <p:txBody>
          <a:bodyPr>
            <a:noAutofit/>
          </a:bodyPr>
          <a:lstStyle/>
          <a:p>
            <a:pPr marL="0" indent="0">
              <a:buNone/>
            </a:pPr>
            <a:r>
              <a:rPr lang="pl-PL" sz="2800" dirty="0" smtClean="0"/>
              <a:t>W </a:t>
            </a:r>
            <a:r>
              <a:rPr lang="pl-PL" sz="2800" dirty="0"/>
              <a:t>takim przypadku należy:</a:t>
            </a:r>
          </a:p>
          <a:p>
            <a:pPr marL="0" indent="0">
              <a:buNone/>
            </a:pPr>
            <a:r>
              <a:rPr lang="pl-PL" sz="2800" dirty="0"/>
              <a:t>a) ustanowić procedury pozwalające na weryfikację wiarygodności </a:t>
            </a:r>
            <a:r>
              <a:rPr lang="pl-PL" sz="2800" dirty="0" smtClean="0"/>
              <a:t>danych przekazanych </a:t>
            </a:r>
            <a:r>
              <a:rPr lang="pl-PL" sz="2800" dirty="0"/>
              <a:t>w tych </a:t>
            </a:r>
            <a:r>
              <a:rPr lang="pl-PL" sz="2800" dirty="0" smtClean="0"/>
              <a:t>formach;</a:t>
            </a:r>
            <a:endParaRPr lang="pl-PL" sz="2800" dirty="0"/>
          </a:p>
          <a:p>
            <a:pPr marL="0" indent="0">
              <a:buNone/>
            </a:pPr>
            <a:r>
              <a:rPr lang="pl-PL" sz="2800" dirty="0"/>
              <a:t>b) przestrzegać zasad bezpieczeństwa przetwarzania danych osobowych </a:t>
            </a:r>
            <a:r>
              <a:rPr lang="pl-PL" sz="2800" dirty="0" smtClean="0"/>
              <a:t>zgodnie z ustawą; </a:t>
            </a:r>
          </a:p>
          <a:p>
            <a:pPr marL="0" indent="0">
              <a:buNone/>
            </a:pPr>
            <a:r>
              <a:rPr lang="pl-PL" sz="2800" dirty="0" smtClean="0"/>
              <a:t>c</a:t>
            </a:r>
            <a:r>
              <a:rPr lang="pl-PL" sz="2800" dirty="0"/>
              <a:t>) zapewnić uprawnionym organom kontroli wgląd </a:t>
            </a:r>
            <a:r>
              <a:rPr lang="pl-PL" sz="2800" dirty="0" smtClean="0"/>
              <a:t/>
            </a:r>
            <a:br>
              <a:rPr lang="pl-PL" sz="2800" dirty="0" smtClean="0"/>
            </a:br>
            <a:r>
              <a:rPr lang="pl-PL" sz="2800" dirty="0" smtClean="0"/>
              <a:t>w </a:t>
            </a:r>
            <a:r>
              <a:rPr lang="pl-PL" sz="2800" dirty="0"/>
              <a:t>przechowywane dane i </a:t>
            </a:r>
            <a:r>
              <a:rPr lang="pl-PL" sz="2800" dirty="0" smtClean="0"/>
              <a:t>umożliwić weryfikację </a:t>
            </a:r>
            <a:r>
              <a:rPr lang="pl-PL" sz="2800" dirty="0"/>
              <a:t>prawdziwości zebranych danych.</a:t>
            </a:r>
            <a:endParaRPr lang="pl-PL" sz="2800" dirty="0" smtClean="0"/>
          </a:p>
        </p:txBody>
      </p:sp>
    </p:spTree>
    <p:extLst>
      <p:ext uri="{BB962C8B-B14F-4D97-AF65-F5344CB8AC3E}">
        <p14:creationId xmlns:p14="http://schemas.microsoft.com/office/powerpoint/2010/main" val="18970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60070" y="1308055"/>
            <a:ext cx="9909810" cy="4526732"/>
          </a:xfrm>
        </p:spPr>
        <p:txBody>
          <a:bodyPr>
            <a:normAutofit/>
          </a:bodyPr>
          <a:lstStyle/>
          <a:p>
            <a:pPr marL="0" indent="0">
              <a:buNone/>
            </a:pPr>
            <a:r>
              <a:rPr lang="pl-PL" sz="2800" dirty="0" smtClean="0"/>
              <a:t>Ponadto:</a:t>
            </a:r>
          </a:p>
          <a:p>
            <a:pPr marL="0" indent="0" algn="ctr">
              <a:buNone/>
            </a:pPr>
            <a:r>
              <a:rPr lang="pl-PL" sz="2800" b="1" dirty="0" smtClean="0"/>
              <a:t>Ustawa z dnia 11.07.2014r. </a:t>
            </a:r>
            <a:r>
              <a:rPr lang="pl-PL" sz="2800" dirty="0" smtClean="0"/>
              <a:t>o zasadach realizacji programów </a:t>
            </a:r>
            <a:br>
              <a:rPr lang="pl-PL" sz="2800" dirty="0" smtClean="0"/>
            </a:br>
            <a:r>
              <a:rPr lang="pl-PL" sz="2800" dirty="0" smtClean="0"/>
              <a:t>w zakresie polityki spójności finansowanych w perspektywie </a:t>
            </a:r>
            <a:br>
              <a:rPr lang="pl-PL" sz="2800" dirty="0" smtClean="0"/>
            </a:br>
            <a:r>
              <a:rPr lang="pl-PL" sz="2800" dirty="0" smtClean="0"/>
              <a:t>2014-2020 zmieniona ustawą z 7 lipca 2017r. </a:t>
            </a:r>
            <a:br>
              <a:rPr lang="pl-PL" sz="2800" dirty="0" smtClean="0"/>
            </a:br>
            <a:endParaRPr lang="pl-PL" sz="2800" dirty="0" smtClean="0"/>
          </a:p>
          <a:p>
            <a:pPr marL="0" indent="0" algn="ctr">
              <a:buNone/>
            </a:pPr>
            <a:r>
              <a:rPr lang="pl-PL" sz="2800" dirty="0" smtClean="0"/>
              <a:t>Rozporządzenia PE i Rady (UE) nr </a:t>
            </a:r>
            <a:r>
              <a:rPr lang="pl-PL" sz="2800" b="1" dirty="0" smtClean="0"/>
              <a:t>1303/2013 </a:t>
            </a:r>
            <a:r>
              <a:rPr lang="pl-PL" sz="2800" dirty="0" smtClean="0"/>
              <a:t>(ogólne). </a:t>
            </a:r>
            <a:br>
              <a:rPr lang="pl-PL" sz="2800" dirty="0" smtClean="0"/>
            </a:br>
            <a:r>
              <a:rPr lang="pl-PL" sz="2800" dirty="0" smtClean="0"/>
              <a:t>Rozporządzenie PE i Rady (UE) nr </a:t>
            </a:r>
            <a:r>
              <a:rPr lang="pl-PL" sz="2800" b="1" dirty="0" smtClean="0"/>
              <a:t>1301/2013 </a:t>
            </a:r>
            <a:r>
              <a:rPr lang="pl-PL" sz="2800" dirty="0" smtClean="0"/>
              <a:t>(EFRR).</a:t>
            </a:r>
            <a:br>
              <a:rPr lang="pl-PL" sz="2800" dirty="0" smtClean="0"/>
            </a:br>
            <a:r>
              <a:rPr lang="pl-PL" sz="2800" dirty="0" smtClean="0"/>
              <a:t>Rozporządzenie PE i Rady (UE) nr </a:t>
            </a:r>
            <a:r>
              <a:rPr lang="pl-PL" sz="2800" b="1" dirty="0" smtClean="0"/>
              <a:t>1304/2013 </a:t>
            </a:r>
            <a:r>
              <a:rPr lang="pl-PL" sz="2800" dirty="0" smtClean="0"/>
              <a:t>(EFS). </a:t>
            </a:r>
            <a:endParaRPr lang="pl-PL" sz="2800" dirty="0"/>
          </a:p>
        </p:txBody>
      </p:sp>
    </p:spTree>
    <p:extLst>
      <p:ext uri="{BB962C8B-B14F-4D97-AF65-F5344CB8AC3E}">
        <p14:creationId xmlns:p14="http://schemas.microsoft.com/office/powerpoint/2010/main" val="1082694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smtClean="0"/>
              <a:t>POZYSKANIE ŚRODKÓW TRWAŁYCH  ORAZ WARTOŚCI NIEMATERIALNYCH I PRAWNYCH</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106035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404665"/>
            <a:ext cx="9942499" cy="4968553"/>
          </a:xfrm>
        </p:spPr>
        <p:txBody>
          <a:bodyPr>
            <a:noAutofit/>
          </a:bodyPr>
          <a:lstStyle/>
          <a:p>
            <a:pPr marL="0" indent="0">
              <a:buNone/>
            </a:pPr>
            <a:endParaRPr lang="pl-PL" sz="2800" dirty="0" smtClean="0"/>
          </a:p>
          <a:p>
            <a:pPr marL="0" indent="0">
              <a:buNone/>
            </a:pPr>
            <a:endParaRPr lang="pl-PL" sz="2800" dirty="0"/>
          </a:p>
          <a:p>
            <a:pPr marL="0" indent="0">
              <a:buNone/>
            </a:pPr>
            <a:r>
              <a:rPr lang="pl-PL" sz="2800" dirty="0" smtClean="0"/>
              <a:t>Koszty </a:t>
            </a:r>
            <a:r>
              <a:rPr lang="pl-PL" sz="2800" dirty="0"/>
              <a:t>pozyskania środków trwałych lub wartości niematerialnych </a:t>
            </a:r>
            <a:r>
              <a:rPr lang="pl-PL" sz="2800" dirty="0" smtClean="0"/>
              <a:t>              i prawnych niezbędnych </a:t>
            </a:r>
            <a:r>
              <a:rPr lang="pl-PL" sz="2800" dirty="0"/>
              <a:t>do realizacji projektu mogą zostać uznane za kwalifikowalne, o </a:t>
            </a:r>
            <a:r>
              <a:rPr lang="pl-PL" sz="2800" dirty="0" smtClean="0"/>
              <a:t>ile we </a:t>
            </a:r>
            <a:r>
              <a:rPr lang="pl-PL" sz="2800" dirty="0"/>
              <a:t>wniosku o dofinansowanie zostanie uzasadniona konieczność pozyskania </a:t>
            </a:r>
            <a:r>
              <a:rPr lang="pl-PL" sz="2800" dirty="0" smtClean="0"/>
              <a:t>środków trwałych </a:t>
            </a:r>
            <a:r>
              <a:rPr lang="pl-PL" sz="2800" dirty="0"/>
              <a:t>lub wartości niematerialnych i prawnych niezbędnych do realizacji </a:t>
            </a:r>
            <a:r>
              <a:rPr lang="pl-PL" sz="2800" dirty="0" smtClean="0"/>
              <a:t>projektu                  z </a:t>
            </a:r>
            <a:r>
              <a:rPr lang="pl-PL" sz="2800" dirty="0"/>
              <a:t>zastosowaniem najbardziej efektywnej dla danego przypadku metody (</a:t>
            </a:r>
            <a:r>
              <a:rPr lang="pl-PL" sz="2800" dirty="0" smtClean="0"/>
              <a:t>zakup, amortyzacja</a:t>
            </a:r>
            <a:r>
              <a:rPr lang="pl-PL" sz="2800" dirty="0"/>
              <a:t>, leasing itp.), uwzględniając przedmiot i cel danego </a:t>
            </a:r>
            <a:r>
              <a:rPr lang="pl-PL" sz="2800" dirty="0" smtClean="0"/>
              <a:t>projektu.</a:t>
            </a:r>
          </a:p>
        </p:txBody>
      </p:sp>
    </p:spTree>
    <p:extLst>
      <p:ext uri="{BB962C8B-B14F-4D97-AF65-F5344CB8AC3E}">
        <p14:creationId xmlns:p14="http://schemas.microsoft.com/office/powerpoint/2010/main" val="3372473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010455"/>
            <a:ext cx="10022509" cy="4968553"/>
          </a:xfrm>
        </p:spPr>
        <p:txBody>
          <a:bodyPr>
            <a:noAutofit/>
          </a:bodyPr>
          <a:lstStyle/>
          <a:p>
            <a:pPr marL="0" indent="0">
              <a:buNone/>
            </a:pPr>
            <a:r>
              <a:rPr lang="pl-PL" sz="2800" dirty="0"/>
              <a:t>Uzasadnienie konieczności pozyskania środków trwałych oraz wartości </a:t>
            </a:r>
            <a:r>
              <a:rPr lang="pl-PL" sz="2800" dirty="0" smtClean="0"/>
              <a:t>niematerialnych i </a:t>
            </a:r>
            <a:r>
              <a:rPr lang="pl-PL" sz="2800" dirty="0"/>
              <a:t>prawnych </a:t>
            </a:r>
            <a:r>
              <a:rPr lang="pl-PL" sz="2800" dirty="0" smtClean="0"/>
              <a:t>uwzględnia</a:t>
            </a:r>
            <a:r>
              <a:rPr lang="pl-PL" sz="2800" dirty="0"/>
              <a:t> </a:t>
            </a:r>
            <a:r>
              <a:rPr lang="pl-PL" sz="2800" dirty="0" smtClean="0"/>
              <a:t>w </a:t>
            </a:r>
            <a:r>
              <a:rPr lang="pl-PL" sz="2800" dirty="0"/>
              <a:t>szczególności:</a:t>
            </a:r>
          </a:p>
          <a:p>
            <a:pPr marL="0" indent="0">
              <a:buNone/>
            </a:pPr>
            <a:r>
              <a:rPr lang="pl-PL" sz="2800" dirty="0"/>
              <a:t>a) okres realizacji </a:t>
            </a:r>
            <a:r>
              <a:rPr lang="pl-PL" sz="2800" dirty="0" smtClean="0"/>
              <a:t>projektu;</a:t>
            </a:r>
            <a:endParaRPr lang="pl-PL" sz="2800" dirty="0"/>
          </a:p>
          <a:p>
            <a:pPr marL="0" indent="0">
              <a:buNone/>
            </a:pPr>
            <a:r>
              <a:rPr lang="pl-PL" sz="2800" dirty="0"/>
              <a:t>b) tożsame lub zbliżone do planowanych do </a:t>
            </a:r>
            <a:r>
              <a:rPr lang="pl-PL" sz="2800" dirty="0" smtClean="0"/>
              <a:t>pozyskania w </a:t>
            </a:r>
            <a:r>
              <a:rPr lang="pl-PL" sz="2800" dirty="0"/>
              <a:t>ramach projektu środki </a:t>
            </a:r>
            <a:r>
              <a:rPr lang="pl-PL" sz="2800" dirty="0" smtClean="0"/>
              <a:t>trwałe lub </a:t>
            </a:r>
            <a:r>
              <a:rPr lang="pl-PL" sz="2800" dirty="0"/>
              <a:t>wartości niematerialne i prawne będące w </a:t>
            </a:r>
            <a:r>
              <a:rPr lang="pl-PL" sz="2800" dirty="0" smtClean="0"/>
              <a:t>posiadaniu beneficjenta</a:t>
            </a:r>
            <a:r>
              <a:rPr lang="pl-PL" sz="2800" dirty="0"/>
              <a:t>, w tym </a:t>
            </a:r>
            <a:r>
              <a:rPr lang="pl-PL" sz="2800" dirty="0" smtClean="0"/>
              <a:t>środki trwałe </a:t>
            </a:r>
            <a:r>
              <a:rPr lang="pl-PL" sz="2800" dirty="0"/>
              <a:t>lub wartości niematerialne i prawne nabyte w ramach </a:t>
            </a:r>
            <a:r>
              <a:rPr lang="pl-PL" sz="2800" dirty="0" smtClean="0"/>
              <a:t>projektów współfinansowanych </a:t>
            </a:r>
            <a:r>
              <a:rPr lang="pl-PL" sz="2800" dirty="0"/>
              <a:t>ze środków </a:t>
            </a:r>
            <a:r>
              <a:rPr lang="pl-PL" sz="2800" dirty="0" smtClean="0"/>
              <a:t>publicznych;</a:t>
            </a:r>
            <a:endParaRPr lang="pl-PL" sz="2800" dirty="0"/>
          </a:p>
          <a:p>
            <a:pPr marL="0" indent="0">
              <a:buNone/>
            </a:pPr>
            <a:r>
              <a:rPr lang="pl-PL" sz="2800" dirty="0"/>
              <a:t>c) wybór metody pozyskania środków trwałych oraz wartości niematerialnych i </a:t>
            </a:r>
            <a:r>
              <a:rPr lang="pl-PL" sz="2800" dirty="0" smtClean="0"/>
              <a:t>prawnych niezbędnych </a:t>
            </a:r>
            <a:r>
              <a:rPr lang="pl-PL" sz="2800" dirty="0"/>
              <a:t>do realizacji projektu.</a:t>
            </a:r>
            <a:endParaRPr lang="pl-PL" sz="2800" dirty="0" smtClean="0"/>
          </a:p>
        </p:txBody>
      </p:sp>
    </p:spTree>
    <p:extLst>
      <p:ext uri="{BB962C8B-B14F-4D97-AF65-F5344CB8AC3E}">
        <p14:creationId xmlns:p14="http://schemas.microsoft.com/office/powerpoint/2010/main" val="3244474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16364" y="891610"/>
            <a:ext cx="9771049" cy="4968553"/>
          </a:xfrm>
        </p:spPr>
        <p:txBody>
          <a:bodyPr>
            <a:noAutofit/>
          </a:bodyPr>
          <a:lstStyle/>
          <a:p>
            <a:pPr marL="0" indent="0">
              <a:buNone/>
            </a:pPr>
            <a:r>
              <a:rPr lang="pl-PL" sz="2800" dirty="0" smtClean="0"/>
              <a:t>Formy pozyskania środków trwałych, wartości niematerialnych </a:t>
            </a:r>
            <a:br>
              <a:rPr lang="pl-PL" sz="2800" dirty="0" smtClean="0"/>
            </a:br>
            <a:r>
              <a:rPr lang="pl-PL" sz="2800" dirty="0" smtClean="0"/>
              <a:t>i prawnych opisane w wytycznych to:</a:t>
            </a:r>
          </a:p>
          <a:p>
            <a:endParaRPr lang="pl-PL" sz="2800" dirty="0"/>
          </a:p>
          <a:p>
            <a:r>
              <a:rPr lang="pl-PL" sz="2800" dirty="0" smtClean="0"/>
              <a:t>Zakup (nie wszystkie zakupy są kwalifikowalne);</a:t>
            </a:r>
          </a:p>
          <a:p>
            <a:endParaRPr lang="pl-PL" sz="2800" dirty="0"/>
          </a:p>
          <a:p>
            <a:r>
              <a:rPr lang="pl-PL" sz="2800" dirty="0" smtClean="0"/>
              <a:t>Amortyzacja;</a:t>
            </a:r>
          </a:p>
          <a:p>
            <a:endParaRPr lang="pl-PL" sz="2800" dirty="0"/>
          </a:p>
          <a:p>
            <a:r>
              <a:rPr lang="pl-PL" sz="2800" dirty="0" smtClean="0"/>
              <a:t>Leasing i inne nie powodujące przeniesienia własności.</a:t>
            </a:r>
          </a:p>
        </p:txBody>
      </p:sp>
    </p:spTree>
    <p:extLst>
      <p:ext uri="{BB962C8B-B14F-4D97-AF65-F5344CB8AC3E}">
        <p14:creationId xmlns:p14="http://schemas.microsoft.com/office/powerpoint/2010/main" val="519970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CROSS FINANCING</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43765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42499" cy="4968553"/>
          </a:xfrm>
        </p:spPr>
        <p:txBody>
          <a:bodyPr>
            <a:noAutofit/>
          </a:bodyPr>
          <a:lstStyle/>
          <a:p>
            <a:pPr marL="0" indent="0">
              <a:buNone/>
            </a:pPr>
            <a:endParaRPr lang="pl-PL" sz="2800" dirty="0" smtClean="0"/>
          </a:p>
          <a:p>
            <a:pPr marL="0" indent="0">
              <a:buNone/>
            </a:pPr>
            <a:endParaRPr lang="pl-PL" sz="2800" dirty="0" smtClean="0"/>
          </a:p>
          <a:p>
            <a:pPr marL="0" indent="0">
              <a:buNone/>
            </a:pPr>
            <a:endParaRPr lang="pl-PL" sz="2800" dirty="0"/>
          </a:p>
          <a:p>
            <a:pPr marL="0" indent="0">
              <a:buNone/>
            </a:pPr>
            <a:r>
              <a:rPr lang="pl-PL" sz="2800" dirty="0" smtClean="0"/>
              <a:t>EFRR </a:t>
            </a:r>
            <a:r>
              <a:rPr lang="pl-PL" sz="2800" dirty="0"/>
              <a:t>może finansować w sposób komplementarny działania objęte zakresem </a:t>
            </a:r>
            <a:r>
              <a:rPr lang="pl-PL" sz="2800" dirty="0" smtClean="0"/>
              <a:t>pomocy z </a:t>
            </a:r>
            <a:r>
              <a:rPr lang="pl-PL" sz="2800" dirty="0"/>
              <a:t>EFS, a EFS działania objęte zakresem pomocy </a:t>
            </a:r>
            <a:r>
              <a:rPr lang="pl-PL" sz="2800" dirty="0" smtClean="0"/>
              <a:t/>
            </a:r>
            <a:br>
              <a:rPr lang="pl-PL" sz="2800" dirty="0" smtClean="0"/>
            </a:br>
            <a:r>
              <a:rPr lang="pl-PL" sz="2800" dirty="0" smtClean="0"/>
              <a:t>z </a:t>
            </a:r>
            <a:r>
              <a:rPr lang="pl-PL" sz="2800" dirty="0"/>
              <a:t>EFRR, co jest rozumiane jako </a:t>
            </a:r>
            <a:r>
              <a:rPr lang="pl-PL" sz="2800" i="1" dirty="0" err="1"/>
              <a:t>crossfinancing</a:t>
            </a:r>
            <a:r>
              <a:rPr lang="pl-PL" sz="2800" dirty="0"/>
              <a:t>.</a:t>
            </a:r>
            <a:endParaRPr lang="pl-PL" sz="2800" dirty="0" smtClean="0"/>
          </a:p>
        </p:txBody>
      </p:sp>
    </p:spTree>
    <p:extLst>
      <p:ext uri="{BB962C8B-B14F-4D97-AF65-F5344CB8AC3E}">
        <p14:creationId xmlns:p14="http://schemas.microsoft.com/office/powerpoint/2010/main" val="2074712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38982" cy="4968553"/>
          </a:xfrm>
        </p:spPr>
        <p:txBody>
          <a:bodyPr>
            <a:noAutofit/>
          </a:bodyPr>
          <a:lstStyle/>
          <a:p>
            <a:pPr marL="0" indent="0">
              <a:buNone/>
            </a:pPr>
            <a:endParaRPr lang="pl-PL" sz="2800" dirty="0" smtClean="0"/>
          </a:p>
          <a:p>
            <a:pPr marL="0" indent="0">
              <a:buNone/>
            </a:pPr>
            <a:r>
              <a:rPr lang="pl-PL" sz="2800" i="1" dirty="0" smtClean="0"/>
              <a:t>Cross-</a:t>
            </a:r>
            <a:r>
              <a:rPr lang="pl-PL" sz="2800" i="1" dirty="0" err="1" smtClean="0"/>
              <a:t>financing</a:t>
            </a:r>
            <a:r>
              <a:rPr lang="pl-PL" sz="2800" i="1" dirty="0" smtClean="0"/>
              <a:t> </a:t>
            </a:r>
            <a:r>
              <a:rPr lang="pl-PL" sz="2800" dirty="0"/>
              <a:t>może dotyczyć wyłącznie takich kategorii wydatków, których </a:t>
            </a:r>
            <a:r>
              <a:rPr lang="pl-PL" sz="2800" dirty="0" smtClean="0"/>
              <a:t>poniesienie wynika </a:t>
            </a:r>
            <a:r>
              <a:rPr lang="pl-PL" sz="2800" dirty="0"/>
              <a:t>z potrzeby realizacji danego projektu i stanowi logiczne uzupełnienie </a:t>
            </a:r>
            <a:r>
              <a:rPr lang="pl-PL" sz="2800" dirty="0" smtClean="0"/>
              <a:t>działań w </a:t>
            </a:r>
            <a:r>
              <a:rPr lang="pl-PL" sz="2800" dirty="0"/>
              <a:t>ramach </a:t>
            </a:r>
            <a:r>
              <a:rPr lang="pl-PL" sz="2800" dirty="0" smtClean="0"/>
              <a:t>projektu.  Finansowanie powinno </a:t>
            </a:r>
            <a:r>
              <a:rPr lang="pl-PL" sz="2800" dirty="0"/>
              <a:t>być powiązane wprost </a:t>
            </a:r>
            <a:r>
              <a:rPr lang="pl-PL" sz="2800" dirty="0" smtClean="0"/>
              <a:t/>
            </a:r>
            <a:br>
              <a:rPr lang="pl-PL" sz="2800" dirty="0" smtClean="0"/>
            </a:br>
            <a:r>
              <a:rPr lang="pl-PL" sz="2800" dirty="0" smtClean="0"/>
              <a:t>z </a:t>
            </a:r>
            <a:r>
              <a:rPr lang="pl-PL" sz="2800" dirty="0"/>
              <a:t>głównymi zadaniami realizowanymi w ramach </a:t>
            </a:r>
            <a:r>
              <a:rPr lang="pl-PL" sz="2800" dirty="0" smtClean="0"/>
              <a:t>danego projektu</a:t>
            </a:r>
            <a:r>
              <a:rPr lang="pl-PL" sz="2800" dirty="0"/>
              <a:t>.</a:t>
            </a:r>
          </a:p>
          <a:p>
            <a:pPr marL="0" indent="0">
              <a:buNone/>
            </a:pPr>
            <a:endParaRPr lang="pl-PL" sz="2800" dirty="0"/>
          </a:p>
          <a:p>
            <a:pPr marL="0" indent="0">
              <a:buNone/>
            </a:pPr>
            <a:r>
              <a:rPr lang="pl-PL" sz="2800" dirty="0" smtClean="0"/>
              <a:t>Wartość </a:t>
            </a:r>
            <a:r>
              <a:rPr lang="pl-PL" sz="2800" dirty="0"/>
              <a:t>wydatków </a:t>
            </a:r>
            <a:r>
              <a:rPr lang="pl-PL" sz="2800" dirty="0" smtClean="0"/>
              <a:t>w </a:t>
            </a:r>
            <a:r>
              <a:rPr lang="pl-PL" sz="2800" dirty="0"/>
              <a:t>ramach </a:t>
            </a:r>
            <a:r>
              <a:rPr lang="pl-PL" sz="2800" i="1" dirty="0"/>
              <a:t>cross-</a:t>
            </a:r>
            <a:r>
              <a:rPr lang="pl-PL" sz="2800" i="1" dirty="0" err="1"/>
              <a:t>financingu</a:t>
            </a:r>
            <a:r>
              <a:rPr lang="pl-PL" sz="2800" i="1" dirty="0"/>
              <a:t> </a:t>
            </a:r>
            <a:r>
              <a:rPr lang="pl-PL" sz="2800" dirty="0" smtClean="0"/>
              <a:t>zgodnie z ogólnymi zasadami nie </a:t>
            </a:r>
            <a:r>
              <a:rPr lang="pl-PL" sz="2800" dirty="0"/>
              <a:t>może stanowić więcej niż </a:t>
            </a:r>
            <a:r>
              <a:rPr lang="pl-PL" sz="2800" dirty="0" smtClean="0"/>
              <a:t>10% wartości dotacji, jednak może zostać doprecyzowana w regulaminie konkursu. </a:t>
            </a:r>
          </a:p>
        </p:txBody>
      </p:sp>
    </p:spTree>
    <p:extLst>
      <p:ext uri="{BB962C8B-B14F-4D97-AF65-F5344CB8AC3E}">
        <p14:creationId xmlns:p14="http://schemas.microsoft.com/office/powerpoint/2010/main" val="1654517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KWALIFIKOWALNOŚĆ VAT</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357230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08209" cy="4968553"/>
          </a:xfrm>
        </p:spPr>
        <p:txBody>
          <a:bodyPr>
            <a:noAutofit/>
          </a:bodyPr>
          <a:lstStyle/>
          <a:p>
            <a:pPr marL="0" indent="0">
              <a:buNone/>
            </a:pPr>
            <a:endParaRPr lang="pl-PL" sz="2800" dirty="0" smtClean="0"/>
          </a:p>
          <a:p>
            <a:pPr marL="0" indent="0">
              <a:buNone/>
            </a:pPr>
            <a:endParaRPr lang="pl-PL" sz="2800" dirty="0" smtClean="0"/>
          </a:p>
          <a:p>
            <a:pPr marL="0" indent="0">
              <a:buNone/>
            </a:pPr>
            <a:endParaRPr lang="pl-PL" sz="2800" dirty="0" smtClean="0"/>
          </a:p>
          <a:p>
            <a:pPr marL="0" indent="0">
              <a:buNone/>
            </a:pPr>
            <a:r>
              <a:rPr lang="pl-PL" sz="2800" dirty="0"/>
              <a:t>Podatki i inne opłaty, w szczególności podatek VAT, mogą być uznane za </a:t>
            </a:r>
            <a:r>
              <a:rPr lang="pl-PL" sz="2800" dirty="0" smtClean="0"/>
              <a:t>wydatki kwalifikowalne </a:t>
            </a:r>
            <a:r>
              <a:rPr lang="pl-PL" sz="2800" dirty="0"/>
              <a:t>tylko wtedy, gdy brak jest prawnej możliwości ich odzyskania na </a:t>
            </a:r>
            <a:r>
              <a:rPr lang="pl-PL" sz="2800" dirty="0" smtClean="0"/>
              <a:t>mocy prawodawstwa </a:t>
            </a:r>
            <a:r>
              <a:rPr lang="pl-PL" sz="2800" dirty="0"/>
              <a:t>krajowego.</a:t>
            </a:r>
            <a:endParaRPr lang="pl-PL" sz="2800" dirty="0" smtClean="0"/>
          </a:p>
        </p:txBody>
      </p:sp>
    </p:spTree>
    <p:extLst>
      <p:ext uri="{BB962C8B-B14F-4D97-AF65-F5344CB8AC3E}">
        <p14:creationId xmlns:p14="http://schemas.microsoft.com/office/powerpoint/2010/main" val="4099583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38811" y="1055029"/>
            <a:ext cx="9965359" cy="4362791"/>
          </a:xfrm>
        </p:spPr>
        <p:txBody>
          <a:bodyPr>
            <a:noAutofit/>
          </a:bodyPr>
          <a:lstStyle/>
          <a:p>
            <a:pPr marL="0" indent="0">
              <a:buNone/>
            </a:pPr>
            <a:r>
              <a:rPr lang="pl-PL" sz="2800" dirty="0"/>
              <a:t>Z</a:t>
            </a:r>
            <a:r>
              <a:rPr lang="pl-PL" sz="2800" dirty="0" smtClean="0"/>
              <a:t>apłacony </a:t>
            </a:r>
            <a:r>
              <a:rPr lang="pl-PL" sz="2800" dirty="0"/>
              <a:t>podatek VAT może być </a:t>
            </a:r>
            <a:r>
              <a:rPr lang="pl-PL" sz="2800" dirty="0" smtClean="0"/>
              <a:t>uznany za </a:t>
            </a:r>
            <a:r>
              <a:rPr lang="pl-PL" sz="2800" dirty="0"/>
              <a:t>wydatek kwalifikowalny wyłącznie wówczas, gdy beneficjentowi ani żadnemu </a:t>
            </a:r>
            <a:r>
              <a:rPr lang="pl-PL" sz="2800" dirty="0" smtClean="0"/>
              <a:t>innemu podmiotowi </a:t>
            </a:r>
            <a:r>
              <a:rPr lang="pl-PL" sz="2800" dirty="0"/>
              <a:t>zaangażowanemu w projekt oraz wykorzystującemu </a:t>
            </a:r>
            <a:r>
              <a:rPr lang="pl-PL" sz="2800" dirty="0" smtClean="0"/>
              <a:t/>
            </a:r>
            <a:br>
              <a:rPr lang="pl-PL" sz="2800" dirty="0" smtClean="0"/>
            </a:br>
            <a:r>
              <a:rPr lang="pl-PL" sz="2800" dirty="0" smtClean="0"/>
              <a:t>do działalności opodatkowanej </a:t>
            </a:r>
            <a:r>
              <a:rPr lang="pl-PL" sz="2800" dirty="0"/>
              <a:t>produkty będące efektem realizacji projektu, zarówno w </a:t>
            </a:r>
            <a:r>
              <a:rPr lang="pl-PL" sz="2800" dirty="0" smtClean="0"/>
              <a:t>fazie realizacyjnej </a:t>
            </a:r>
            <a:r>
              <a:rPr lang="pl-PL" sz="2800" dirty="0"/>
              <a:t>jak i operacyjnej, zgodnie </a:t>
            </a:r>
            <a:r>
              <a:rPr lang="pl-PL" sz="2800" dirty="0" smtClean="0"/>
              <a:t/>
            </a:r>
            <a:br>
              <a:rPr lang="pl-PL" sz="2800" dirty="0" smtClean="0"/>
            </a:br>
            <a:r>
              <a:rPr lang="pl-PL" sz="2800" dirty="0" smtClean="0"/>
              <a:t>z </a:t>
            </a:r>
            <a:r>
              <a:rPr lang="pl-PL" sz="2800" dirty="0"/>
              <a:t>obowiązującym prawodawstwem krajowym, </a:t>
            </a:r>
            <a:r>
              <a:rPr lang="pl-PL" sz="2800" dirty="0" smtClean="0"/>
              <a:t>nie przysługuje </a:t>
            </a:r>
            <a:r>
              <a:rPr lang="pl-PL" sz="2800" dirty="0"/>
              <a:t>prawo (tzn. brak jest prawnych możliwości) do obniżenia kwoty </a:t>
            </a:r>
            <a:r>
              <a:rPr lang="pl-PL" sz="2800" dirty="0" smtClean="0"/>
              <a:t>podatku należnego </a:t>
            </a:r>
            <a:r>
              <a:rPr lang="pl-PL" sz="2800" dirty="0"/>
              <a:t>o kwotę podatku naliczonego lub ubiegania się o zwrot </a:t>
            </a:r>
            <a:r>
              <a:rPr lang="pl-PL" sz="2800" dirty="0" smtClean="0"/>
              <a:t>VAT.</a:t>
            </a:r>
          </a:p>
        </p:txBody>
      </p:sp>
    </p:spTree>
    <p:extLst>
      <p:ext uri="{BB962C8B-B14F-4D97-AF65-F5344CB8AC3E}">
        <p14:creationId xmlns:p14="http://schemas.microsoft.com/office/powerpoint/2010/main" val="380807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p:txBody>
          <a:bodyPr>
            <a:normAutofit/>
          </a:bodyPr>
          <a:lstStyle/>
          <a:p>
            <a:pPr marL="0" indent="0" algn="ctr">
              <a:buNone/>
            </a:pPr>
            <a:endParaRPr lang="pl-PL" sz="2800" dirty="0" smtClean="0"/>
          </a:p>
          <a:p>
            <a:pPr marL="0" indent="0" algn="ctr">
              <a:buNone/>
            </a:pPr>
            <a:endParaRPr lang="pl-PL" sz="2800" dirty="0"/>
          </a:p>
          <a:p>
            <a:pPr marL="0" indent="0" algn="ctr">
              <a:buNone/>
            </a:pPr>
            <a:r>
              <a:rPr lang="pl-PL" sz="2800" dirty="0" smtClean="0"/>
              <a:t>Aktualne</a:t>
            </a:r>
            <a:r>
              <a:rPr lang="pl-PL" sz="2800" dirty="0" smtClean="0">
                <a:hlinkClick r:id="rId2"/>
              </a:rPr>
              <a:t> </a:t>
            </a:r>
            <a:r>
              <a:rPr lang="pl-PL" sz="2800" b="1" dirty="0" smtClean="0">
                <a:hlinkClick r:id="rId2"/>
              </a:rPr>
              <a:t>wytyczne</a:t>
            </a:r>
            <a:r>
              <a:rPr lang="pl-PL" sz="2800" dirty="0" smtClean="0">
                <a:hlinkClick r:id="rId2"/>
              </a:rPr>
              <a:t> </a:t>
            </a:r>
            <a:r>
              <a:rPr lang="pl-PL" sz="2800" dirty="0" smtClean="0"/>
              <a:t>zostały zatwierdzone 17 lipca 2017r. oznacza </a:t>
            </a:r>
            <a:br>
              <a:rPr lang="pl-PL" sz="2800" dirty="0" smtClean="0"/>
            </a:br>
            <a:r>
              <a:rPr lang="pl-PL" sz="2800" dirty="0" smtClean="0"/>
              <a:t>to że przestały obowiązywać regulacje opisane w wytycznych </a:t>
            </a:r>
            <a:br>
              <a:rPr lang="pl-PL" sz="2800" dirty="0" smtClean="0"/>
            </a:br>
            <a:r>
              <a:rPr lang="pl-PL" sz="2800" dirty="0" smtClean="0"/>
              <a:t>z 19 września 2016r.. </a:t>
            </a:r>
            <a:endParaRPr lang="pl-PL" sz="2800" dirty="0"/>
          </a:p>
        </p:txBody>
      </p:sp>
    </p:spTree>
    <p:extLst>
      <p:ext uri="{BB962C8B-B14F-4D97-AF65-F5344CB8AC3E}">
        <p14:creationId xmlns:p14="http://schemas.microsoft.com/office/powerpoint/2010/main" val="655858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31069" cy="4968553"/>
          </a:xfrm>
        </p:spPr>
        <p:txBody>
          <a:bodyPr>
            <a:noAutofit/>
          </a:bodyPr>
          <a:lstStyle/>
          <a:p>
            <a:pPr marL="0" indent="0">
              <a:buNone/>
            </a:pPr>
            <a:endParaRPr lang="pl-PL" sz="2800" dirty="0"/>
          </a:p>
          <a:p>
            <a:pPr marL="0" indent="0">
              <a:buNone/>
            </a:pPr>
            <a:r>
              <a:rPr lang="pl-PL" sz="2800" dirty="0"/>
              <a:t>W </a:t>
            </a:r>
            <a:r>
              <a:rPr lang="pl-PL" sz="2800" dirty="0" smtClean="0"/>
              <a:t>SOOP</a:t>
            </a:r>
            <a:r>
              <a:rPr lang="pl-PL" sz="2800" dirty="0"/>
              <a:t>, umowie o dofinansowanie, regulaminie konkursu lub </a:t>
            </a:r>
            <a:r>
              <a:rPr lang="pl-PL" sz="2800" dirty="0" smtClean="0"/>
              <a:t>dokumentacji dotyczącej </a:t>
            </a:r>
            <a:r>
              <a:rPr lang="pl-PL" sz="2800" dirty="0"/>
              <a:t>projektu pozakonkursowego, IZ PO może wyłączyć możliwość </a:t>
            </a:r>
            <a:r>
              <a:rPr lang="pl-PL" sz="2800" dirty="0" smtClean="0"/>
              <a:t>kwalifikowania VAT </a:t>
            </a:r>
            <a:r>
              <a:rPr lang="pl-PL" sz="2800" dirty="0"/>
              <a:t>w odniesieniu </a:t>
            </a:r>
            <a:r>
              <a:rPr lang="pl-PL" sz="2800" dirty="0" smtClean="0"/>
              <a:t/>
            </a:r>
            <a:br>
              <a:rPr lang="pl-PL" sz="2800" dirty="0" smtClean="0"/>
            </a:br>
            <a:r>
              <a:rPr lang="pl-PL" sz="2800" dirty="0" smtClean="0"/>
              <a:t>do </a:t>
            </a:r>
            <a:r>
              <a:rPr lang="pl-PL" sz="2800" dirty="0"/>
              <a:t>określonych obszarów danego PO, w szczególności </a:t>
            </a:r>
            <a:r>
              <a:rPr lang="pl-PL" sz="2800" dirty="0" smtClean="0"/>
              <a:t>osi priorytetowych</a:t>
            </a:r>
            <a:r>
              <a:rPr lang="pl-PL" sz="2800" dirty="0"/>
              <a:t>, działań, rodzajów projektów, typów beneficjentów, a nawet w </a:t>
            </a:r>
            <a:r>
              <a:rPr lang="pl-PL" sz="2800" dirty="0" smtClean="0"/>
              <a:t>odniesieniu do </a:t>
            </a:r>
            <a:r>
              <a:rPr lang="pl-PL" sz="2800" dirty="0"/>
              <a:t>poszczególnych </a:t>
            </a:r>
            <a:r>
              <a:rPr lang="pl-PL" sz="2800" dirty="0" smtClean="0"/>
              <a:t>projektów.</a:t>
            </a:r>
          </a:p>
        </p:txBody>
      </p:sp>
    </p:spTree>
    <p:extLst>
      <p:ext uri="{BB962C8B-B14F-4D97-AF65-F5344CB8AC3E}">
        <p14:creationId xmlns:p14="http://schemas.microsoft.com/office/powerpoint/2010/main" val="1337641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885349" cy="4968553"/>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a:p>
          <a:p>
            <a:pPr marL="0" indent="0">
              <a:buNone/>
            </a:pPr>
            <a:r>
              <a:rPr lang="pl-PL" sz="2800" dirty="0" smtClean="0"/>
              <a:t>IZ </a:t>
            </a:r>
            <a:r>
              <a:rPr lang="pl-PL" sz="2800" dirty="0"/>
              <a:t>może podjąć decyzję, zgodnie z którą VAT będzie kwalifikowalny jedynie dla </a:t>
            </a:r>
            <a:r>
              <a:rPr lang="pl-PL" sz="2800" dirty="0" smtClean="0"/>
              <a:t>części projektu</a:t>
            </a:r>
            <a:r>
              <a:rPr lang="pl-PL" sz="2800" dirty="0"/>
              <a:t>. W takiej sytuacji beneficjent jest zobowiązany zapewnić przejrzysty </a:t>
            </a:r>
            <a:r>
              <a:rPr lang="pl-PL" sz="2800" dirty="0" smtClean="0"/>
              <a:t>system rozliczania </a:t>
            </a:r>
            <a:r>
              <a:rPr lang="pl-PL" sz="2800" dirty="0"/>
              <a:t>projektu, tak aby nie było wątpliwości w jakiej części oraz w jakim </a:t>
            </a:r>
            <a:r>
              <a:rPr lang="pl-PL" sz="2800" dirty="0" smtClean="0"/>
              <a:t>zakresie VAT </a:t>
            </a:r>
            <a:r>
              <a:rPr lang="pl-PL" sz="2800" dirty="0"/>
              <a:t>może być uznany za kwalifikowalny.</a:t>
            </a:r>
            <a:endParaRPr lang="pl-PL" sz="2800" dirty="0" smtClean="0"/>
          </a:p>
        </p:txBody>
      </p:sp>
    </p:spTree>
    <p:extLst>
      <p:ext uri="{BB962C8B-B14F-4D97-AF65-F5344CB8AC3E}">
        <p14:creationId xmlns:p14="http://schemas.microsoft.com/office/powerpoint/2010/main" val="20611353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INFORMACJA I PROMOCJA</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01810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280160"/>
            <a:ext cx="9953929" cy="3866492"/>
          </a:xfrm>
        </p:spPr>
        <p:txBody>
          <a:bodyPr>
            <a:noAutofit/>
          </a:bodyPr>
          <a:lstStyle/>
          <a:p>
            <a:r>
              <a:rPr lang="pl-PL" sz="2800" dirty="0"/>
              <a:t>Wydatki związane z działaniami informacyjno-promocyjnymi mogą stanowić </a:t>
            </a:r>
            <a:r>
              <a:rPr lang="pl-PL" sz="2800" dirty="0" smtClean="0"/>
              <a:t>wydatki kwalifikowalne </a:t>
            </a:r>
            <a:r>
              <a:rPr lang="pl-PL" sz="2800" dirty="0"/>
              <a:t>w ramach realizowanych projektów</a:t>
            </a:r>
            <a:r>
              <a:rPr lang="pl-PL" sz="2800" dirty="0" smtClean="0"/>
              <a:t>.</a:t>
            </a:r>
          </a:p>
          <a:p>
            <a:endParaRPr lang="pl-PL" sz="2800" dirty="0"/>
          </a:p>
          <a:p>
            <a:r>
              <a:rPr lang="pl-PL" sz="2800" dirty="0" smtClean="0"/>
              <a:t>Wydatki te stanowią koszty pośrednie. </a:t>
            </a:r>
          </a:p>
        </p:txBody>
      </p:sp>
    </p:spTree>
    <p:extLst>
      <p:ext uri="{BB962C8B-B14F-4D97-AF65-F5344CB8AC3E}">
        <p14:creationId xmlns:p14="http://schemas.microsoft.com/office/powerpoint/2010/main" val="9092487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PERSONEL PROJEKTU</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6242883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64705"/>
            <a:ext cx="9953929" cy="4381947"/>
          </a:xfrm>
        </p:spPr>
        <p:txBody>
          <a:bodyPr>
            <a:noAutofit/>
          </a:bodyPr>
          <a:lstStyle/>
          <a:p>
            <a:pPr marL="0" indent="0">
              <a:buNone/>
            </a:pPr>
            <a:r>
              <a:rPr lang="pl-PL" sz="2800" dirty="0"/>
              <a:t>Wydatki związane z wynagrodzeniem personelu są ponoszone zgodnie z </a:t>
            </a:r>
            <a:r>
              <a:rPr lang="pl-PL" sz="2800" dirty="0" smtClean="0"/>
              <a:t>przepisami krajowymi</a:t>
            </a:r>
            <a:r>
              <a:rPr lang="pl-PL" sz="2800" dirty="0"/>
              <a:t>, w szczególności zgodnie z ustawą </a:t>
            </a:r>
            <a:r>
              <a:rPr lang="pl-PL" sz="2800" dirty="0" smtClean="0"/>
              <a:t/>
            </a:r>
            <a:br>
              <a:rPr lang="pl-PL" sz="2800" dirty="0" smtClean="0"/>
            </a:br>
            <a:r>
              <a:rPr lang="pl-PL" sz="2800" dirty="0" smtClean="0"/>
              <a:t>z </a:t>
            </a:r>
            <a:r>
              <a:rPr lang="pl-PL" sz="2800" dirty="0"/>
              <a:t>dnia 26 czerwca 1974 r. - Kodeks </a:t>
            </a:r>
            <a:r>
              <a:rPr lang="pl-PL" sz="2800" dirty="0" smtClean="0"/>
              <a:t>pracy oraz </a:t>
            </a:r>
            <a:r>
              <a:rPr lang="pl-PL" sz="2800" dirty="0"/>
              <a:t>z Kodeksem cywilnym</a:t>
            </a:r>
            <a:r>
              <a:rPr lang="pl-PL" sz="2800" dirty="0" smtClean="0"/>
              <a:t>.</a:t>
            </a:r>
          </a:p>
          <a:p>
            <a:pPr marL="0" indent="0">
              <a:buNone/>
            </a:pPr>
            <a:endParaRPr lang="pl-PL" sz="2800" dirty="0"/>
          </a:p>
          <a:p>
            <a:pPr marL="0" indent="0">
              <a:buNone/>
            </a:pPr>
            <a:r>
              <a:rPr lang="pl-PL" sz="2800" dirty="0" smtClean="0"/>
              <a:t>Kwalifikowalnymi </a:t>
            </a:r>
            <a:r>
              <a:rPr lang="pl-PL" sz="2800" dirty="0"/>
              <a:t>składnikami wynagrodzenia personelu </a:t>
            </a:r>
            <a:r>
              <a:rPr lang="pl-PL" sz="2800" dirty="0" smtClean="0"/>
              <a:t/>
            </a:r>
            <a:br>
              <a:rPr lang="pl-PL" sz="2800" dirty="0" smtClean="0"/>
            </a:br>
            <a:r>
              <a:rPr lang="pl-PL" sz="2800" dirty="0" smtClean="0"/>
              <a:t>są </a:t>
            </a:r>
            <a:r>
              <a:rPr lang="pl-PL" sz="2800" dirty="0"/>
              <a:t>w </a:t>
            </a:r>
            <a:r>
              <a:rPr lang="pl-PL" sz="2800" dirty="0" smtClean="0"/>
              <a:t>szczególności wynagrodzenie </a:t>
            </a:r>
            <a:r>
              <a:rPr lang="pl-PL" sz="2800" dirty="0"/>
              <a:t>brutto, składki pracodawcy </a:t>
            </a:r>
            <a:r>
              <a:rPr lang="pl-PL" sz="2800" dirty="0" smtClean="0"/>
              <a:t/>
            </a:r>
            <a:br>
              <a:rPr lang="pl-PL" sz="2800" dirty="0" smtClean="0"/>
            </a:br>
            <a:r>
              <a:rPr lang="pl-PL" sz="2800" dirty="0" smtClean="0"/>
              <a:t>na </a:t>
            </a:r>
            <a:r>
              <a:rPr lang="pl-PL" sz="2800" dirty="0"/>
              <a:t>ubezpieczenia społeczne, </a:t>
            </a:r>
            <a:r>
              <a:rPr lang="pl-PL" sz="2800" dirty="0" smtClean="0"/>
              <a:t>zdrowotne, składki </a:t>
            </a:r>
            <a:r>
              <a:rPr lang="pl-PL" sz="2800" dirty="0"/>
              <a:t>na Fundusz Pracy, Fundusz Gwarantowanych Świadczeń Pracowniczych, </a:t>
            </a:r>
            <a:r>
              <a:rPr lang="pl-PL" sz="2800" dirty="0" smtClean="0"/>
              <a:t>odpisy </a:t>
            </a:r>
            <a:br>
              <a:rPr lang="pl-PL" sz="2800" dirty="0" smtClean="0"/>
            </a:br>
            <a:r>
              <a:rPr lang="pl-PL" sz="2800" dirty="0" smtClean="0"/>
              <a:t>na </a:t>
            </a:r>
            <a:r>
              <a:rPr lang="pl-PL" sz="2800" dirty="0"/>
              <a:t>ZFŚS oraz wydatki ponoszone na Pracowniczy Program Emerytalny </a:t>
            </a:r>
            <a:r>
              <a:rPr lang="pl-PL" sz="2800" dirty="0" smtClean="0"/>
              <a:t>zgodnie z </a:t>
            </a:r>
            <a:r>
              <a:rPr lang="pl-PL" sz="2800" dirty="0"/>
              <a:t>ustawą z dnia 20 kwietnia 2004 </a:t>
            </a:r>
            <a:r>
              <a:rPr lang="pl-PL" sz="2800" dirty="0" smtClean="0"/>
              <a:t>r.</a:t>
            </a:r>
          </a:p>
          <a:p>
            <a:pPr marL="0" indent="0">
              <a:buNone/>
            </a:pPr>
            <a:endParaRPr lang="pl-PL" sz="2800" dirty="0" smtClean="0"/>
          </a:p>
          <a:p>
            <a:endParaRPr lang="pl-PL" sz="2800" dirty="0" smtClean="0"/>
          </a:p>
        </p:txBody>
      </p:sp>
    </p:spTree>
    <p:extLst>
      <p:ext uri="{BB962C8B-B14F-4D97-AF65-F5344CB8AC3E}">
        <p14:creationId xmlns:p14="http://schemas.microsoft.com/office/powerpoint/2010/main" val="1868237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02866"/>
            <a:ext cx="9931069" cy="4381947"/>
          </a:xfrm>
        </p:spPr>
        <p:txBody>
          <a:bodyPr>
            <a:noAutofit/>
          </a:bodyPr>
          <a:lstStyle/>
          <a:p>
            <a:pPr marL="0" indent="0">
              <a:buNone/>
            </a:pPr>
            <a:r>
              <a:rPr lang="pl-PL" sz="2800" dirty="0"/>
              <a:t>W ramach wynagrodzenia personelu niekwalifikowalne są</a:t>
            </a:r>
            <a:r>
              <a:rPr lang="pl-PL" sz="2800" dirty="0" smtClean="0"/>
              <a:t>:</a:t>
            </a:r>
          </a:p>
          <a:p>
            <a:pPr marL="0" indent="0">
              <a:buNone/>
            </a:pPr>
            <a:endParaRPr lang="pl-PL" sz="1800" dirty="0"/>
          </a:p>
          <a:p>
            <a:pPr marL="0" indent="0">
              <a:buNone/>
            </a:pPr>
            <a:r>
              <a:rPr lang="pl-PL" sz="2800" dirty="0"/>
              <a:t>a) wpłaty dokonywane przez pracodawców </a:t>
            </a:r>
            <a:r>
              <a:rPr lang="pl-PL" sz="2800" dirty="0" smtClean="0"/>
              <a:t>na </a:t>
            </a:r>
            <a:r>
              <a:rPr lang="pl-PL" sz="2800" dirty="0"/>
              <a:t>Państwowy Fundusz </a:t>
            </a:r>
            <a:r>
              <a:rPr lang="pl-PL" sz="2800" dirty="0" smtClean="0"/>
              <a:t>Rehabilitacji Osób Niepełnosprawnych;</a:t>
            </a:r>
          </a:p>
          <a:p>
            <a:pPr marL="0" indent="0">
              <a:buNone/>
            </a:pPr>
            <a:r>
              <a:rPr lang="pl-PL" sz="2800" dirty="0" smtClean="0"/>
              <a:t>b</a:t>
            </a:r>
            <a:r>
              <a:rPr lang="pl-PL" sz="2800" dirty="0"/>
              <a:t>) świadczenia realizowane ze środków ZFŚS dla personelu </a:t>
            </a:r>
            <a:r>
              <a:rPr lang="pl-PL" sz="2800" dirty="0" smtClean="0"/>
              <a:t>projektu;</a:t>
            </a:r>
            <a:endParaRPr lang="pl-PL" sz="2800" dirty="0"/>
          </a:p>
          <a:p>
            <a:pPr marL="0" indent="0">
              <a:buNone/>
            </a:pPr>
            <a:r>
              <a:rPr lang="pl-PL" sz="2800" dirty="0"/>
              <a:t>c) koszty ubezpieczenia cywilnego funkcjonariuszy publicznych </a:t>
            </a:r>
            <a:r>
              <a:rPr lang="pl-PL" sz="2800" dirty="0" smtClean="0"/>
              <a:t/>
            </a:r>
            <a:br>
              <a:rPr lang="pl-PL" sz="2800" dirty="0" smtClean="0"/>
            </a:br>
            <a:r>
              <a:rPr lang="pl-PL" sz="2800" dirty="0" smtClean="0"/>
              <a:t>za </a:t>
            </a:r>
            <a:r>
              <a:rPr lang="pl-PL" sz="2800" dirty="0"/>
              <a:t>szkodę </a:t>
            </a:r>
            <a:r>
              <a:rPr lang="pl-PL" sz="2800" dirty="0" smtClean="0"/>
              <a:t>wyrządzoną przy </a:t>
            </a:r>
            <a:r>
              <a:rPr lang="pl-PL" sz="2800" dirty="0"/>
              <a:t>wykonywaniu władzy </a:t>
            </a:r>
            <a:r>
              <a:rPr lang="pl-PL" sz="2800" dirty="0" smtClean="0"/>
              <a:t>publicznej;</a:t>
            </a:r>
            <a:endParaRPr lang="pl-PL" sz="2800" dirty="0"/>
          </a:p>
          <a:p>
            <a:pPr marL="0" indent="0">
              <a:buNone/>
            </a:pPr>
            <a:r>
              <a:rPr lang="pl-PL" sz="2800" dirty="0"/>
              <a:t>d) nagrody jubileuszowe i odprawy pracownicze dla personelu </a:t>
            </a:r>
            <a:r>
              <a:rPr lang="pl-PL" sz="2800" dirty="0" smtClean="0"/>
              <a:t>projektu;</a:t>
            </a:r>
          </a:p>
          <a:p>
            <a:endParaRPr lang="pl-PL" sz="2800" dirty="0" smtClean="0"/>
          </a:p>
        </p:txBody>
      </p:sp>
    </p:spTree>
    <p:extLst>
      <p:ext uri="{BB962C8B-B14F-4D97-AF65-F5344CB8AC3E}">
        <p14:creationId xmlns:p14="http://schemas.microsoft.com/office/powerpoint/2010/main" val="1689272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92697"/>
            <a:ext cx="10091089" cy="4381947"/>
          </a:xfrm>
        </p:spPr>
        <p:txBody>
          <a:bodyPr>
            <a:noAutofit/>
          </a:bodyPr>
          <a:lstStyle/>
          <a:p>
            <a:pPr marL="0" indent="0">
              <a:buNone/>
            </a:pPr>
            <a:r>
              <a:rPr lang="pl-PL" sz="2800" dirty="0"/>
              <a:t>e) koszty składek i opłat fakultatywnych, niewymaganych obowiązującymi </a:t>
            </a:r>
            <a:r>
              <a:rPr lang="pl-PL" sz="2800" dirty="0" smtClean="0"/>
              <a:t>przepisami prawa </a:t>
            </a:r>
            <a:r>
              <a:rPr lang="pl-PL" sz="2800" dirty="0"/>
              <a:t>krajowego, chyba że</a:t>
            </a:r>
            <a:r>
              <a:rPr lang="pl-PL" sz="2800" dirty="0" smtClean="0"/>
              <a:t>:</a:t>
            </a:r>
            <a:endParaRPr lang="pl-PL" sz="2800" dirty="0"/>
          </a:p>
          <a:p>
            <a:pPr marL="0" indent="0">
              <a:buNone/>
            </a:pPr>
            <a:r>
              <a:rPr lang="pl-PL" sz="2800" dirty="0"/>
              <a:t>i. zostały przewidziane w regulaminie pracy lub regulaminie wynagradzania </a:t>
            </a:r>
            <a:r>
              <a:rPr lang="pl-PL" sz="2800" dirty="0" smtClean="0"/>
              <a:t>danej instytucji </a:t>
            </a:r>
            <a:r>
              <a:rPr lang="pl-PL" sz="2800" dirty="0"/>
              <a:t>lub też innych właściwych przepisach prawa </a:t>
            </a:r>
            <a:r>
              <a:rPr lang="pl-PL" sz="2800" dirty="0" smtClean="0"/>
              <a:t>pracy, </a:t>
            </a:r>
            <a:r>
              <a:rPr lang="pl-PL" sz="2800" dirty="0"/>
              <a:t>oraz</a:t>
            </a:r>
          </a:p>
          <a:p>
            <a:pPr marL="0" indent="0">
              <a:buNone/>
            </a:pPr>
            <a:r>
              <a:rPr lang="pl-PL" sz="2800" dirty="0"/>
              <a:t>ii. zostały wprowadzone w danej instytucji co najmniej 6 miesięcy przed </a:t>
            </a:r>
            <a:r>
              <a:rPr lang="pl-PL" sz="2800" dirty="0" smtClean="0"/>
              <a:t>złożeniem wniosku </a:t>
            </a:r>
            <a:r>
              <a:rPr lang="pl-PL" sz="2800" dirty="0"/>
              <a:t>o dofinansowanie, oraz</a:t>
            </a:r>
          </a:p>
          <a:p>
            <a:pPr marL="0" indent="0">
              <a:buNone/>
            </a:pPr>
            <a:r>
              <a:rPr lang="pl-PL" sz="2800" dirty="0"/>
              <a:t>iii. potencjalnie obejmują wszystkich pracowników danej instytucji, </a:t>
            </a:r>
            <a:r>
              <a:rPr lang="pl-PL" sz="2800" dirty="0" smtClean="0"/>
              <a:t/>
            </a:r>
            <a:br>
              <a:rPr lang="pl-PL" sz="2800" dirty="0" smtClean="0"/>
            </a:br>
            <a:r>
              <a:rPr lang="pl-PL" sz="2800" dirty="0" smtClean="0"/>
              <a:t>a </a:t>
            </a:r>
            <a:r>
              <a:rPr lang="pl-PL" sz="2800" dirty="0"/>
              <a:t>zasady </a:t>
            </a:r>
            <a:r>
              <a:rPr lang="pl-PL" sz="2800" dirty="0" smtClean="0"/>
              <a:t>ich odprowadzania/przyznawania </a:t>
            </a:r>
            <a:r>
              <a:rPr lang="pl-PL" sz="2800" dirty="0"/>
              <a:t>są takie same </a:t>
            </a:r>
            <a:r>
              <a:rPr lang="pl-PL" sz="2800" dirty="0" smtClean="0"/>
              <a:t/>
            </a:r>
            <a:br>
              <a:rPr lang="pl-PL" sz="2800" dirty="0" smtClean="0"/>
            </a:br>
            <a:r>
              <a:rPr lang="pl-PL" sz="2800" dirty="0" smtClean="0"/>
              <a:t>w </a:t>
            </a:r>
            <a:r>
              <a:rPr lang="pl-PL" sz="2800" dirty="0"/>
              <a:t>przypadku </a:t>
            </a:r>
            <a:r>
              <a:rPr lang="pl-PL" sz="2800" dirty="0" smtClean="0"/>
              <a:t>personelu zaangażowanego </a:t>
            </a:r>
            <a:r>
              <a:rPr lang="pl-PL" sz="2800" dirty="0"/>
              <a:t>do realizacji projektów oraz pozostałych </a:t>
            </a:r>
            <a:r>
              <a:rPr lang="pl-PL" sz="2800" dirty="0" smtClean="0"/>
              <a:t>pracowników.</a:t>
            </a:r>
            <a:endParaRPr lang="pl-PL" sz="2800" dirty="0"/>
          </a:p>
        </p:txBody>
      </p:sp>
    </p:spTree>
    <p:extLst>
      <p:ext uri="{BB962C8B-B14F-4D97-AF65-F5344CB8AC3E}">
        <p14:creationId xmlns:p14="http://schemas.microsoft.com/office/powerpoint/2010/main" val="2350220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988841"/>
            <a:ext cx="9931069" cy="3074649"/>
          </a:xfrm>
        </p:spPr>
        <p:txBody>
          <a:bodyPr>
            <a:noAutofit/>
          </a:bodyPr>
          <a:lstStyle/>
          <a:p>
            <a:pPr marL="0" indent="0">
              <a:buNone/>
            </a:pPr>
            <a:r>
              <a:rPr lang="pl-PL" sz="2800" dirty="0"/>
              <a:t>Dodatkowe wynagrodzenie roczne personelu projektu jest kwalifikowalne </a:t>
            </a:r>
            <a:r>
              <a:rPr lang="pl-PL" sz="2800" dirty="0" smtClean="0"/>
              <a:t>wyłącznie jeżeli </a:t>
            </a:r>
            <a:r>
              <a:rPr lang="pl-PL" sz="2800" dirty="0"/>
              <a:t>wynika z przepisów prawa </a:t>
            </a:r>
            <a:r>
              <a:rPr lang="pl-PL" sz="2800" dirty="0" smtClean="0"/>
              <a:t>pracy </a:t>
            </a:r>
            <a:br>
              <a:rPr lang="pl-PL" sz="2800" dirty="0" smtClean="0"/>
            </a:br>
            <a:r>
              <a:rPr lang="pl-PL" sz="2800" dirty="0" smtClean="0"/>
              <a:t>i </a:t>
            </a:r>
            <a:r>
              <a:rPr lang="pl-PL" sz="2800" dirty="0"/>
              <a:t>odpowiada proporcji, w której </a:t>
            </a:r>
            <a:r>
              <a:rPr lang="pl-PL" sz="2800" dirty="0" smtClean="0"/>
              <a:t>wynagrodzenie zasadnicze </a:t>
            </a:r>
            <a:r>
              <a:rPr lang="pl-PL" sz="2800" dirty="0"/>
              <a:t>będące podstawą jego naliczenia jest rozliczane w ramach projektu.</a:t>
            </a:r>
          </a:p>
        </p:txBody>
      </p:sp>
    </p:spTree>
    <p:extLst>
      <p:ext uri="{BB962C8B-B14F-4D97-AF65-F5344CB8AC3E}">
        <p14:creationId xmlns:p14="http://schemas.microsoft.com/office/powerpoint/2010/main" val="1847547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052737"/>
            <a:ext cx="9896779" cy="4381947"/>
          </a:xfrm>
        </p:spPr>
        <p:txBody>
          <a:bodyPr>
            <a:noAutofit/>
          </a:bodyPr>
          <a:lstStyle/>
          <a:p>
            <a:pPr marL="0" indent="0">
              <a:buNone/>
            </a:pPr>
            <a:r>
              <a:rPr lang="pl-PL" sz="2800" dirty="0"/>
              <a:t>Wydatki związane z zaangażowaniem osoby wykonującej zadania </a:t>
            </a:r>
            <a:r>
              <a:rPr lang="pl-PL" sz="2800" dirty="0" smtClean="0"/>
              <a:t/>
            </a:r>
            <a:br>
              <a:rPr lang="pl-PL" sz="2800" dirty="0" smtClean="0"/>
            </a:br>
            <a:r>
              <a:rPr lang="pl-PL" sz="2800" dirty="0" smtClean="0"/>
              <a:t>w </a:t>
            </a:r>
            <a:r>
              <a:rPr lang="pl-PL" sz="2800" dirty="0"/>
              <a:t>projekcie </a:t>
            </a:r>
            <a:r>
              <a:rPr lang="pl-PL" sz="2800" dirty="0" smtClean="0"/>
              <a:t>lub projektach </a:t>
            </a:r>
            <a:r>
              <a:rPr lang="pl-PL" sz="2800" dirty="0"/>
              <a:t>są kwalifikowalne, o ile:</a:t>
            </a:r>
          </a:p>
          <a:p>
            <a:pPr marL="0" indent="0">
              <a:buNone/>
            </a:pPr>
            <a:r>
              <a:rPr lang="pl-PL" sz="2800" dirty="0"/>
              <a:t>a) obciążenie z tego wynikające nie wyklucza możliwości prawidłowej i </a:t>
            </a:r>
            <a:r>
              <a:rPr lang="pl-PL" sz="2800" dirty="0" smtClean="0"/>
              <a:t>efektywnej realizacji </a:t>
            </a:r>
            <a:r>
              <a:rPr lang="pl-PL" sz="2800" dirty="0"/>
              <a:t>wszystkich zadań powierzonych danej </a:t>
            </a:r>
            <a:r>
              <a:rPr lang="pl-PL" sz="2800" dirty="0" smtClean="0"/>
              <a:t>osobie;</a:t>
            </a:r>
            <a:endParaRPr lang="pl-PL" sz="2800" dirty="0"/>
          </a:p>
          <a:p>
            <a:pPr marL="0" indent="0">
              <a:buNone/>
            </a:pPr>
            <a:r>
              <a:rPr lang="pl-PL" sz="2800" dirty="0"/>
              <a:t>b) łączne zaangażowanie zawodowe tej osoby w realizację wszystkich </a:t>
            </a:r>
            <a:r>
              <a:rPr lang="pl-PL" sz="2800" dirty="0" smtClean="0"/>
              <a:t>projektów finansowanych </a:t>
            </a:r>
            <a:r>
              <a:rPr lang="pl-PL" sz="2800" dirty="0"/>
              <a:t>z funduszy strukturalnych </a:t>
            </a:r>
            <a:r>
              <a:rPr lang="pl-PL" sz="2800" dirty="0" smtClean="0"/>
              <a:t/>
            </a:r>
            <a:br>
              <a:rPr lang="pl-PL" sz="2800" dirty="0" smtClean="0"/>
            </a:br>
            <a:r>
              <a:rPr lang="pl-PL" sz="2800" dirty="0" smtClean="0"/>
              <a:t>i </a:t>
            </a:r>
            <a:r>
              <a:rPr lang="pl-PL" sz="2800" dirty="0"/>
              <a:t>FS oraz działań finansowanych z </a:t>
            </a:r>
            <a:r>
              <a:rPr lang="pl-PL" sz="2800" dirty="0" smtClean="0"/>
              <a:t>innych źródeł</a:t>
            </a:r>
            <a:r>
              <a:rPr lang="pl-PL" sz="2800" dirty="0"/>
              <a:t>, w tym środków własnych beneficjenta i innych podmiotów, nie </a:t>
            </a:r>
            <a:r>
              <a:rPr lang="pl-PL" sz="2800" dirty="0" smtClean="0"/>
              <a:t>przekracza 276 </a:t>
            </a:r>
            <a:r>
              <a:rPr lang="pl-PL" sz="2800" dirty="0"/>
              <a:t>godzin </a:t>
            </a:r>
            <a:r>
              <a:rPr lang="pl-PL" sz="2800" dirty="0" smtClean="0"/>
              <a:t>miesięcznie;</a:t>
            </a:r>
            <a:endParaRPr lang="pl-PL" sz="2800" dirty="0"/>
          </a:p>
        </p:txBody>
      </p:sp>
    </p:spTree>
    <p:extLst>
      <p:ext uri="{BB962C8B-B14F-4D97-AF65-F5344CB8AC3E}">
        <p14:creationId xmlns:p14="http://schemas.microsoft.com/office/powerpoint/2010/main" val="399728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1340769"/>
            <a:ext cx="10020300" cy="4525963"/>
          </a:xfrm>
        </p:spPr>
        <p:txBody>
          <a:bodyPr>
            <a:normAutofit/>
          </a:bodyPr>
          <a:lstStyle/>
          <a:p>
            <a:pPr marL="0" indent="0" algn="ctr">
              <a:buNone/>
            </a:pPr>
            <a:endParaRPr lang="pl-PL" sz="2800" dirty="0" smtClean="0"/>
          </a:p>
          <a:p>
            <a:pPr marL="0" indent="0" algn="ctr">
              <a:buNone/>
            </a:pPr>
            <a:endParaRPr lang="pl-PL" sz="2800" dirty="0"/>
          </a:p>
          <a:p>
            <a:pPr marL="0" indent="0" algn="ctr">
              <a:buNone/>
            </a:pPr>
            <a:r>
              <a:rPr lang="pl-PL" sz="2800" dirty="0" smtClean="0"/>
              <a:t>Oprócz wytycznych każdego beneficjenta obowiązują zapisy regulaminu konkursu w którym składa wniosek o dofinansowanie, wewnętrzne regulacje stworzone w ramach Regionalnego Programu Operacyjnego/ Programu Krajowego oraz inne dokumenty takie jak np. standardy cen. </a:t>
            </a:r>
            <a:endParaRPr lang="pl-PL" sz="2800" dirty="0"/>
          </a:p>
        </p:txBody>
      </p:sp>
    </p:spTree>
    <p:extLst>
      <p:ext uri="{BB962C8B-B14F-4D97-AF65-F5344CB8AC3E}">
        <p14:creationId xmlns:p14="http://schemas.microsoft.com/office/powerpoint/2010/main" val="8567740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423317"/>
            <a:ext cx="9896779" cy="4381947"/>
          </a:xfrm>
        </p:spPr>
        <p:txBody>
          <a:bodyPr>
            <a:noAutofit/>
          </a:bodyPr>
          <a:lstStyle/>
          <a:p>
            <a:pPr marL="0" indent="0">
              <a:buNone/>
            </a:pPr>
            <a:r>
              <a:rPr lang="pl-PL" sz="2800" dirty="0"/>
              <a:t>Spełnienie warunków, o których mowa w lit. a i b, należy zweryfikować </a:t>
            </a:r>
            <a:r>
              <a:rPr lang="pl-PL" sz="2800" dirty="0" smtClean="0"/>
              <a:t>przed zaangażowaniem </a:t>
            </a:r>
            <a:r>
              <a:rPr lang="pl-PL" sz="2800" dirty="0"/>
              <a:t>osoby do projektu (przedmiotowej weryfikacji można </a:t>
            </a:r>
            <a:r>
              <a:rPr lang="pl-PL" sz="2800" dirty="0" smtClean="0"/>
              <a:t>dokonać posiłkując </a:t>
            </a:r>
            <a:r>
              <a:rPr lang="pl-PL" sz="2800" dirty="0"/>
              <a:t>się pisemnym oświadczeniem złożonym przez osobę mającą </a:t>
            </a:r>
            <a:r>
              <a:rPr lang="pl-PL" sz="2800" dirty="0" smtClean="0"/>
              <a:t>być zaangażowaną </a:t>
            </a:r>
            <a:r>
              <a:rPr lang="pl-PL" sz="2800" dirty="0"/>
              <a:t>do projektu). Warunki te powinny być spełnione </a:t>
            </a:r>
            <a:r>
              <a:rPr lang="pl-PL" sz="2800" dirty="0" smtClean="0"/>
              <a:t/>
            </a:r>
            <a:br>
              <a:rPr lang="pl-PL" sz="2800" dirty="0" smtClean="0"/>
            </a:br>
            <a:r>
              <a:rPr lang="pl-PL" sz="2800" dirty="0" smtClean="0"/>
              <a:t>w </a:t>
            </a:r>
            <a:r>
              <a:rPr lang="pl-PL" sz="2800" dirty="0"/>
              <a:t>całym </a:t>
            </a:r>
            <a:r>
              <a:rPr lang="pl-PL" sz="2800" dirty="0" smtClean="0"/>
              <a:t>okresie kwalifikowania </a:t>
            </a:r>
            <a:r>
              <a:rPr lang="pl-PL" sz="2800" dirty="0"/>
              <a:t>wynagrodzenia danej osoby w tym </a:t>
            </a:r>
            <a:r>
              <a:rPr lang="pl-PL" sz="2800" dirty="0" smtClean="0"/>
              <a:t>projekcie.</a:t>
            </a:r>
            <a:endParaRPr lang="pl-PL" sz="2800" dirty="0"/>
          </a:p>
        </p:txBody>
      </p:sp>
    </p:spTree>
    <p:extLst>
      <p:ext uri="{BB962C8B-B14F-4D97-AF65-F5344CB8AC3E}">
        <p14:creationId xmlns:p14="http://schemas.microsoft.com/office/powerpoint/2010/main" val="910356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42975" y="1315014"/>
            <a:ext cx="9953050" cy="3212919"/>
          </a:xfrm>
        </p:spPr>
        <p:txBody>
          <a:bodyPr>
            <a:noAutofit/>
          </a:bodyPr>
          <a:lstStyle/>
          <a:p>
            <a:pPr marL="0" indent="0">
              <a:buNone/>
            </a:pPr>
            <a:r>
              <a:rPr lang="pl-PL" sz="2800" dirty="0"/>
              <a:t>Wydatki na wynagrodzenie personelu są kwalifikowalne pod warunkiem, że </a:t>
            </a:r>
            <a:r>
              <a:rPr lang="pl-PL" sz="2800" dirty="0" smtClean="0"/>
              <a:t>ich wysokość </a:t>
            </a:r>
            <a:r>
              <a:rPr lang="pl-PL" sz="2800" dirty="0"/>
              <a:t>odpowiada stawkom faktycznie stosowanym u beneficjenta poza </a:t>
            </a:r>
            <a:r>
              <a:rPr lang="pl-PL" sz="2800" dirty="0" smtClean="0"/>
              <a:t>projektami  współfinansowanymi </a:t>
            </a:r>
            <a:r>
              <a:rPr lang="pl-PL" sz="2800" dirty="0"/>
              <a:t>z funduszy strukturalnych i FS na analogicznych </a:t>
            </a:r>
            <a:r>
              <a:rPr lang="pl-PL" sz="2800" dirty="0" smtClean="0"/>
              <a:t>stanowiskach lub </a:t>
            </a:r>
            <a:br>
              <a:rPr lang="pl-PL" sz="2800" dirty="0" smtClean="0"/>
            </a:br>
            <a:r>
              <a:rPr lang="pl-PL" sz="2800" dirty="0" smtClean="0"/>
              <a:t>na </a:t>
            </a:r>
            <a:r>
              <a:rPr lang="pl-PL" sz="2800" dirty="0"/>
              <a:t>stanowiskach wymagających analogicznych kwalifikacji. Dotyczy to </a:t>
            </a:r>
            <a:r>
              <a:rPr lang="pl-PL" sz="2800" dirty="0" smtClean="0"/>
              <a:t>również pozostałych </a:t>
            </a:r>
            <a:r>
              <a:rPr lang="pl-PL" sz="2800" dirty="0"/>
              <a:t>składników wynagrodzenia personelu, </a:t>
            </a:r>
            <a:r>
              <a:rPr lang="pl-PL" sz="2800" dirty="0" smtClean="0"/>
              <a:t/>
            </a:r>
            <a:br>
              <a:rPr lang="pl-PL" sz="2800" dirty="0" smtClean="0"/>
            </a:br>
            <a:r>
              <a:rPr lang="pl-PL" sz="2800" dirty="0" smtClean="0"/>
              <a:t>w </a:t>
            </a:r>
            <a:r>
              <a:rPr lang="pl-PL" sz="2800" dirty="0"/>
              <a:t>tym nagród i premii.</a:t>
            </a:r>
          </a:p>
        </p:txBody>
      </p:sp>
    </p:spTree>
    <p:extLst>
      <p:ext uri="{BB962C8B-B14F-4D97-AF65-F5344CB8AC3E}">
        <p14:creationId xmlns:p14="http://schemas.microsoft.com/office/powerpoint/2010/main" val="41915438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90993"/>
            <a:ext cx="9908209" cy="4968553"/>
          </a:xfrm>
        </p:spPr>
        <p:txBody>
          <a:bodyPr>
            <a:noAutofit/>
          </a:bodyPr>
          <a:lstStyle/>
          <a:p>
            <a:pPr marL="0" indent="0">
              <a:buNone/>
            </a:pPr>
            <a:r>
              <a:rPr lang="pl-PL" sz="2800" b="1" dirty="0" smtClean="0"/>
              <a:t>Stosunek pracy</a:t>
            </a:r>
          </a:p>
          <a:p>
            <a:pPr marL="0" indent="0">
              <a:buNone/>
            </a:pPr>
            <a:endParaRPr lang="pl-PL" sz="2800" dirty="0"/>
          </a:p>
          <a:p>
            <a:pPr marL="0" indent="0">
              <a:buNone/>
            </a:pPr>
            <a:r>
              <a:rPr lang="pl-PL" sz="2800" dirty="0" smtClean="0"/>
              <a:t>Zakaz angażowania do projektów na umowach cywilnoprawnych </a:t>
            </a:r>
            <a:br>
              <a:rPr lang="pl-PL" sz="2800" dirty="0" smtClean="0"/>
            </a:br>
            <a:r>
              <a:rPr lang="pl-PL" sz="2800" dirty="0" smtClean="0"/>
              <a:t>z wyjątkiem dzieła. W szczególnych, pojedynczych przypadkach dopuszczone zlecenia. </a:t>
            </a:r>
          </a:p>
          <a:p>
            <a:pPr marL="0" indent="0">
              <a:buNone/>
            </a:pPr>
            <a:endParaRPr lang="pl-PL" sz="2800" dirty="0"/>
          </a:p>
          <a:p>
            <a:pPr marL="0" indent="0">
              <a:buNone/>
            </a:pPr>
            <a:r>
              <a:rPr lang="pl-PL" sz="2800" dirty="0" smtClean="0"/>
              <a:t>Zakres zadań, okres oddelegowania bądź zatrudnienia, czas pracy stosowny do zadań w projekcie. </a:t>
            </a:r>
          </a:p>
          <a:p>
            <a:pPr marL="0" indent="0">
              <a:buNone/>
            </a:pPr>
            <a:endParaRPr lang="pl-PL" sz="2800" dirty="0"/>
          </a:p>
          <a:p>
            <a:pPr marL="0" indent="0">
              <a:buNone/>
            </a:pPr>
            <a:r>
              <a:rPr lang="pl-PL" sz="2800" dirty="0" smtClean="0"/>
              <a:t>Odpowiednie udokumentowanie takiego zatrudnienia.</a:t>
            </a:r>
          </a:p>
        </p:txBody>
      </p:sp>
    </p:spTree>
    <p:extLst>
      <p:ext uri="{BB962C8B-B14F-4D97-AF65-F5344CB8AC3E}">
        <p14:creationId xmlns:p14="http://schemas.microsoft.com/office/powerpoint/2010/main" val="27589815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38982" cy="4968553"/>
          </a:xfrm>
        </p:spPr>
        <p:txBody>
          <a:bodyPr>
            <a:noAutofit/>
          </a:bodyPr>
          <a:lstStyle/>
          <a:p>
            <a:pPr marL="0" indent="0">
              <a:buNone/>
            </a:pPr>
            <a:r>
              <a:rPr lang="pl-PL" sz="2800" b="1" dirty="0" smtClean="0"/>
              <a:t>Stosunek pracy - dodatek</a:t>
            </a:r>
          </a:p>
          <a:p>
            <a:pPr marL="0" indent="0">
              <a:buNone/>
            </a:pPr>
            <a:r>
              <a:rPr lang="pl-PL" sz="2800" dirty="0" smtClean="0"/>
              <a:t>Forma wynagrodzenia za dodatkowe zadania w podstawowym czasie pracy. </a:t>
            </a:r>
          </a:p>
          <a:p>
            <a:pPr marL="0" indent="0">
              <a:buNone/>
            </a:pPr>
            <a:endParaRPr lang="pl-PL" sz="2800" dirty="0"/>
          </a:p>
          <a:p>
            <a:pPr marL="0" indent="0">
              <a:buNone/>
            </a:pPr>
            <a:r>
              <a:rPr lang="pl-PL" sz="2800" dirty="0" smtClean="0"/>
              <a:t>a) Zgodny z prawem krajowym;</a:t>
            </a:r>
          </a:p>
          <a:p>
            <a:pPr marL="0" indent="0">
              <a:buNone/>
            </a:pPr>
            <a:r>
              <a:rPr lang="pl-PL" sz="2800" dirty="0" smtClean="0"/>
              <a:t>b) Wprowadzony do regulaminu wynagradzania na 6 miesięcy przed złożeniem wniosku;</a:t>
            </a:r>
          </a:p>
          <a:p>
            <a:pPr marL="0" indent="0">
              <a:buNone/>
            </a:pPr>
            <a:r>
              <a:rPr lang="pl-PL" sz="2800" dirty="0" smtClean="0"/>
              <a:t>c) Potencjalnie obejmuje wszystkich pracowników;</a:t>
            </a:r>
          </a:p>
          <a:p>
            <a:pPr marL="0" indent="0">
              <a:buNone/>
            </a:pPr>
            <a:r>
              <a:rPr lang="pl-PL" sz="2800" dirty="0" smtClean="0"/>
              <a:t>d) Do 40% podstawy.</a:t>
            </a:r>
          </a:p>
        </p:txBody>
      </p:sp>
    </p:spTree>
    <p:extLst>
      <p:ext uri="{BB962C8B-B14F-4D97-AF65-F5344CB8AC3E}">
        <p14:creationId xmlns:p14="http://schemas.microsoft.com/office/powerpoint/2010/main" val="292415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38982" cy="4968553"/>
          </a:xfrm>
        </p:spPr>
        <p:txBody>
          <a:bodyPr>
            <a:noAutofit/>
          </a:bodyPr>
          <a:lstStyle/>
          <a:p>
            <a:pPr marL="0" indent="0">
              <a:buNone/>
            </a:pPr>
            <a:r>
              <a:rPr lang="pl-PL" sz="2800" b="1" dirty="0" smtClean="0"/>
              <a:t>Stosunek cywilnoprawny</a:t>
            </a:r>
          </a:p>
          <a:p>
            <a:pPr marL="0" indent="0">
              <a:buNone/>
            </a:pPr>
            <a:endParaRPr lang="pl-PL" sz="2800" dirty="0" smtClean="0"/>
          </a:p>
          <a:p>
            <a:pPr marL="0" indent="0">
              <a:buNone/>
            </a:pPr>
            <a:r>
              <a:rPr lang="pl-PL" sz="2800" dirty="0" smtClean="0"/>
              <a:t>Nowe wytyczne wprowadzają pojęcie WYKONAWCY.</a:t>
            </a:r>
          </a:p>
          <a:p>
            <a:pPr marL="0" indent="0">
              <a:buNone/>
            </a:pPr>
            <a:endParaRPr lang="pl-PL" sz="2800" dirty="0"/>
          </a:p>
          <a:p>
            <a:pPr marL="0" indent="0">
              <a:buNone/>
            </a:pPr>
            <a:r>
              <a:rPr lang="pl-PL" sz="2800" dirty="0"/>
              <a:t>W</a:t>
            </a:r>
            <a:r>
              <a:rPr lang="pl-PL" sz="2800" dirty="0" smtClean="0"/>
              <a:t>ykonawca –oznacza </a:t>
            </a:r>
            <a:r>
              <a:rPr lang="pl-PL" sz="2800" dirty="0"/>
              <a:t>osobę </a:t>
            </a:r>
            <a:r>
              <a:rPr lang="pl-PL" sz="2800" dirty="0" smtClean="0"/>
              <a:t>fizyczną, </a:t>
            </a:r>
            <a:r>
              <a:rPr lang="pl-PL" sz="2800" dirty="0"/>
              <a:t>osobę prawną albo jednostkę </a:t>
            </a:r>
            <a:r>
              <a:rPr lang="pl-PL" sz="2800" dirty="0" smtClean="0"/>
              <a:t>organizacyjną nieposiadającą </a:t>
            </a:r>
            <a:r>
              <a:rPr lang="pl-PL" sz="2800" dirty="0"/>
              <a:t>osobowości prawnej, która oferuje realizację robót </a:t>
            </a:r>
            <a:r>
              <a:rPr lang="pl-PL" sz="2800" dirty="0" smtClean="0"/>
              <a:t>budowlanych, określone </a:t>
            </a:r>
            <a:r>
              <a:rPr lang="pl-PL" sz="2800" dirty="0"/>
              <a:t>produkty lub usługi </a:t>
            </a:r>
            <a:r>
              <a:rPr lang="pl-PL" sz="2800" dirty="0" smtClean="0"/>
              <a:t/>
            </a:r>
            <a:br>
              <a:rPr lang="pl-PL" sz="2800" dirty="0" smtClean="0"/>
            </a:br>
            <a:r>
              <a:rPr lang="pl-PL" sz="2800" dirty="0" smtClean="0"/>
              <a:t>na </a:t>
            </a:r>
            <a:r>
              <a:rPr lang="pl-PL" sz="2800" dirty="0"/>
              <a:t>rynku lub zawarła umowę w sprawie </a:t>
            </a:r>
            <a:r>
              <a:rPr lang="pl-PL" sz="2800" dirty="0" smtClean="0"/>
              <a:t>realizacji zamówienia </a:t>
            </a:r>
            <a:br>
              <a:rPr lang="pl-PL" sz="2800" dirty="0" smtClean="0"/>
            </a:br>
            <a:r>
              <a:rPr lang="pl-PL" sz="2800" dirty="0" smtClean="0"/>
              <a:t>w </a:t>
            </a:r>
            <a:r>
              <a:rPr lang="pl-PL" sz="2800" dirty="0"/>
              <a:t>projekcie realizowanym w ramach </a:t>
            </a:r>
            <a:r>
              <a:rPr lang="pl-PL" sz="2800" dirty="0" smtClean="0"/>
              <a:t>PO.</a:t>
            </a:r>
            <a:endParaRPr lang="pl-PL" sz="2800" dirty="0"/>
          </a:p>
          <a:p>
            <a:pPr marL="0" indent="0">
              <a:buNone/>
            </a:pPr>
            <a:endParaRPr lang="pl-PL" sz="2800" dirty="0" smtClean="0"/>
          </a:p>
        </p:txBody>
      </p:sp>
    </p:spTree>
    <p:extLst>
      <p:ext uri="{BB962C8B-B14F-4D97-AF65-F5344CB8AC3E}">
        <p14:creationId xmlns:p14="http://schemas.microsoft.com/office/powerpoint/2010/main" val="38507828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4"/>
            <a:ext cx="9910847" cy="3955624"/>
          </a:xfrm>
        </p:spPr>
        <p:txBody>
          <a:bodyPr>
            <a:noAutofit/>
          </a:bodyPr>
          <a:lstStyle/>
          <a:p>
            <a:pPr marL="0" indent="0">
              <a:buNone/>
            </a:pPr>
            <a:r>
              <a:rPr lang="pl-PL" sz="2800" b="1" dirty="0" smtClean="0"/>
              <a:t>Samozatrudnienie</a:t>
            </a:r>
          </a:p>
          <a:p>
            <a:pPr marL="0" indent="0">
              <a:buNone/>
            </a:pPr>
            <a:endParaRPr lang="pl-PL" sz="2800" dirty="0" smtClean="0"/>
          </a:p>
          <a:p>
            <a:pPr marL="0" indent="0">
              <a:buNone/>
            </a:pPr>
            <a:r>
              <a:rPr lang="pl-PL" sz="2800" dirty="0"/>
              <a:t>Kwalifikowalne jest wynagrodzenie osoby samozatrudnionej, </a:t>
            </a:r>
            <a:r>
              <a:rPr lang="pl-PL" sz="2800" dirty="0" smtClean="0"/>
              <a:t/>
            </a:r>
            <a:br>
              <a:rPr lang="pl-PL" sz="2800" dirty="0" smtClean="0"/>
            </a:br>
            <a:r>
              <a:rPr lang="pl-PL" sz="2800" dirty="0" smtClean="0"/>
              <a:t>tj</a:t>
            </a:r>
            <a:r>
              <a:rPr lang="pl-PL" sz="2800" dirty="0"/>
              <a:t>. osoby </a:t>
            </a:r>
            <a:r>
              <a:rPr lang="pl-PL" sz="2800" dirty="0" smtClean="0"/>
              <a:t>fizycznej prowadzącej </a:t>
            </a:r>
            <a:r>
              <a:rPr lang="pl-PL" sz="2800" dirty="0"/>
              <a:t>działalność gospodarczą, wykonującej osobiście zadania w </a:t>
            </a:r>
            <a:r>
              <a:rPr lang="pl-PL" sz="2800" dirty="0" smtClean="0"/>
              <a:t>ramach projektu</a:t>
            </a:r>
            <a:r>
              <a:rPr lang="pl-PL" sz="2800" dirty="0"/>
              <a:t>, którego jest beneficjentem, pod warunkiem wyraźnego wskazania tej </a:t>
            </a:r>
            <a:r>
              <a:rPr lang="pl-PL" sz="2800" dirty="0" smtClean="0"/>
              <a:t>formy zaangażowania </a:t>
            </a:r>
            <a:r>
              <a:rPr lang="pl-PL" sz="2800" dirty="0"/>
              <a:t>oraz określenia zakresu obowiązków tej osoby </a:t>
            </a:r>
            <a:r>
              <a:rPr lang="pl-PL" sz="2800" dirty="0" smtClean="0"/>
              <a:t/>
            </a:r>
            <a:br>
              <a:rPr lang="pl-PL" sz="2800" dirty="0" smtClean="0"/>
            </a:br>
            <a:r>
              <a:rPr lang="pl-PL" sz="2800" dirty="0" smtClean="0"/>
              <a:t>w zatwierdzonym wniosku </a:t>
            </a:r>
            <a:r>
              <a:rPr lang="pl-PL" sz="2800" dirty="0"/>
              <a:t>o dofinansowanie.</a:t>
            </a:r>
          </a:p>
          <a:p>
            <a:pPr marL="0" indent="0">
              <a:buNone/>
            </a:pPr>
            <a:endParaRPr lang="pl-PL" sz="2800" dirty="0" smtClean="0"/>
          </a:p>
        </p:txBody>
      </p:sp>
    </p:spTree>
    <p:extLst>
      <p:ext uri="{BB962C8B-B14F-4D97-AF65-F5344CB8AC3E}">
        <p14:creationId xmlns:p14="http://schemas.microsoft.com/office/powerpoint/2010/main" val="1408237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KOSZTY BEZPOŚREDNIE </a:t>
            </a:r>
            <a:br>
              <a:rPr lang="pl-PL" dirty="0" smtClean="0"/>
            </a:br>
            <a:r>
              <a:rPr lang="pl-PL" dirty="0" smtClean="0"/>
              <a:t>I POŚREDNIE </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8259248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19639" cy="4381947"/>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r>
              <a:rPr lang="pl-PL" sz="2800" b="1" dirty="0" smtClean="0"/>
              <a:t>Koszty bezpośrednie </a:t>
            </a:r>
            <a:r>
              <a:rPr lang="pl-PL" sz="2800" dirty="0"/>
              <a:t>t</a:t>
            </a:r>
            <a:r>
              <a:rPr lang="pl-PL" sz="2800" dirty="0" smtClean="0"/>
              <a:t>o koszty związane z realizacją zadań merytorycznych wykazywane we wniosku o dofinansowanie. Charakteryzuje je bezpośredni związek z realizacją zadania.  </a:t>
            </a:r>
          </a:p>
          <a:p>
            <a:pPr marL="0" indent="0">
              <a:buNone/>
            </a:pPr>
            <a:r>
              <a:rPr lang="pl-PL" sz="2800" dirty="0" smtClean="0"/>
              <a:t> </a:t>
            </a:r>
            <a:endParaRPr lang="pl-PL" sz="2800" dirty="0"/>
          </a:p>
        </p:txBody>
      </p:sp>
    </p:spTree>
    <p:extLst>
      <p:ext uri="{BB962C8B-B14F-4D97-AF65-F5344CB8AC3E}">
        <p14:creationId xmlns:p14="http://schemas.microsoft.com/office/powerpoint/2010/main" val="8156232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64705"/>
            <a:ext cx="9896779" cy="4381947"/>
          </a:xfrm>
        </p:spPr>
        <p:txBody>
          <a:bodyPr>
            <a:noAutofit/>
          </a:bodyPr>
          <a:lstStyle/>
          <a:p>
            <a:pPr marL="0" indent="0">
              <a:buNone/>
            </a:pPr>
            <a:r>
              <a:rPr lang="pl-PL" sz="2800" b="1" dirty="0" smtClean="0"/>
              <a:t>Koszty pośrednie</a:t>
            </a:r>
            <a:r>
              <a:rPr lang="pl-PL" sz="2800" dirty="0" smtClean="0"/>
              <a:t> stanowią koszty administracyjne związane </a:t>
            </a:r>
            <a:br>
              <a:rPr lang="pl-PL" sz="2800" dirty="0" smtClean="0"/>
            </a:br>
            <a:r>
              <a:rPr lang="pl-PL" sz="2800" dirty="0" smtClean="0"/>
              <a:t>z obsługą projektu. Przykładowe koszty pośrednie z katalogu kosztów:</a:t>
            </a:r>
          </a:p>
          <a:p>
            <a:endParaRPr lang="pl-PL" sz="2800" dirty="0" smtClean="0"/>
          </a:p>
          <a:p>
            <a:pPr marL="0" indent="0">
              <a:buNone/>
            </a:pPr>
            <a:r>
              <a:rPr lang="pl-PL" sz="2800" dirty="0" smtClean="0"/>
              <a:t>a) koszty koordynatora lub kierownika projektu oraz innego personelu bezpośrednio zaangażowanego w zarządzanie, rozliczanie, monitorowanie projektu lub prowadzenie innych działań administracyjnych w projekcie, w tym w szczególności koszty wynagrodzenia tych osób, ich delegacji służbowych i szkoleń oraz koszty związane z wdrażaniem polityki równych szans przez </a:t>
            </a:r>
            <a:br>
              <a:rPr lang="pl-PL" sz="2800" dirty="0" smtClean="0"/>
            </a:br>
            <a:r>
              <a:rPr lang="pl-PL" sz="2800" dirty="0" smtClean="0"/>
              <a:t>te osoby;</a:t>
            </a:r>
          </a:p>
          <a:p>
            <a:endParaRPr lang="pl-PL" sz="2800" dirty="0" smtClean="0"/>
          </a:p>
        </p:txBody>
      </p:sp>
    </p:spTree>
    <p:extLst>
      <p:ext uri="{BB962C8B-B14F-4D97-AF65-F5344CB8AC3E}">
        <p14:creationId xmlns:p14="http://schemas.microsoft.com/office/powerpoint/2010/main" val="6528059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99246" y="1158600"/>
            <a:ext cx="10068229" cy="4381947"/>
          </a:xfrm>
        </p:spPr>
        <p:txBody>
          <a:bodyPr>
            <a:noAutofit/>
          </a:bodyPr>
          <a:lstStyle/>
          <a:p>
            <a:pPr marL="0" indent="0">
              <a:buNone/>
            </a:pPr>
            <a:r>
              <a:rPr lang="pl-PL" sz="2800" dirty="0" smtClean="0"/>
              <a:t>b) koszty zarządu (koszty wynagrodzenia osób uprawnionych </a:t>
            </a:r>
            <a:br>
              <a:rPr lang="pl-PL" sz="2800" dirty="0" smtClean="0"/>
            </a:br>
            <a:r>
              <a:rPr lang="pl-PL" sz="2800" dirty="0" smtClean="0"/>
              <a:t>do reprezentowania jednostki, których zakresy czynności nie </a:t>
            </a:r>
            <a:br>
              <a:rPr lang="pl-PL" sz="2800" dirty="0" smtClean="0"/>
            </a:br>
            <a:r>
              <a:rPr lang="pl-PL" sz="2800" dirty="0" smtClean="0"/>
              <a:t>są przypisane wyłącznie do projektu, np. kierownik jednostki);</a:t>
            </a:r>
            <a:endParaRPr lang="pl-PL" sz="2800" dirty="0"/>
          </a:p>
          <a:p>
            <a:pPr marL="0" indent="0">
              <a:buNone/>
            </a:pPr>
            <a:r>
              <a:rPr lang="pl-PL" sz="2800" dirty="0" smtClean="0"/>
              <a:t>c) koszty personelu obsługowego (obsługa kadrowa, finansowa, administracyjna, sekretariat, kancelaria, obsługa prawna, w tym </a:t>
            </a:r>
            <a:br>
              <a:rPr lang="pl-PL" sz="2800" dirty="0" smtClean="0"/>
            </a:br>
            <a:r>
              <a:rPr lang="pl-PL" sz="2800" dirty="0" smtClean="0"/>
              <a:t>ta dotycząca zamówień) na potrzeby funkcjonowania jednostki;</a:t>
            </a:r>
          </a:p>
          <a:p>
            <a:pPr marL="0" indent="0">
              <a:buNone/>
            </a:pPr>
            <a:r>
              <a:rPr lang="pl-PL" sz="2800" dirty="0" smtClean="0"/>
              <a:t>d) koszty obsługi księgowej (koszty wynagrodzenia osób księgujących wydatki w projekcie lub zewnętrzna usługi biura księgowego);</a:t>
            </a:r>
          </a:p>
          <a:p>
            <a:endParaRPr lang="pl-PL" sz="2800" dirty="0" smtClean="0"/>
          </a:p>
          <a:p>
            <a:pPr marL="0" indent="0">
              <a:buNone/>
            </a:pPr>
            <a:r>
              <a:rPr lang="pl-PL" sz="2800" dirty="0" smtClean="0"/>
              <a:t> </a:t>
            </a:r>
            <a:endParaRPr lang="pl-PL" sz="2800" dirty="0"/>
          </a:p>
        </p:txBody>
      </p:sp>
    </p:spTree>
    <p:extLst>
      <p:ext uri="{BB962C8B-B14F-4D97-AF65-F5344CB8AC3E}">
        <p14:creationId xmlns:p14="http://schemas.microsoft.com/office/powerpoint/2010/main" val="57768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RAMY CZASOWE KWALIFIKOWALNOŚCI</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5849818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38447"/>
            <a:ext cx="9919639" cy="4381947"/>
          </a:xfrm>
        </p:spPr>
        <p:txBody>
          <a:bodyPr>
            <a:noAutofit/>
          </a:bodyPr>
          <a:lstStyle/>
          <a:p>
            <a:pPr marL="0" indent="0">
              <a:buNone/>
            </a:pPr>
            <a:r>
              <a:rPr lang="pl-PL" sz="2800" dirty="0" smtClean="0"/>
              <a:t>e) koszty utrzymania powierzchni biurowych (czynsz, najem, opłaty administracyjne) związanych z obsługą administracyjną projektu;</a:t>
            </a:r>
          </a:p>
          <a:p>
            <a:pPr marL="0" indent="0">
              <a:buNone/>
            </a:pPr>
            <a:r>
              <a:rPr lang="pl-PL" sz="2800" dirty="0"/>
              <a:t>g) działania informacyjno-promocyjne projektu (np. zakup materiałów </a:t>
            </a:r>
            <a:r>
              <a:rPr lang="pl-PL" sz="2800" dirty="0" smtClean="0"/>
              <a:t>promocyjnych i </a:t>
            </a:r>
            <a:r>
              <a:rPr lang="pl-PL" sz="2800" dirty="0"/>
              <a:t>informacyjnych, zakup ogłoszeń prasowych, utworzenie i prowadzenie </a:t>
            </a:r>
            <a:r>
              <a:rPr lang="pl-PL" sz="2800" dirty="0" smtClean="0"/>
              <a:t>strony internetowej </a:t>
            </a:r>
            <a:br>
              <a:rPr lang="pl-PL" sz="2800" dirty="0" smtClean="0"/>
            </a:br>
            <a:r>
              <a:rPr lang="pl-PL" sz="2800" dirty="0" smtClean="0"/>
              <a:t>o </a:t>
            </a:r>
            <a:r>
              <a:rPr lang="pl-PL" sz="2800" dirty="0"/>
              <a:t>projekcie, oznakowanie projektu, plakaty, ulotki, itp</a:t>
            </a:r>
            <a:r>
              <a:rPr lang="pl-PL" sz="2800" dirty="0" smtClean="0"/>
              <a:t>.);</a:t>
            </a:r>
            <a:endParaRPr lang="pl-PL" sz="2800" dirty="0"/>
          </a:p>
          <a:p>
            <a:pPr marL="0" indent="0">
              <a:buNone/>
            </a:pPr>
            <a:r>
              <a:rPr lang="pl-PL" sz="2800" dirty="0"/>
              <a:t>h) amortyzacja, najem lub zakup aktywów (środków trwałych </a:t>
            </a:r>
            <a:r>
              <a:rPr lang="pl-PL" sz="2800" dirty="0" smtClean="0"/>
              <a:t/>
            </a:r>
            <a:br>
              <a:rPr lang="pl-PL" sz="2800" dirty="0" smtClean="0"/>
            </a:br>
            <a:r>
              <a:rPr lang="pl-PL" sz="2800" dirty="0" smtClean="0"/>
              <a:t>i </a:t>
            </a:r>
            <a:r>
              <a:rPr lang="pl-PL" sz="2800" dirty="0"/>
              <a:t>wartości </a:t>
            </a:r>
            <a:r>
              <a:rPr lang="pl-PL" sz="2800" dirty="0" smtClean="0"/>
              <a:t>niematerialnych i </a:t>
            </a:r>
            <a:r>
              <a:rPr lang="pl-PL" sz="2800" dirty="0"/>
              <a:t>prawnych) używanych na potrzeby osób, o których mowa w </a:t>
            </a:r>
            <a:r>
              <a:rPr lang="pl-PL" sz="2800" dirty="0" smtClean="0"/>
              <a:t>a – d;</a:t>
            </a:r>
          </a:p>
        </p:txBody>
      </p:sp>
    </p:spTree>
    <p:extLst>
      <p:ext uri="{BB962C8B-B14F-4D97-AF65-F5344CB8AC3E}">
        <p14:creationId xmlns:p14="http://schemas.microsoft.com/office/powerpoint/2010/main" val="13818808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38398" y="951992"/>
            <a:ext cx="10113949" cy="4381947"/>
          </a:xfrm>
        </p:spPr>
        <p:txBody>
          <a:bodyPr>
            <a:noAutofit/>
          </a:bodyPr>
          <a:lstStyle/>
          <a:p>
            <a:pPr marL="0" indent="0">
              <a:buNone/>
            </a:pPr>
            <a:r>
              <a:rPr lang="pl-PL" sz="2800" dirty="0" smtClean="0"/>
              <a:t>i) opłaty </a:t>
            </a:r>
            <a:r>
              <a:rPr lang="pl-PL" sz="2800" dirty="0"/>
              <a:t>za energię elektryczną, cieplną, gazową i wodę, opłaty przesyłowe, </a:t>
            </a:r>
            <a:r>
              <a:rPr lang="pl-PL" sz="2800" dirty="0" smtClean="0"/>
              <a:t>opłaty za </a:t>
            </a:r>
            <a:r>
              <a:rPr lang="pl-PL" sz="2800" dirty="0"/>
              <a:t>odprowadzanie ścieków w zakresie związanym z </a:t>
            </a:r>
            <a:r>
              <a:rPr lang="pl-PL" sz="2800" dirty="0" smtClean="0"/>
              <a:t>obsługą administracyjną</a:t>
            </a:r>
            <a:r>
              <a:rPr lang="pl-PL" sz="2800" dirty="0"/>
              <a:t> </a:t>
            </a:r>
            <a:r>
              <a:rPr lang="pl-PL" sz="2800" dirty="0" smtClean="0"/>
              <a:t>projektu;</a:t>
            </a:r>
          </a:p>
          <a:p>
            <a:pPr marL="0" indent="0">
              <a:buNone/>
            </a:pPr>
            <a:r>
              <a:rPr lang="pl-PL" sz="2800" dirty="0" smtClean="0"/>
              <a:t>j) koszty </a:t>
            </a:r>
            <a:r>
              <a:rPr lang="pl-PL" sz="2800" dirty="0"/>
              <a:t>usług pocztowych, telefonicznych, internetowych, </a:t>
            </a:r>
            <a:r>
              <a:rPr lang="pl-PL" sz="2800" dirty="0" smtClean="0"/>
              <a:t>kurierskich;</a:t>
            </a:r>
          </a:p>
          <a:p>
            <a:pPr marL="0" indent="0">
              <a:buNone/>
            </a:pPr>
            <a:r>
              <a:rPr lang="pl-PL" sz="2800" dirty="0" smtClean="0"/>
              <a:t>k</a:t>
            </a:r>
            <a:r>
              <a:rPr lang="pl-PL" sz="2800" dirty="0"/>
              <a:t>) koszty biurowe związane z obsługą administracyjną projektu </a:t>
            </a:r>
            <a:r>
              <a:rPr lang="pl-PL" sz="2800" dirty="0" smtClean="0"/>
              <a:t/>
            </a:r>
            <a:br>
              <a:rPr lang="pl-PL" sz="2800" dirty="0" smtClean="0"/>
            </a:br>
            <a:r>
              <a:rPr lang="pl-PL" sz="2800" dirty="0" smtClean="0"/>
              <a:t>(</a:t>
            </a:r>
            <a:r>
              <a:rPr lang="pl-PL" sz="2800" dirty="0"/>
              <a:t>np. zakup </a:t>
            </a:r>
            <a:r>
              <a:rPr lang="pl-PL" sz="2800" dirty="0" smtClean="0"/>
              <a:t>materiałów biurowych </a:t>
            </a:r>
            <a:r>
              <a:rPr lang="pl-PL" sz="2800" dirty="0"/>
              <a:t>i artykułów piśmienniczych, koszty usług powielania dokumentów</a:t>
            </a:r>
            <a:r>
              <a:rPr lang="pl-PL" sz="2800" dirty="0" smtClean="0"/>
              <a:t>);</a:t>
            </a:r>
          </a:p>
          <a:p>
            <a:pPr marL="0" indent="0">
              <a:buNone/>
            </a:pPr>
            <a:r>
              <a:rPr lang="pl-PL" sz="2800" dirty="0" smtClean="0"/>
              <a:t>l</a:t>
            </a:r>
            <a:r>
              <a:rPr lang="pl-PL" sz="2800" dirty="0"/>
              <a:t>) koszty </a:t>
            </a:r>
            <a:r>
              <a:rPr lang="pl-PL" sz="2800" dirty="0" smtClean="0"/>
              <a:t>ochrony;</a:t>
            </a:r>
            <a:endParaRPr lang="pl-PL" sz="2800" dirty="0"/>
          </a:p>
        </p:txBody>
      </p:sp>
    </p:spTree>
    <p:extLst>
      <p:ext uri="{BB962C8B-B14F-4D97-AF65-F5344CB8AC3E}">
        <p14:creationId xmlns:p14="http://schemas.microsoft.com/office/powerpoint/2010/main" val="37952623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64705"/>
            <a:ext cx="9988219" cy="4381947"/>
          </a:xfrm>
        </p:spPr>
        <p:txBody>
          <a:bodyPr>
            <a:noAutofit/>
          </a:bodyPr>
          <a:lstStyle/>
          <a:p>
            <a:pPr marL="0" indent="0">
              <a:buNone/>
            </a:pPr>
            <a:endParaRPr lang="pl-PL" sz="2800" dirty="0" smtClean="0"/>
          </a:p>
          <a:p>
            <a:pPr marL="0" indent="0">
              <a:buNone/>
            </a:pPr>
            <a:r>
              <a:rPr lang="pl-PL" sz="2800" dirty="0"/>
              <a:t>l</a:t>
            </a:r>
            <a:r>
              <a:rPr lang="pl-PL" sz="2800" dirty="0" smtClean="0"/>
              <a:t>) koszty zabezpieczenia prawidłowej realizacji umowy;</a:t>
            </a:r>
          </a:p>
          <a:p>
            <a:pPr marL="0" indent="0">
              <a:buNone/>
            </a:pPr>
            <a:endParaRPr lang="pl-PL" sz="2800" dirty="0" smtClean="0"/>
          </a:p>
          <a:p>
            <a:pPr marL="0" indent="0">
              <a:buNone/>
            </a:pPr>
            <a:r>
              <a:rPr lang="pl-PL" sz="2800" dirty="0" smtClean="0"/>
              <a:t>m) koszty ubezpieczeń majątkowych.</a:t>
            </a:r>
            <a:endParaRPr lang="pl-PL" sz="2800" dirty="0"/>
          </a:p>
          <a:p>
            <a:pPr marL="0" indent="0">
              <a:buNone/>
            </a:pPr>
            <a:endParaRPr lang="pl-PL" sz="2800" dirty="0" smtClean="0"/>
          </a:p>
          <a:p>
            <a:pPr marL="0" indent="0">
              <a:buNone/>
            </a:pPr>
            <a:r>
              <a:rPr lang="pl-PL" sz="2800" b="1" dirty="0" smtClean="0"/>
              <a:t>Każdorazowo o możliwości i skali występowania kosztów pośrednich decyduje Instytucja Organizująca Konkurs, stosowne zapisy znajdują się w regulaminie. </a:t>
            </a:r>
          </a:p>
          <a:p>
            <a:endParaRPr lang="pl-PL" sz="2800" dirty="0" smtClean="0"/>
          </a:p>
          <a:p>
            <a:pPr marL="0" indent="0">
              <a:buNone/>
            </a:pPr>
            <a:endParaRPr lang="pl-PL" sz="2800" dirty="0" smtClean="0"/>
          </a:p>
          <a:p>
            <a:endParaRPr lang="pl-PL" sz="2800" dirty="0" smtClean="0"/>
          </a:p>
        </p:txBody>
      </p:sp>
    </p:spTree>
    <p:extLst>
      <p:ext uri="{BB962C8B-B14F-4D97-AF65-F5344CB8AC3E}">
        <p14:creationId xmlns:p14="http://schemas.microsoft.com/office/powerpoint/2010/main" val="18733255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UPROSZCZONE METODY ROZLICZANIA WYDATKÓW</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6803116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51059" cy="4381947"/>
          </a:xfrm>
        </p:spPr>
        <p:txBody>
          <a:bodyPr>
            <a:noAutofit/>
          </a:bodyPr>
          <a:lstStyle/>
          <a:p>
            <a:pPr marL="0" indent="0">
              <a:buNone/>
            </a:pPr>
            <a:r>
              <a:rPr lang="pl-PL" sz="2800" dirty="0"/>
              <a:t>Do uproszczonych metod rozliczania wydatków zalicza się:</a:t>
            </a:r>
          </a:p>
          <a:p>
            <a:pPr marL="0" indent="0">
              <a:buNone/>
            </a:pPr>
            <a:r>
              <a:rPr lang="pl-PL" sz="2800" dirty="0"/>
              <a:t>a) stawki </a:t>
            </a:r>
            <a:r>
              <a:rPr lang="pl-PL" sz="2800" dirty="0" smtClean="0"/>
              <a:t>jednostkowe, </a:t>
            </a:r>
            <a:r>
              <a:rPr lang="pl-PL" sz="2800" dirty="0"/>
              <a:t>w tym godzinowa stawka wynagrodzenia personelu </a:t>
            </a:r>
            <a:r>
              <a:rPr lang="pl-PL" sz="2800" dirty="0" smtClean="0"/>
              <a:t>projektu, z </a:t>
            </a:r>
            <a:r>
              <a:rPr lang="pl-PL" sz="2800" dirty="0"/>
              <a:t>wyłączeniem osób wskazanych w kosztach </a:t>
            </a:r>
            <a:r>
              <a:rPr lang="pl-PL" sz="2800" dirty="0" smtClean="0"/>
              <a:t>pośrednich </a:t>
            </a:r>
            <a:r>
              <a:rPr lang="pl-PL" sz="2800" dirty="0"/>
              <a:t>lub godzinowa </a:t>
            </a:r>
            <a:r>
              <a:rPr lang="pl-PL" sz="2800" dirty="0" smtClean="0"/>
              <a:t>stawka wynagrodzenia </a:t>
            </a:r>
            <a:r>
              <a:rPr lang="pl-PL" sz="2800" dirty="0"/>
              <a:t>personelu </a:t>
            </a:r>
            <a:r>
              <a:rPr lang="pl-PL" sz="2800" dirty="0" smtClean="0"/>
              <a:t>projektu, </a:t>
            </a:r>
            <a:r>
              <a:rPr lang="pl-PL" sz="2800" dirty="0"/>
              <a:t>liczona jako iloraz ostatnich </a:t>
            </a:r>
            <a:r>
              <a:rPr lang="pl-PL" sz="2800" dirty="0" smtClean="0"/>
              <a:t>udokumentowanych rocznych </a:t>
            </a:r>
            <a:r>
              <a:rPr lang="pl-PL" sz="2800" dirty="0"/>
              <a:t>kosztów zatrudnienia brutto przez 1720 </a:t>
            </a:r>
            <a:r>
              <a:rPr lang="pl-PL" sz="2800" dirty="0" smtClean="0"/>
              <a:t>godzin;</a:t>
            </a:r>
            <a:endParaRPr lang="pl-PL" sz="2800" dirty="0"/>
          </a:p>
        </p:txBody>
      </p:sp>
    </p:spTree>
    <p:extLst>
      <p:ext uri="{BB962C8B-B14F-4D97-AF65-F5344CB8AC3E}">
        <p14:creationId xmlns:p14="http://schemas.microsoft.com/office/powerpoint/2010/main" val="4883099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42499" cy="4381947"/>
          </a:xfrm>
        </p:spPr>
        <p:txBody>
          <a:bodyPr>
            <a:noAutofit/>
          </a:bodyPr>
          <a:lstStyle/>
          <a:p>
            <a:pPr marL="0" indent="0">
              <a:buNone/>
            </a:pPr>
            <a:r>
              <a:rPr lang="pl-PL" sz="2800" dirty="0" smtClean="0"/>
              <a:t>b</a:t>
            </a:r>
            <a:r>
              <a:rPr lang="pl-PL" sz="2800" dirty="0"/>
              <a:t>) kwoty ryczałtowe, których suma w projekcie nie przekracza wyrażonej w </a:t>
            </a:r>
            <a:r>
              <a:rPr lang="pl-PL" sz="2800" dirty="0" smtClean="0"/>
              <a:t>PLN równowartości </a:t>
            </a:r>
            <a:r>
              <a:rPr lang="pl-PL" sz="2800" dirty="0"/>
              <a:t>kwoty 100.000 EUR wkładu </a:t>
            </a:r>
            <a:r>
              <a:rPr lang="pl-PL" sz="2800" dirty="0" smtClean="0"/>
              <a:t>publicznego, </a:t>
            </a:r>
            <a:r>
              <a:rPr lang="pl-PL" sz="2800" dirty="0"/>
              <a:t>przeliczonej na </a:t>
            </a:r>
            <a:r>
              <a:rPr lang="pl-PL" sz="2800" dirty="0" smtClean="0"/>
              <a:t>PLN z </a:t>
            </a:r>
            <a:r>
              <a:rPr lang="pl-PL" sz="2800" dirty="0"/>
              <a:t>wykorzystaniem miesięcznego obrachunkowego kursu wymiany stosowanego </a:t>
            </a:r>
            <a:r>
              <a:rPr lang="pl-PL" sz="2800" dirty="0" smtClean="0"/>
              <a:t>przez KE </a:t>
            </a:r>
            <a:r>
              <a:rPr lang="pl-PL" sz="2800" dirty="0"/>
              <a:t>aktualnego na dzień ogłoszenia konkursu w przypadku projektów </a:t>
            </a:r>
            <a:r>
              <a:rPr lang="pl-PL" sz="2800" dirty="0" smtClean="0"/>
              <a:t>konkursowych lub </a:t>
            </a:r>
            <a:r>
              <a:rPr lang="pl-PL" sz="2800" dirty="0"/>
              <a:t>wezwania do złożenia wniosku dotyczącego projektu </a:t>
            </a:r>
            <a:r>
              <a:rPr lang="pl-PL" sz="2800" dirty="0" smtClean="0"/>
              <a:t>pozakonkursowego;</a:t>
            </a:r>
            <a:endParaRPr lang="pl-PL" sz="2800" dirty="0"/>
          </a:p>
          <a:p>
            <a:pPr marL="0" indent="0">
              <a:buNone/>
            </a:pPr>
            <a:r>
              <a:rPr lang="pl-PL" sz="2800" dirty="0"/>
              <a:t>c) stawki ryczałtowe, stanowiące określony procent jednej lub kilku kategorii </a:t>
            </a:r>
            <a:r>
              <a:rPr lang="pl-PL" sz="2800" dirty="0" smtClean="0"/>
              <a:t>kosztów.</a:t>
            </a:r>
            <a:endParaRPr lang="pl-PL" sz="2800" dirty="0"/>
          </a:p>
        </p:txBody>
      </p:sp>
    </p:spTree>
    <p:extLst>
      <p:ext uri="{BB962C8B-B14F-4D97-AF65-F5344CB8AC3E}">
        <p14:creationId xmlns:p14="http://schemas.microsoft.com/office/powerpoint/2010/main" val="36165448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10022509" cy="4381947"/>
          </a:xfrm>
        </p:spPr>
        <p:txBody>
          <a:bodyPr>
            <a:noAutofit/>
          </a:bodyPr>
          <a:lstStyle/>
          <a:p>
            <a:pPr marL="0" indent="0">
              <a:buNone/>
            </a:pPr>
            <a:r>
              <a:rPr lang="pl-PL" sz="2800" dirty="0"/>
              <a:t>Wydatki rozliczane uproszczoną metodą są traktowane jako wydatki poniesione. </a:t>
            </a:r>
            <a:r>
              <a:rPr lang="pl-PL" sz="2800" dirty="0" smtClean="0"/>
              <a:t>Nie ma </a:t>
            </a:r>
            <a:r>
              <a:rPr lang="pl-PL" sz="2800" dirty="0"/>
              <a:t>obowiązku gromadzenia ani opisywania dokumentów księgowych w </a:t>
            </a:r>
            <a:r>
              <a:rPr lang="pl-PL" sz="2800" dirty="0" smtClean="0"/>
              <a:t>ramach projektu </a:t>
            </a:r>
            <a:r>
              <a:rPr lang="pl-PL" sz="2800" dirty="0"/>
              <a:t>na potwierdzenie poniesienia wydatków, które zostały wykazane jako </a:t>
            </a:r>
            <a:r>
              <a:rPr lang="pl-PL" sz="2800" dirty="0" smtClean="0"/>
              <a:t>wydatki objęte </a:t>
            </a:r>
            <a:r>
              <a:rPr lang="pl-PL" sz="2800" dirty="0"/>
              <a:t>uproszczoną metodą. Niemniej właściwa instytucja będąca stroną </a:t>
            </a:r>
            <a:r>
              <a:rPr lang="pl-PL" sz="2800" dirty="0" smtClean="0"/>
              <a:t>umowy obowiązuje </a:t>
            </a:r>
            <a:r>
              <a:rPr lang="pl-PL" sz="2800" dirty="0"/>
              <a:t>beneficjenta w umowie o dofinansowanie </a:t>
            </a:r>
            <a:r>
              <a:rPr lang="pl-PL" sz="2800" dirty="0" smtClean="0"/>
              <a:t/>
            </a:r>
            <a:br>
              <a:rPr lang="pl-PL" sz="2800" dirty="0" smtClean="0"/>
            </a:br>
            <a:r>
              <a:rPr lang="pl-PL" sz="2800" dirty="0" smtClean="0"/>
              <a:t>do przedstawienia dokumentacji</a:t>
            </a:r>
            <a:r>
              <a:rPr lang="pl-PL" sz="2800" dirty="0"/>
              <a:t> </a:t>
            </a:r>
            <a:r>
              <a:rPr lang="pl-PL" sz="2800" dirty="0" smtClean="0"/>
              <a:t>potwierdzającej zrealizowanie rezultatu albo rozliczenie innej kategorii kosztów do której odnoszą się koszty uproszczone. </a:t>
            </a:r>
            <a:endParaRPr lang="pl-PL" sz="2800" dirty="0"/>
          </a:p>
        </p:txBody>
      </p:sp>
    </p:spTree>
    <p:extLst>
      <p:ext uri="{BB962C8B-B14F-4D97-AF65-F5344CB8AC3E}">
        <p14:creationId xmlns:p14="http://schemas.microsoft.com/office/powerpoint/2010/main" val="13462636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UDZIELANIE ZAMÓWIEŃ</a:t>
            </a:r>
            <a:endParaRPr lang="pl-PL" dirty="0"/>
          </a:p>
        </p:txBody>
      </p:sp>
      <p:sp>
        <p:nvSpPr>
          <p:cNvPr id="2" name="Symbol zastępczy tekstu 1"/>
          <p:cNvSpPr>
            <a:spLocks noGrp="1"/>
          </p:cNvSpPr>
          <p:nvPr>
            <p:ph type="body" idx="1"/>
          </p:nvPr>
        </p:nvSpPr>
        <p:spPr/>
        <p:txBody>
          <a:bodyPr/>
          <a:lstStyle/>
          <a:p>
            <a:endParaRPr lang="pl-PL"/>
          </a:p>
        </p:txBody>
      </p:sp>
    </p:spTree>
    <p:extLst>
      <p:ext uri="{BB962C8B-B14F-4D97-AF65-F5344CB8AC3E}">
        <p14:creationId xmlns:p14="http://schemas.microsoft.com/office/powerpoint/2010/main" val="17823443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85349" cy="4381947"/>
          </a:xfrm>
        </p:spPr>
        <p:txBody>
          <a:bodyPr>
            <a:noAutofit/>
          </a:bodyPr>
          <a:lstStyle/>
          <a:p>
            <a:pPr marL="0" indent="0">
              <a:buNone/>
            </a:pPr>
            <a:endParaRPr lang="pl-PL" sz="2800" dirty="0" smtClean="0"/>
          </a:p>
          <a:p>
            <a:pPr marL="0" indent="0">
              <a:buNone/>
            </a:pPr>
            <a:endParaRPr lang="pl-PL" sz="2800" dirty="0"/>
          </a:p>
          <a:p>
            <a:pPr marL="0" indent="0">
              <a:buNone/>
            </a:pPr>
            <a:r>
              <a:rPr lang="pl-PL" sz="2800" dirty="0" smtClean="0"/>
              <a:t>Wydatki </a:t>
            </a:r>
            <a:r>
              <a:rPr lang="pl-PL" sz="2800" dirty="0"/>
              <a:t>w ramach projektu muszą </a:t>
            </a:r>
            <a:r>
              <a:rPr lang="pl-PL" sz="2800" dirty="0" smtClean="0"/>
              <a:t>być ponoszone </a:t>
            </a:r>
            <a:r>
              <a:rPr lang="pl-PL" sz="2800" dirty="0"/>
              <a:t>w sposób przejrzysty, racjonalny i efektywny. Spełnienie </a:t>
            </a:r>
            <a:r>
              <a:rPr lang="pl-PL" sz="2800" dirty="0" smtClean="0"/>
              <a:t>powyższych wymogów </a:t>
            </a:r>
            <a:r>
              <a:rPr lang="pl-PL" sz="2800" dirty="0"/>
              <a:t>w przypadku zamówień o wartości od 20 tys. PLN netto do 50 tys. PLN </a:t>
            </a:r>
            <a:r>
              <a:rPr lang="pl-PL" sz="2800" dirty="0" smtClean="0"/>
              <a:t>netto włącznie </a:t>
            </a:r>
            <a:r>
              <a:rPr lang="pl-PL" sz="2800" dirty="0"/>
              <a:t>następuje w drodze przeprowadzenia i udokumentowania rozeznania rynku.</a:t>
            </a:r>
          </a:p>
        </p:txBody>
      </p:sp>
    </p:spTree>
    <p:extLst>
      <p:ext uri="{BB962C8B-B14F-4D97-AF65-F5344CB8AC3E}">
        <p14:creationId xmlns:p14="http://schemas.microsoft.com/office/powerpoint/2010/main" val="32907987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73919" cy="4381947"/>
          </a:xfrm>
        </p:spPr>
        <p:txBody>
          <a:bodyPr>
            <a:noAutofit/>
          </a:bodyPr>
          <a:lstStyle/>
          <a:p>
            <a:pPr marL="0" indent="0">
              <a:buNone/>
            </a:pPr>
            <a:endParaRPr lang="pl-PL" sz="2800" dirty="0" smtClean="0"/>
          </a:p>
          <a:p>
            <a:pPr marL="0" indent="0">
              <a:buNone/>
            </a:pPr>
            <a:endParaRPr lang="pl-PL" sz="2800" dirty="0"/>
          </a:p>
          <a:p>
            <a:pPr marL="0" indent="0">
              <a:buNone/>
            </a:pPr>
            <a:endParaRPr lang="pl-PL" sz="2800" dirty="0" smtClean="0"/>
          </a:p>
          <a:p>
            <a:pPr marL="0" indent="0">
              <a:buNone/>
            </a:pPr>
            <a:endParaRPr lang="pl-PL" sz="2800" dirty="0" smtClean="0"/>
          </a:p>
          <a:p>
            <a:pPr marL="0" indent="0" algn="ctr">
              <a:buNone/>
            </a:pPr>
            <a:r>
              <a:rPr lang="pl-PL" sz="2800" b="1" dirty="0" smtClean="0"/>
              <a:t>Rozeznanie rynku </a:t>
            </a:r>
            <a:r>
              <a:rPr lang="pl-PL" sz="2800" dirty="0"/>
              <a:t>ma na celu potwierdzenie, że dana usługa, dostawa lub robota budowlana </a:t>
            </a:r>
            <a:r>
              <a:rPr lang="pl-PL" sz="2800" dirty="0" smtClean="0"/>
              <a:t>została wykonana </a:t>
            </a:r>
            <a:r>
              <a:rPr lang="pl-PL" sz="2800" dirty="0"/>
              <a:t>po cenie nie wyższej niż cena </a:t>
            </a:r>
            <a:r>
              <a:rPr lang="pl-PL" sz="2800" dirty="0" smtClean="0"/>
              <a:t>rynkowa.</a:t>
            </a:r>
            <a:endParaRPr lang="pl-PL" sz="2800" dirty="0"/>
          </a:p>
        </p:txBody>
      </p:sp>
    </p:spTree>
    <p:extLst>
      <p:ext uri="{BB962C8B-B14F-4D97-AF65-F5344CB8AC3E}">
        <p14:creationId xmlns:p14="http://schemas.microsoft.com/office/powerpoint/2010/main" val="328679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43890" y="1375059"/>
            <a:ext cx="9837420" cy="4525963"/>
          </a:xfrm>
        </p:spPr>
        <p:txBody>
          <a:bodyPr>
            <a:normAutofit/>
          </a:bodyPr>
          <a:lstStyle/>
          <a:p>
            <a:pPr marL="0" indent="0" algn="ctr">
              <a:buNone/>
            </a:pPr>
            <a:endParaRPr lang="pl-PL" sz="2800" dirty="0" smtClean="0"/>
          </a:p>
          <a:p>
            <a:pPr marL="0" indent="0" algn="ctr">
              <a:buNone/>
            </a:pPr>
            <a:endParaRPr lang="pl-PL" sz="2800" dirty="0"/>
          </a:p>
          <a:p>
            <a:pPr marL="0" indent="0" algn="ctr">
              <a:buNone/>
            </a:pPr>
            <a:r>
              <a:rPr lang="pl-PL" sz="2800" dirty="0"/>
              <a:t>Początkiem okresu kwalifikowalności wydatków jest </a:t>
            </a:r>
            <a:r>
              <a:rPr lang="pl-PL" sz="2800" b="1" dirty="0" smtClean="0"/>
              <a:t>1.01.2014r</a:t>
            </a:r>
            <a:r>
              <a:rPr lang="pl-PL" sz="2800" b="1" dirty="0"/>
              <a:t>., </a:t>
            </a:r>
            <a:r>
              <a:rPr lang="pl-PL" sz="2800" b="1" dirty="0" smtClean="0"/>
              <a:t/>
            </a:r>
            <a:br>
              <a:rPr lang="pl-PL" sz="2800" b="1" dirty="0" smtClean="0"/>
            </a:br>
            <a:r>
              <a:rPr lang="pl-PL" sz="2800" dirty="0" smtClean="0"/>
              <a:t>z zastrzeżeniem zasad </a:t>
            </a:r>
            <a:r>
              <a:rPr lang="pl-PL" sz="2800" dirty="0"/>
              <a:t>określonych dla pomocy </a:t>
            </a:r>
            <a:r>
              <a:rPr lang="pl-PL" sz="2800" dirty="0" smtClean="0"/>
              <a:t>publicznej. </a:t>
            </a:r>
          </a:p>
          <a:p>
            <a:pPr marL="0" indent="0" algn="ctr">
              <a:buNone/>
            </a:pPr>
            <a:endParaRPr lang="pl-PL" sz="2800" dirty="0" smtClean="0"/>
          </a:p>
          <a:p>
            <a:pPr marL="0" indent="0" algn="ctr">
              <a:buNone/>
            </a:pPr>
            <a:r>
              <a:rPr lang="pl-PL" sz="2800" dirty="0" smtClean="0"/>
              <a:t>Koniec kwalifikowalności przypada</a:t>
            </a:r>
            <a:r>
              <a:rPr lang="pl-PL" sz="2800" dirty="0"/>
              <a:t> </a:t>
            </a:r>
            <a:r>
              <a:rPr lang="pl-PL" sz="2800" b="1" dirty="0" smtClean="0"/>
              <a:t>31.12.2023 r.</a:t>
            </a:r>
          </a:p>
        </p:txBody>
      </p:sp>
    </p:spTree>
    <p:extLst>
      <p:ext uri="{BB962C8B-B14F-4D97-AF65-F5344CB8AC3E}">
        <p14:creationId xmlns:p14="http://schemas.microsoft.com/office/powerpoint/2010/main" val="31288693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08209" cy="4381947"/>
          </a:xfrm>
        </p:spPr>
        <p:txBody>
          <a:bodyPr>
            <a:noAutofit/>
          </a:bodyPr>
          <a:lstStyle/>
          <a:p>
            <a:pPr marL="0" indent="0">
              <a:buNone/>
            </a:pPr>
            <a:endParaRPr lang="pl-PL" sz="2800" dirty="0" smtClean="0"/>
          </a:p>
          <a:p>
            <a:pPr marL="0" indent="0">
              <a:buNone/>
            </a:pPr>
            <a:r>
              <a:rPr lang="pl-PL" sz="2800" dirty="0" smtClean="0"/>
              <a:t>Do </a:t>
            </a:r>
            <a:r>
              <a:rPr lang="pl-PL" sz="2800" dirty="0"/>
              <a:t>udokumentowania, że zamówienie zostało wykonane po cenie nie wyższej niż </a:t>
            </a:r>
            <a:r>
              <a:rPr lang="pl-PL" sz="2800" dirty="0" smtClean="0"/>
              <a:t>cena rynkowa</a:t>
            </a:r>
            <a:r>
              <a:rPr lang="pl-PL" sz="2800" dirty="0"/>
              <a:t>, niezbędne jest przedstawienie </a:t>
            </a:r>
            <a:r>
              <a:rPr lang="pl-PL" sz="2800" dirty="0" smtClean="0"/>
              <a:t/>
            </a:r>
            <a:br>
              <a:rPr lang="pl-PL" sz="2800" dirty="0" smtClean="0"/>
            </a:br>
            <a:r>
              <a:rPr lang="pl-PL" sz="2800" dirty="0" smtClean="0"/>
              <a:t>co </a:t>
            </a:r>
            <a:r>
              <a:rPr lang="pl-PL" sz="2800" dirty="0"/>
              <a:t>najmniej wydruku zapytania </a:t>
            </a:r>
            <a:r>
              <a:rPr lang="pl-PL" sz="2800" dirty="0" smtClean="0"/>
              <a:t>ofertowego zamieszczonego </a:t>
            </a:r>
            <a:br>
              <a:rPr lang="pl-PL" sz="2800" dirty="0" smtClean="0"/>
            </a:br>
            <a:r>
              <a:rPr lang="pl-PL" sz="2800" dirty="0" smtClean="0"/>
              <a:t>na </a:t>
            </a:r>
            <a:r>
              <a:rPr lang="pl-PL" sz="2800" dirty="0"/>
              <a:t>stronie internetowej </a:t>
            </a:r>
            <a:r>
              <a:rPr lang="pl-PL" sz="2800" dirty="0" smtClean="0"/>
              <a:t>beneficjenta </a:t>
            </a:r>
            <a:r>
              <a:rPr lang="pl-PL" sz="2800" dirty="0"/>
              <a:t>wraz z otrzymanymi </a:t>
            </a:r>
            <a:r>
              <a:rPr lang="pl-PL" sz="2800" dirty="0" smtClean="0"/>
              <a:t>ofertami </a:t>
            </a:r>
            <a:r>
              <a:rPr lang="pl-PL" sz="2800" dirty="0"/>
              <a:t>lub potwierdzenie wysłania zapytania ofertowego do co najmniej trzech </a:t>
            </a:r>
            <a:r>
              <a:rPr lang="pl-PL" sz="2800" dirty="0" smtClean="0"/>
              <a:t>potencjalnych wykonawców</a:t>
            </a:r>
            <a:r>
              <a:rPr lang="pl-PL" sz="2800" dirty="0"/>
              <a:t>, o ile na rynku istnieje </a:t>
            </a:r>
            <a:r>
              <a:rPr lang="pl-PL" sz="2800" dirty="0" smtClean="0"/>
              <a:t/>
            </a:r>
            <a:br>
              <a:rPr lang="pl-PL" sz="2800" dirty="0" smtClean="0"/>
            </a:br>
            <a:r>
              <a:rPr lang="pl-PL" sz="2800" dirty="0" smtClean="0"/>
              <a:t>co </a:t>
            </a:r>
            <a:r>
              <a:rPr lang="pl-PL" sz="2800" dirty="0"/>
              <a:t>najmniej trzech potencjalnych </a:t>
            </a:r>
            <a:r>
              <a:rPr lang="pl-PL" sz="2800" dirty="0" smtClean="0"/>
              <a:t>wykonawców danego </a:t>
            </a:r>
            <a:r>
              <a:rPr lang="pl-PL" sz="2800" dirty="0"/>
              <a:t>zamówienia, wraz z otrzymanymi ofertami.</a:t>
            </a:r>
          </a:p>
        </p:txBody>
      </p:sp>
    </p:spTree>
    <p:extLst>
      <p:ext uri="{BB962C8B-B14F-4D97-AF65-F5344CB8AC3E}">
        <p14:creationId xmlns:p14="http://schemas.microsoft.com/office/powerpoint/2010/main" val="41280646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1135286"/>
            <a:ext cx="9885349" cy="4381947"/>
          </a:xfrm>
        </p:spPr>
        <p:txBody>
          <a:bodyPr>
            <a:noAutofit/>
          </a:bodyPr>
          <a:lstStyle/>
          <a:p>
            <a:pPr marL="0" indent="0">
              <a:buNone/>
            </a:pPr>
            <a:r>
              <a:rPr lang="pl-PL" sz="2800" dirty="0"/>
              <a:t>Właściwa instytucja zobowiązuje beneficjenta w umowie </a:t>
            </a:r>
            <a:r>
              <a:rPr lang="pl-PL" sz="2800" dirty="0" smtClean="0"/>
              <a:t/>
            </a:r>
            <a:br>
              <a:rPr lang="pl-PL" sz="2800" dirty="0" smtClean="0"/>
            </a:br>
            <a:r>
              <a:rPr lang="pl-PL" sz="2800" dirty="0" smtClean="0"/>
              <a:t>o </a:t>
            </a:r>
            <a:r>
              <a:rPr lang="pl-PL" sz="2800" dirty="0"/>
              <a:t>dofinansowanie </a:t>
            </a:r>
            <a:r>
              <a:rPr lang="pl-PL" sz="2800" dirty="0" smtClean="0"/>
              <a:t>do przygotowania </a:t>
            </a:r>
            <a:r>
              <a:rPr lang="pl-PL" sz="2800" dirty="0"/>
              <a:t>i przeprowadzenia postępowania o udzielenie zamówienia o </a:t>
            </a:r>
            <a:r>
              <a:rPr lang="pl-PL" sz="2800" dirty="0" smtClean="0"/>
              <a:t>wartości szacunkowej </a:t>
            </a:r>
            <a:r>
              <a:rPr lang="pl-PL" sz="2800" dirty="0"/>
              <a:t>przekraczającej 50 tys. PLN netto, </a:t>
            </a:r>
            <a:r>
              <a:rPr lang="pl-PL" sz="2800" dirty="0" smtClean="0"/>
              <a:t>w </a:t>
            </a:r>
            <a:r>
              <a:rPr lang="pl-PL" sz="2800" dirty="0"/>
              <a:t>sposób zapewniający przejrzystość oraz zachowanie uczciwej </a:t>
            </a:r>
            <a:r>
              <a:rPr lang="pl-PL" sz="2800" dirty="0" smtClean="0"/>
              <a:t>konkurencji i </a:t>
            </a:r>
            <a:r>
              <a:rPr lang="pl-PL" sz="2800" dirty="0"/>
              <a:t>równego traktowania wykonawców. </a:t>
            </a:r>
            <a:r>
              <a:rPr lang="pl-PL" sz="2800" b="1" dirty="0"/>
              <a:t>Spełnienie powyższych wymogów </a:t>
            </a:r>
            <a:r>
              <a:rPr lang="pl-PL" sz="2800" b="1" dirty="0" smtClean="0"/>
              <a:t>następuje w </a:t>
            </a:r>
            <a:r>
              <a:rPr lang="pl-PL" sz="2800" b="1" dirty="0"/>
              <a:t>drodze zastosowania przepisów </a:t>
            </a:r>
            <a:r>
              <a:rPr lang="pl-PL" sz="2800" b="1" dirty="0" smtClean="0"/>
              <a:t>PZP </a:t>
            </a:r>
            <a:r>
              <a:rPr lang="pl-PL" sz="2800" b="1" dirty="0"/>
              <a:t>lub zasady konkurencyjności.</a:t>
            </a:r>
          </a:p>
        </p:txBody>
      </p:sp>
    </p:spTree>
    <p:extLst>
      <p:ext uri="{BB962C8B-B14F-4D97-AF65-F5344CB8AC3E}">
        <p14:creationId xmlns:p14="http://schemas.microsoft.com/office/powerpoint/2010/main" val="20814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896779" cy="4381947"/>
          </a:xfrm>
        </p:spPr>
        <p:txBody>
          <a:bodyPr>
            <a:noAutofit/>
          </a:bodyPr>
          <a:lstStyle/>
          <a:p>
            <a:pPr marL="0" indent="0">
              <a:buNone/>
            </a:pPr>
            <a:r>
              <a:rPr lang="pl-PL" sz="2800" dirty="0"/>
              <a:t>Warunki udziału w postępowaniu o udzielenie zamówienia oraz opis </a:t>
            </a:r>
            <a:r>
              <a:rPr lang="pl-PL" sz="2800" dirty="0" smtClean="0"/>
              <a:t>sposobu dokonywania </a:t>
            </a:r>
            <a:r>
              <a:rPr lang="pl-PL" sz="2800" dirty="0"/>
              <a:t>oceny ich spełniania, o ile zostaną zawarte w zapytaniu </a:t>
            </a:r>
            <a:r>
              <a:rPr lang="pl-PL" sz="2800" dirty="0" smtClean="0"/>
              <a:t>ofertowym, określane </a:t>
            </a:r>
            <a:r>
              <a:rPr lang="pl-PL" sz="2800" dirty="0"/>
              <a:t>są w sposób proporcjonalny do </a:t>
            </a:r>
            <a:r>
              <a:rPr lang="pl-PL" sz="2800" dirty="0" smtClean="0"/>
              <a:t>przedmiotu zamówienia</a:t>
            </a:r>
            <a:r>
              <a:rPr lang="pl-PL" sz="2800" dirty="0"/>
              <a:t>, zapewniający zachowanie uczciwej konkurencji i równego </a:t>
            </a:r>
            <a:r>
              <a:rPr lang="pl-PL" sz="2800" dirty="0" smtClean="0"/>
              <a:t>traktowania wykonawców</a:t>
            </a:r>
            <a:r>
              <a:rPr lang="pl-PL" sz="2800" dirty="0"/>
              <a:t>. Nie można formułować warunków przewyższających </a:t>
            </a:r>
            <a:r>
              <a:rPr lang="pl-PL" sz="2800" dirty="0" smtClean="0"/>
              <a:t>wymagania wystarczające </a:t>
            </a:r>
            <a:r>
              <a:rPr lang="pl-PL" sz="2800" dirty="0"/>
              <a:t>do należytego wykonania </a:t>
            </a:r>
            <a:r>
              <a:rPr lang="pl-PL" sz="2800" dirty="0" smtClean="0"/>
              <a:t>zamówienia. </a:t>
            </a:r>
            <a:endParaRPr lang="pl-PL" sz="2800" dirty="0"/>
          </a:p>
          <a:p>
            <a:pPr marL="0" indent="0">
              <a:buNone/>
            </a:pPr>
            <a:r>
              <a:rPr lang="pl-PL" sz="2800" dirty="0" smtClean="0"/>
              <a:t>Do publikowania zapytań służy </a:t>
            </a:r>
            <a:r>
              <a:rPr lang="pl-PL" sz="2800" dirty="0" smtClean="0">
                <a:hlinkClick r:id="rId2"/>
              </a:rPr>
              <a:t>baza konkurencyjności  </a:t>
            </a:r>
            <a:endParaRPr lang="pl-PL" sz="2800" dirty="0" smtClean="0"/>
          </a:p>
          <a:p>
            <a:pPr marL="0" indent="0">
              <a:buNone/>
            </a:pPr>
            <a:endParaRPr lang="pl-PL" sz="2800" dirty="0"/>
          </a:p>
        </p:txBody>
      </p:sp>
    </p:spTree>
    <p:extLst>
      <p:ext uri="{BB962C8B-B14F-4D97-AF65-F5344CB8AC3E}">
        <p14:creationId xmlns:p14="http://schemas.microsoft.com/office/powerpoint/2010/main" val="32760882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980729"/>
            <a:ext cx="9931069" cy="4381947"/>
          </a:xfrm>
        </p:spPr>
        <p:txBody>
          <a:bodyPr>
            <a:noAutofit/>
          </a:bodyPr>
          <a:lstStyle/>
          <a:p>
            <a:pPr marL="0" indent="0">
              <a:buNone/>
            </a:pPr>
            <a:endParaRPr lang="pl-PL" sz="2800" dirty="0" smtClean="0"/>
          </a:p>
          <a:p>
            <a:pPr marL="0" indent="0">
              <a:buNone/>
            </a:pPr>
            <a:r>
              <a:rPr lang="pl-PL" sz="2800" dirty="0" smtClean="0"/>
              <a:t>W rozdziale 6.5 nastąpiły zmiany względem poprzedniej wersji wytycznych, w szczególności w zakresie publikacji treści zapytań zgodnie z zasadą konkurencyjności. Warto prześledzić </a:t>
            </a:r>
            <a:br>
              <a:rPr lang="pl-PL" sz="2800" dirty="0" smtClean="0"/>
            </a:br>
            <a:r>
              <a:rPr lang="pl-PL" sz="2800" dirty="0" smtClean="0"/>
              <a:t>je na </a:t>
            </a:r>
            <a:r>
              <a:rPr lang="pl-PL" sz="2800" dirty="0" smtClean="0">
                <a:hlinkClick r:id="rId2"/>
              </a:rPr>
              <a:t>Wytycznych. </a:t>
            </a:r>
            <a:endParaRPr lang="pl-PL" sz="2800" dirty="0"/>
          </a:p>
          <a:p>
            <a:pPr marL="0" indent="0">
              <a:buNone/>
            </a:pPr>
            <a:endParaRPr lang="pl-PL" sz="2800" dirty="0"/>
          </a:p>
        </p:txBody>
      </p:sp>
    </p:spTree>
    <p:extLst>
      <p:ext uri="{BB962C8B-B14F-4D97-AF65-F5344CB8AC3E}">
        <p14:creationId xmlns:p14="http://schemas.microsoft.com/office/powerpoint/2010/main" val="37712492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WKŁAD WŁASNY</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003042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885349" cy="4968553"/>
          </a:xfrm>
        </p:spPr>
        <p:txBody>
          <a:bodyPr>
            <a:noAutofit/>
          </a:bodyPr>
          <a:lstStyle/>
          <a:p>
            <a:pPr marL="0" indent="0">
              <a:buNone/>
            </a:pPr>
            <a:endParaRPr lang="pl-PL" sz="2800" dirty="0" smtClean="0"/>
          </a:p>
          <a:p>
            <a:pPr marL="0" indent="0">
              <a:buNone/>
            </a:pPr>
            <a:r>
              <a:rPr lang="pl-PL" sz="2800" dirty="0" smtClean="0"/>
              <a:t>Wkład </a:t>
            </a:r>
            <a:r>
              <a:rPr lang="pl-PL" sz="2800" dirty="0"/>
              <a:t>własny </a:t>
            </a:r>
            <a:r>
              <a:rPr lang="pl-PL" sz="2800" dirty="0" smtClean="0"/>
              <a:t>to środki </a:t>
            </a:r>
            <a:r>
              <a:rPr lang="pl-PL" sz="2800" dirty="0"/>
              <a:t>finansowe lub wkład niepieniężny zabezpieczone </a:t>
            </a:r>
            <a:r>
              <a:rPr lang="pl-PL" sz="2800" dirty="0" smtClean="0"/>
              <a:t>przez beneficjenta</a:t>
            </a:r>
            <a:r>
              <a:rPr lang="pl-PL" sz="2800" dirty="0"/>
              <a:t>, które zostaną przeznaczone </a:t>
            </a:r>
            <a:r>
              <a:rPr lang="pl-PL" sz="2800" dirty="0" smtClean="0"/>
              <a:t/>
            </a:r>
            <a:br>
              <a:rPr lang="pl-PL" sz="2800" dirty="0" smtClean="0"/>
            </a:br>
            <a:r>
              <a:rPr lang="pl-PL" sz="2800" dirty="0" smtClean="0"/>
              <a:t>na </a:t>
            </a:r>
            <a:r>
              <a:rPr lang="pl-PL" sz="2800" dirty="0"/>
              <a:t>pokrycie wydatków </a:t>
            </a:r>
            <a:r>
              <a:rPr lang="pl-PL" sz="2800" dirty="0" smtClean="0"/>
              <a:t>kwalifikowalnych i </a:t>
            </a:r>
            <a:r>
              <a:rPr lang="pl-PL" sz="2800" dirty="0"/>
              <a:t>nie zostaną beneficjentowi przekazane w formie dofinansowania (różnica </a:t>
            </a:r>
            <a:r>
              <a:rPr lang="pl-PL" sz="2800" dirty="0" smtClean="0"/>
              <a:t>między kwotą </a:t>
            </a:r>
            <a:r>
              <a:rPr lang="pl-PL" sz="2800" dirty="0"/>
              <a:t>wydatków kwalifikowalnych a kwotą dofinansowania </a:t>
            </a:r>
            <a:r>
              <a:rPr lang="pl-PL" sz="2800" dirty="0" smtClean="0"/>
              <a:t>przekazaną beneficjentowi</a:t>
            </a:r>
            <a:r>
              <a:rPr lang="pl-PL" sz="2800" dirty="0"/>
              <a:t>, zgodnie ze stopą dofinansowania dla </a:t>
            </a:r>
            <a:r>
              <a:rPr lang="pl-PL" sz="2800" dirty="0" smtClean="0"/>
              <a:t>projektu). </a:t>
            </a:r>
          </a:p>
        </p:txBody>
      </p:sp>
    </p:spTree>
    <p:extLst>
      <p:ext uri="{BB962C8B-B14F-4D97-AF65-F5344CB8AC3E}">
        <p14:creationId xmlns:p14="http://schemas.microsoft.com/office/powerpoint/2010/main" val="10158419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WKŁAD NIEPIENIĘŻNY</a:t>
            </a:r>
            <a:endParaRPr lang="pl-PL" dirty="0"/>
          </a:p>
        </p:txBody>
      </p:sp>
      <p:sp>
        <p:nvSpPr>
          <p:cNvPr id="5" name="Symbol zastępczy tekstu 4"/>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454669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9908209" cy="4968553"/>
          </a:xfrm>
        </p:spPr>
        <p:txBody>
          <a:bodyPr>
            <a:noAutofit/>
          </a:bodyPr>
          <a:lstStyle/>
          <a:p>
            <a:endParaRPr lang="pl-PL" sz="2800" dirty="0" smtClean="0"/>
          </a:p>
          <a:p>
            <a:pPr marL="0" indent="0">
              <a:buNone/>
            </a:pPr>
            <a:endParaRPr lang="pl-PL" sz="2800" dirty="0" smtClean="0"/>
          </a:p>
          <a:p>
            <a:pPr marL="0" indent="0">
              <a:buNone/>
            </a:pPr>
            <a:endParaRPr lang="pl-PL" sz="2800" dirty="0" smtClean="0"/>
          </a:p>
          <a:p>
            <a:pPr marL="0" indent="0">
              <a:buNone/>
            </a:pPr>
            <a:r>
              <a:rPr lang="pl-PL" sz="2800" dirty="0"/>
              <a:t>W</a:t>
            </a:r>
            <a:r>
              <a:rPr lang="pl-PL" sz="2800" dirty="0" smtClean="0"/>
              <a:t>kład </a:t>
            </a:r>
            <a:r>
              <a:rPr lang="pl-PL" sz="2800" dirty="0"/>
              <a:t>niepieniężny polega na wniesieniu (wykorzystaniu na rzecz </a:t>
            </a:r>
            <a:r>
              <a:rPr lang="pl-PL" sz="2800" dirty="0" smtClean="0"/>
              <a:t>projektu) nieruchomości</a:t>
            </a:r>
            <a:r>
              <a:rPr lang="pl-PL" sz="2800" dirty="0"/>
              <a:t>, urządzeń, materiałów (surowców), wartości </a:t>
            </a:r>
            <a:r>
              <a:rPr lang="pl-PL" sz="2800" dirty="0" smtClean="0"/>
              <a:t>niematerialnych i </a:t>
            </a:r>
            <a:r>
              <a:rPr lang="pl-PL" sz="2800" dirty="0"/>
              <a:t>prawnych, ekspertyz lub nieodpłatnej </a:t>
            </a:r>
            <a:r>
              <a:rPr lang="pl-PL" sz="2800" dirty="0" smtClean="0"/>
              <a:t>pracy.</a:t>
            </a:r>
          </a:p>
        </p:txBody>
      </p:sp>
    </p:spTree>
    <p:extLst>
      <p:ext uri="{BB962C8B-B14F-4D97-AF65-F5344CB8AC3E}">
        <p14:creationId xmlns:p14="http://schemas.microsoft.com/office/powerpoint/2010/main" val="9214367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10033939" cy="4968553"/>
          </a:xfrm>
        </p:spPr>
        <p:txBody>
          <a:bodyPr>
            <a:noAutofit/>
          </a:bodyPr>
          <a:lstStyle/>
          <a:p>
            <a:pPr marL="0" indent="0">
              <a:buNone/>
            </a:pPr>
            <a:r>
              <a:rPr lang="pl-PL" sz="2800" dirty="0" smtClean="0"/>
              <a:t>Wkład </a:t>
            </a:r>
            <a:r>
              <a:rPr lang="pl-PL" sz="2800" dirty="0"/>
              <a:t>niepieniężny powinien być wnoszony przez beneficjenta </a:t>
            </a:r>
            <a:r>
              <a:rPr lang="pl-PL" sz="2800" dirty="0" smtClean="0"/>
              <a:t/>
            </a:r>
            <a:br>
              <a:rPr lang="pl-PL" sz="2800" dirty="0" smtClean="0"/>
            </a:br>
            <a:r>
              <a:rPr lang="pl-PL" sz="2800" dirty="0" smtClean="0"/>
              <a:t>ze </a:t>
            </a:r>
            <a:r>
              <a:rPr lang="pl-PL" sz="2800" dirty="0"/>
              <a:t>składników </a:t>
            </a:r>
            <a:r>
              <a:rPr lang="pl-PL" sz="2800" dirty="0" smtClean="0"/>
              <a:t>jego majątku </a:t>
            </a:r>
            <a:r>
              <a:rPr lang="pl-PL" sz="2800" dirty="0"/>
              <a:t>lub z majątku innych podmiotów, jeżeli możliwość taka wynika z </a:t>
            </a:r>
            <a:r>
              <a:rPr lang="pl-PL" sz="2800" dirty="0" smtClean="0"/>
              <a:t>przepisów prawa </a:t>
            </a:r>
            <a:r>
              <a:rPr lang="pl-PL" sz="2800" dirty="0"/>
              <a:t>oraz zostanie to ujęte </a:t>
            </a:r>
            <a:r>
              <a:rPr lang="pl-PL" sz="2800" dirty="0" smtClean="0"/>
              <a:t/>
            </a:r>
            <a:br>
              <a:rPr lang="pl-PL" sz="2800" dirty="0" smtClean="0"/>
            </a:br>
            <a:r>
              <a:rPr lang="pl-PL" sz="2800" dirty="0" smtClean="0"/>
              <a:t>w </a:t>
            </a:r>
            <a:r>
              <a:rPr lang="pl-PL" sz="2800" dirty="0"/>
              <a:t>zatwierdzonym wniosku o dofinansowanie, lub w </a:t>
            </a:r>
            <a:r>
              <a:rPr lang="pl-PL" sz="2800" dirty="0" smtClean="0"/>
              <a:t>postaci świadczeń </a:t>
            </a:r>
            <a:r>
              <a:rPr lang="pl-PL" sz="2800" dirty="0"/>
              <a:t>wykonywanych przez wolontariuszy</a:t>
            </a:r>
            <a:r>
              <a:rPr lang="pl-PL" sz="2800" dirty="0" smtClean="0"/>
              <a:t>.</a:t>
            </a:r>
          </a:p>
          <a:p>
            <a:pPr marL="0" indent="0">
              <a:buNone/>
            </a:pPr>
            <a:endParaRPr lang="pl-PL" sz="2800" dirty="0"/>
          </a:p>
          <a:p>
            <a:pPr marL="0" indent="0">
              <a:buNone/>
            </a:pPr>
            <a:r>
              <a:rPr lang="pl-PL" sz="2800" dirty="0" smtClean="0"/>
              <a:t>Wkład </a:t>
            </a:r>
            <a:r>
              <a:rPr lang="pl-PL" sz="2800" dirty="0"/>
              <a:t>niepieniężny, który w ciągu 7 poprzednich lat (10 lat dla </a:t>
            </a:r>
            <a:r>
              <a:rPr lang="pl-PL" sz="2800" dirty="0" smtClean="0"/>
              <a:t>nieruchomości) był współfinansowany </a:t>
            </a:r>
            <a:r>
              <a:rPr lang="pl-PL" sz="2800" dirty="0"/>
              <a:t>ze środków unijnych lub/oraz dotacji z krajowych </a:t>
            </a:r>
            <a:r>
              <a:rPr lang="pl-PL" sz="2800" dirty="0" smtClean="0"/>
              <a:t>środków publicznych</a:t>
            </a:r>
            <a:r>
              <a:rPr lang="pl-PL" sz="2800" dirty="0"/>
              <a:t>, jest niekwalifikowalny (podwójne finansowanie).</a:t>
            </a:r>
            <a:endParaRPr lang="pl-PL" sz="2800" dirty="0" smtClean="0"/>
          </a:p>
        </p:txBody>
      </p:sp>
    </p:spTree>
    <p:extLst>
      <p:ext uri="{BB962C8B-B14F-4D97-AF65-F5344CB8AC3E}">
        <p14:creationId xmlns:p14="http://schemas.microsoft.com/office/powerpoint/2010/main" val="40093565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836713"/>
            <a:ext cx="10011079" cy="4968553"/>
          </a:xfrm>
        </p:spPr>
        <p:txBody>
          <a:bodyPr>
            <a:noAutofit/>
          </a:bodyPr>
          <a:lstStyle/>
          <a:p>
            <a:pPr marL="0" indent="0">
              <a:buNone/>
            </a:pPr>
            <a:r>
              <a:rPr lang="pl-PL" sz="2800" dirty="0" smtClean="0"/>
              <a:t>Wartość </a:t>
            </a:r>
            <a:r>
              <a:rPr lang="pl-PL" sz="2800" dirty="0"/>
              <a:t>wkładu niepieniężnego została należycie potwierdzona </a:t>
            </a:r>
            <a:r>
              <a:rPr lang="pl-PL" sz="2800" dirty="0" smtClean="0"/>
              <a:t>dokumentami o </a:t>
            </a:r>
            <a:r>
              <a:rPr lang="pl-PL" sz="2800" dirty="0"/>
              <a:t>wartości dowodowej równoważnej fakturom lub innymi </a:t>
            </a:r>
            <a:r>
              <a:rPr lang="pl-PL" sz="2800" dirty="0" smtClean="0"/>
              <a:t>dokumentami.</a:t>
            </a:r>
          </a:p>
          <a:p>
            <a:pPr marL="0" indent="0">
              <a:buNone/>
            </a:pPr>
            <a:endParaRPr lang="pl-PL" sz="2800" dirty="0" smtClean="0"/>
          </a:p>
          <a:p>
            <a:pPr marL="0" indent="0">
              <a:buNone/>
            </a:pPr>
            <a:r>
              <a:rPr lang="pl-PL" sz="2800" dirty="0" smtClean="0"/>
              <a:t>Wartość </a:t>
            </a:r>
            <a:r>
              <a:rPr lang="pl-PL" sz="2800" dirty="0"/>
              <a:t>przypisana wkładowi niepieniężnemu nie przekracza stawek </a:t>
            </a:r>
            <a:r>
              <a:rPr lang="pl-PL" sz="2800" dirty="0" smtClean="0"/>
              <a:t>rynkowych.</a:t>
            </a:r>
          </a:p>
          <a:p>
            <a:pPr marL="0" indent="0">
              <a:buNone/>
            </a:pPr>
            <a:endParaRPr lang="pl-PL" sz="2800" dirty="0"/>
          </a:p>
          <a:p>
            <a:pPr marL="0" indent="0">
              <a:buNone/>
            </a:pPr>
            <a:r>
              <a:rPr lang="pl-PL" sz="2800" dirty="0" smtClean="0"/>
              <a:t>Wartość </a:t>
            </a:r>
            <a:r>
              <a:rPr lang="pl-PL" sz="2800" dirty="0"/>
              <a:t>i dostarczenie wkładu niepieniężnego mogą być poddane </a:t>
            </a:r>
            <a:r>
              <a:rPr lang="pl-PL" sz="2800" dirty="0" smtClean="0"/>
              <a:t>niezależnej ocenie </a:t>
            </a:r>
            <a:r>
              <a:rPr lang="pl-PL" sz="2800" dirty="0"/>
              <a:t>i </a:t>
            </a:r>
            <a:r>
              <a:rPr lang="pl-PL" sz="2800" dirty="0" smtClean="0"/>
              <a:t>weryfikacji.</a:t>
            </a:r>
          </a:p>
        </p:txBody>
      </p:sp>
    </p:spTree>
    <p:extLst>
      <p:ext uri="{BB962C8B-B14F-4D97-AF65-F5344CB8AC3E}">
        <p14:creationId xmlns:p14="http://schemas.microsoft.com/office/powerpoint/2010/main" val="2854730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09600" y="991270"/>
            <a:ext cx="10340340" cy="4525963"/>
          </a:xfrm>
        </p:spPr>
        <p:txBody>
          <a:bodyPr>
            <a:noAutofit/>
          </a:bodyPr>
          <a:lstStyle/>
          <a:p>
            <a:pPr marL="0" indent="0" algn="just">
              <a:buNone/>
            </a:pPr>
            <a:r>
              <a:rPr lang="pl-PL" sz="2800" dirty="0" smtClean="0"/>
              <a:t>Do </a:t>
            </a:r>
            <a:r>
              <a:rPr lang="pl-PL" sz="2800" dirty="0"/>
              <a:t>współfinansowania ze środków UE </a:t>
            </a:r>
            <a:r>
              <a:rPr lang="pl-PL" sz="2800" b="1" dirty="0"/>
              <a:t>nie można przedłożyć projektu, który </a:t>
            </a:r>
            <a:r>
              <a:rPr lang="pl-PL" sz="2800" b="1" dirty="0" smtClean="0"/>
              <a:t>został fizycznie </a:t>
            </a:r>
            <a:r>
              <a:rPr lang="pl-PL" sz="2800" b="1" dirty="0"/>
              <a:t>ukończony </a:t>
            </a:r>
            <a:r>
              <a:rPr lang="pl-PL" sz="2800" dirty="0"/>
              <a:t>(w przypadku robót budowlanych) </a:t>
            </a:r>
            <a:r>
              <a:rPr lang="pl-PL" sz="2800" b="1" dirty="0"/>
              <a:t>lub w pełni </a:t>
            </a:r>
            <a:r>
              <a:rPr lang="pl-PL" sz="2800" b="1" dirty="0" smtClean="0"/>
              <a:t>zrealizowany </a:t>
            </a:r>
            <a:r>
              <a:rPr lang="pl-PL" sz="2800" dirty="0" smtClean="0"/>
              <a:t>(w </a:t>
            </a:r>
            <a:r>
              <a:rPr lang="pl-PL" sz="2800" dirty="0"/>
              <a:t>przypadku dostaw i usług) przed przedłożeniem </a:t>
            </a:r>
            <a:r>
              <a:rPr lang="pl-PL" sz="2800" dirty="0" smtClean="0"/>
              <a:t>wniosku o dofinansowanie, </a:t>
            </a:r>
            <a:r>
              <a:rPr lang="pl-PL" sz="2800" dirty="0"/>
              <a:t>niezależnie od tego, czy wszystkie dotyczące </a:t>
            </a:r>
            <a:r>
              <a:rPr lang="pl-PL" sz="2800" dirty="0" smtClean="0"/>
              <a:t>tego projektu </a:t>
            </a:r>
            <a:r>
              <a:rPr lang="pl-PL" sz="2800" dirty="0"/>
              <a:t>płatności zostały </a:t>
            </a:r>
            <a:r>
              <a:rPr lang="pl-PL" sz="2800" dirty="0" smtClean="0"/>
              <a:t>dokonane. </a:t>
            </a:r>
          </a:p>
          <a:p>
            <a:pPr marL="0" indent="0" algn="just">
              <a:buNone/>
            </a:pPr>
            <a:endParaRPr lang="pl-PL" sz="2800" dirty="0"/>
          </a:p>
          <a:p>
            <a:pPr marL="0" indent="0" algn="just">
              <a:buNone/>
            </a:pPr>
            <a:r>
              <a:rPr lang="pl-PL" sz="2800" dirty="0" smtClean="0"/>
              <a:t>Przez </a:t>
            </a:r>
            <a:r>
              <a:rPr lang="pl-PL" sz="2800" dirty="0"/>
              <a:t>projekt ukończony/zrealizowany </a:t>
            </a:r>
            <a:r>
              <a:rPr lang="pl-PL" sz="2800" dirty="0" smtClean="0"/>
              <a:t>to taki </a:t>
            </a:r>
            <a:r>
              <a:rPr lang="pl-PL" sz="2800" dirty="0"/>
              <a:t>dla którego przed dniem złożenia wniosku o dofinansowanie </a:t>
            </a:r>
            <a:r>
              <a:rPr lang="pl-PL" sz="2800" dirty="0" smtClean="0"/>
              <a:t>nastąpił odbiór </a:t>
            </a:r>
            <a:r>
              <a:rPr lang="pl-PL" sz="2800" dirty="0"/>
              <a:t>ostatnich robót, dostaw lub usług przewidzianych do realizacji w jego </a:t>
            </a:r>
            <a:r>
              <a:rPr lang="pl-PL" sz="2800" dirty="0" smtClean="0"/>
              <a:t>zakresie rzeczowym.</a:t>
            </a:r>
            <a:endParaRPr lang="pl-PL" sz="2800" b="1" dirty="0" smtClean="0"/>
          </a:p>
        </p:txBody>
      </p:sp>
    </p:spTree>
    <p:extLst>
      <p:ext uri="{BB962C8B-B14F-4D97-AF65-F5344CB8AC3E}">
        <p14:creationId xmlns:p14="http://schemas.microsoft.com/office/powerpoint/2010/main" val="2663445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23559"/>
            <a:ext cx="9976789" cy="4968553"/>
          </a:xfrm>
        </p:spPr>
        <p:txBody>
          <a:bodyPr>
            <a:noAutofit/>
          </a:bodyPr>
          <a:lstStyle/>
          <a:p>
            <a:pPr marL="0" indent="0">
              <a:buNone/>
            </a:pPr>
            <a:r>
              <a:rPr lang="pl-PL" sz="2800" dirty="0" smtClean="0"/>
              <a:t>W przypadku </a:t>
            </a:r>
            <a:r>
              <a:rPr lang="pl-PL" sz="2800" dirty="0"/>
              <a:t>wykorzystania środków trwałych na rzecz projektu, ich </a:t>
            </a:r>
            <a:r>
              <a:rPr lang="pl-PL" sz="2800" dirty="0" smtClean="0"/>
              <a:t>wartość określana </a:t>
            </a:r>
            <a:r>
              <a:rPr lang="pl-PL" sz="2800" dirty="0"/>
              <a:t>jest proporcjonalnie do zakresu ich wykorzystania w </a:t>
            </a:r>
            <a:r>
              <a:rPr lang="pl-PL" sz="2800" dirty="0" smtClean="0"/>
              <a:t>projekcie.</a:t>
            </a:r>
          </a:p>
          <a:p>
            <a:pPr marL="0" indent="0">
              <a:buNone/>
            </a:pPr>
            <a:endParaRPr lang="pl-PL" sz="2800" dirty="0"/>
          </a:p>
          <a:p>
            <a:pPr marL="0" indent="0">
              <a:buNone/>
            </a:pPr>
            <a:r>
              <a:rPr lang="pl-PL" sz="2800" dirty="0" smtClean="0"/>
              <a:t>W przypadku </a:t>
            </a:r>
            <a:r>
              <a:rPr lang="pl-PL" sz="2800" dirty="0"/>
              <a:t>wykorzystania nieruchomości na rzecz projektu jej wartość </a:t>
            </a:r>
            <a:r>
              <a:rPr lang="pl-PL" sz="2800" dirty="0" smtClean="0"/>
              <a:t>nie przekracza </a:t>
            </a:r>
            <a:r>
              <a:rPr lang="pl-PL" sz="2800" dirty="0"/>
              <a:t>wartości rynkowej; ponadto wartość nieruchomości jest </a:t>
            </a:r>
            <a:r>
              <a:rPr lang="pl-PL" sz="2800" dirty="0" smtClean="0"/>
              <a:t>potwierdzona operatem </a:t>
            </a:r>
            <a:r>
              <a:rPr lang="pl-PL" sz="2800" dirty="0"/>
              <a:t>szacunkowym sporządzonym </a:t>
            </a:r>
            <a:r>
              <a:rPr lang="pl-PL" sz="2800" dirty="0" smtClean="0"/>
              <a:t>przez uprawnionego rzeczoznawcę, aktualnym </a:t>
            </a:r>
            <a:br>
              <a:rPr lang="pl-PL" sz="2800" dirty="0" smtClean="0"/>
            </a:br>
            <a:r>
              <a:rPr lang="pl-PL" sz="2800" dirty="0" smtClean="0"/>
              <a:t>w </a:t>
            </a:r>
            <a:r>
              <a:rPr lang="pl-PL" sz="2800" dirty="0"/>
              <a:t>momencie złożenia rozliczającego go wniosku o </a:t>
            </a:r>
            <a:r>
              <a:rPr lang="pl-PL" sz="2800" dirty="0" smtClean="0"/>
              <a:t>płatność, jeżeli </a:t>
            </a:r>
            <a:r>
              <a:rPr lang="pl-PL" sz="2800" dirty="0"/>
              <a:t>wkładem własnym nie jest cała nieruchomość, a jedynie jej </a:t>
            </a:r>
            <a:r>
              <a:rPr lang="pl-PL" sz="2800" dirty="0" smtClean="0"/>
              <a:t>część, </a:t>
            </a:r>
            <a:r>
              <a:rPr lang="pl-PL" sz="2800" dirty="0"/>
              <a:t>operat szacunkowy nie jest </a:t>
            </a:r>
            <a:r>
              <a:rPr lang="pl-PL" sz="2800" dirty="0" smtClean="0"/>
              <a:t>wymagany.</a:t>
            </a:r>
          </a:p>
        </p:txBody>
      </p:sp>
    </p:spTree>
    <p:extLst>
      <p:ext uri="{BB962C8B-B14F-4D97-AF65-F5344CB8AC3E}">
        <p14:creationId xmlns:p14="http://schemas.microsoft.com/office/powerpoint/2010/main" val="21891650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792139"/>
            <a:ext cx="9896779" cy="4968553"/>
          </a:xfrm>
        </p:spPr>
        <p:txBody>
          <a:bodyPr>
            <a:noAutofit/>
          </a:bodyPr>
          <a:lstStyle/>
          <a:p>
            <a:pPr marL="0" indent="0">
              <a:buNone/>
            </a:pPr>
            <a:r>
              <a:rPr lang="pl-PL" sz="2800" b="1" dirty="0" smtClean="0"/>
              <a:t>Wkład w postaci nieruchomości co do zasady nie </a:t>
            </a:r>
            <a:r>
              <a:rPr lang="pl-PL" sz="2800" b="1" dirty="0"/>
              <a:t>może przekraczać 10% całkowitych wydatków kwalifikowalnych </a:t>
            </a:r>
            <a:r>
              <a:rPr lang="pl-PL" sz="2800" b="1" dirty="0" smtClean="0"/>
              <a:t>projektu</a:t>
            </a:r>
            <a:r>
              <a:rPr lang="pl-PL" sz="2800" dirty="0" smtClean="0"/>
              <a:t>, przy czym </a:t>
            </a:r>
            <a:r>
              <a:rPr lang="pl-PL" sz="2800" dirty="0"/>
              <a:t>w przypadku terenów poprzemysłowych oraz terenów opuszczonych, na </a:t>
            </a:r>
            <a:r>
              <a:rPr lang="pl-PL" sz="2800" dirty="0" smtClean="0"/>
              <a:t>których znajdują </a:t>
            </a:r>
            <a:r>
              <a:rPr lang="pl-PL" sz="2800" dirty="0"/>
              <a:t>się budynki, limit ten wynosi 15%, a w przypadku instrumentów </a:t>
            </a:r>
            <a:r>
              <a:rPr lang="pl-PL" sz="2800" dirty="0" smtClean="0"/>
              <a:t>finansowych skierowanych </a:t>
            </a:r>
            <a:r>
              <a:rPr lang="pl-PL" sz="2800" dirty="0"/>
              <a:t>na wspieranie rozwoju obszarów miejskich lub rewitalizację </a:t>
            </a:r>
            <a:r>
              <a:rPr lang="pl-PL" sz="2800" dirty="0" smtClean="0"/>
              <a:t>obszarów miejskich</a:t>
            </a:r>
            <a:r>
              <a:rPr lang="pl-PL" sz="2800" dirty="0"/>
              <a:t>, bądź podobnych inwestycji </a:t>
            </a:r>
            <a:r>
              <a:rPr lang="pl-PL" sz="2800" dirty="0" smtClean="0"/>
              <a:t/>
            </a:r>
            <a:br>
              <a:rPr lang="pl-PL" sz="2800" dirty="0" smtClean="0"/>
            </a:br>
            <a:r>
              <a:rPr lang="pl-PL" sz="2800" dirty="0" smtClean="0"/>
              <a:t>w </a:t>
            </a:r>
            <a:r>
              <a:rPr lang="pl-PL" sz="2800" dirty="0"/>
              <a:t>infrastrukturę mających na celu </a:t>
            </a:r>
            <a:r>
              <a:rPr lang="pl-PL" sz="2800" dirty="0" smtClean="0"/>
              <a:t>zróżnicowanie działalności </a:t>
            </a:r>
            <a:r>
              <a:rPr lang="pl-PL" sz="2800" dirty="0"/>
              <a:t>nierolniczej na obszarach wiejskich, limit ten na poziomie </a:t>
            </a:r>
            <a:r>
              <a:rPr lang="pl-PL" sz="2800" dirty="0" smtClean="0"/>
              <a:t>inwestycji ostatecznego </a:t>
            </a:r>
            <a:r>
              <a:rPr lang="pl-PL" sz="2800" dirty="0"/>
              <a:t>odbiorcy wynosi 20</a:t>
            </a:r>
            <a:r>
              <a:rPr lang="pl-PL" sz="2800" dirty="0" smtClean="0"/>
              <a:t>%.</a:t>
            </a:r>
          </a:p>
        </p:txBody>
      </p:sp>
    </p:spTree>
    <p:extLst>
      <p:ext uri="{BB962C8B-B14F-4D97-AF65-F5344CB8AC3E}">
        <p14:creationId xmlns:p14="http://schemas.microsoft.com/office/powerpoint/2010/main" val="34299301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10102519" cy="4968553"/>
          </a:xfrm>
        </p:spPr>
        <p:txBody>
          <a:bodyPr>
            <a:noAutofit/>
          </a:bodyPr>
          <a:lstStyle/>
          <a:p>
            <a:pPr marL="0" indent="0">
              <a:buNone/>
            </a:pPr>
            <a:endParaRPr lang="pl-PL" sz="2800" dirty="0" smtClean="0"/>
          </a:p>
          <a:p>
            <a:pPr marL="0" indent="0">
              <a:buNone/>
            </a:pPr>
            <a:r>
              <a:rPr lang="pl-PL" sz="2800" dirty="0" smtClean="0"/>
              <a:t>W </a:t>
            </a:r>
            <a:r>
              <a:rPr lang="pl-PL" sz="2800" dirty="0"/>
              <a:t>przypadku instrumentów finansowych wkład niepieniężny nie stanowi </a:t>
            </a:r>
            <a:r>
              <a:rPr lang="pl-PL" sz="2800" dirty="0" smtClean="0"/>
              <a:t>wydatku kwalifikowalnego</a:t>
            </a:r>
            <a:r>
              <a:rPr lang="pl-PL" sz="2800" dirty="0"/>
              <a:t>, z wyjątkiem wkładu w postaci gruntów lub nieruchomości w </a:t>
            </a:r>
            <a:r>
              <a:rPr lang="pl-PL" sz="2800" dirty="0" smtClean="0"/>
              <a:t>ramach inwestycji </a:t>
            </a:r>
            <a:r>
              <a:rPr lang="pl-PL" sz="2800" dirty="0"/>
              <a:t>wspierających rozwój obszarów miejskich lub rewitalizację </a:t>
            </a:r>
            <a:r>
              <a:rPr lang="pl-PL" sz="2800" dirty="0" smtClean="0"/>
              <a:t>obszarów miejskich</a:t>
            </a:r>
            <a:r>
              <a:rPr lang="pl-PL" sz="2800" dirty="0"/>
              <a:t>, bądź podobnych inwestycji w infrastrukturę mających na celu </a:t>
            </a:r>
            <a:r>
              <a:rPr lang="pl-PL" sz="2800" dirty="0" smtClean="0"/>
              <a:t>zróżnicowanie działalności </a:t>
            </a:r>
            <a:r>
              <a:rPr lang="pl-PL" sz="2800" dirty="0"/>
              <a:t>nierolniczej na obszarach wiejskich, jeżeli dane grunty lub </a:t>
            </a:r>
            <a:r>
              <a:rPr lang="pl-PL" sz="2800" dirty="0" smtClean="0"/>
              <a:t>nieruchomości stanowią </a:t>
            </a:r>
            <a:r>
              <a:rPr lang="pl-PL" sz="2800" dirty="0"/>
              <a:t>część </a:t>
            </a:r>
            <a:r>
              <a:rPr lang="pl-PL" sz="2800" dirty="0" smtClean="0"/>
              <a:t>inwestycji.</a:t>
            </a:r>
          </a:p>
        </p:txBody>
      </p:sp>
    </p:spTree>
    <p:extLst>
      <p:ext uri="{BB962C8B-B14F-4D97-AF65-F5344CB8AC3E}">
        <p14:creationId xmlns:p14="http://schemas.microsoft.com/office/powerpoint/2010/main" val="41673533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DOCHÓD W PROJEKCIE</a:t>
            </a:r>
            <a:endParaRPr lang="pl-PL" dirty="0"/>
          </a:p>
        </p:txBody>
      </p:sp>
      <p:sp>
        <p:nvSpPr>
          <p:cNvPr id="2" name="Symbol zastępczy tekstu 1"/>
          <p:cNvSpPr>
            <a:spLocks noGrp="1"/>
          </p:cNvSpPr>
          <p:nvPr>
            <p:ph type="body" idx="1"/>
          </p:nvPr>
        </p:nvSpPr>
        <p:spPr/>
        <p:txBody>
          <a:bodyPr/>
          <a:lstStyle/>
          <a:p>
            <a:endParaRPr lang="pl-PL"/>
          </a:p>
        </p:txBody>
      </p:sp>
    </p:spTree>
    <p:extLst>
      <p:ext uri="{BB962C8B-B14F-4D97-AF65-F5344CB8AC3E}">
        <p14:creationId xmlns:p14="http://schemas.microsoft.com/office/powerpoint/2010/main" val="13956717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50241" y="1043599"/>
            <a:ext cx="9931069" cy="4271351"/>
          </a:xfrm>
        </p:spPr>
        <p:txBody>
          <a:bodyPr>
            <a:noAutofit/>
          </a:bodyPr>
          <a:lstStyle/>
          <a:p>
            <a:pPr marL="0" indent="0">
              <a:buNone/>
            </a:pPr>
            <a:r>
              <a:rPr lang="pl-PL" sz="2800" dirty="0" smtClean="0"/>
              <a:t>Dochody </a:t>
            </a:r>
            <a:r>
              <a:rPr lang="pl-PL" sz="2800" dirty="0"/>
              <a:t>wygenerowane </a:t>
            </a:r>
            <a:r>
              <a:rPr lang="pl-PL" sz="2800" b="1" dirty="0"/>
              <a:t>podczas realizacji projektu</a:t>
            </a:r>
            <a:r>
              <a:rPr lang="pl-PL" sz="2800" dirty="0"/>
              <a:t>, które nie zostały wzięte pod </a:t>
            </a:r>
            <a:r>
              <a:rPr lang="pl-PL" sz="2800" dirty="0" smtClean="0"/>
              <a:t>uwagę w </a:t>
            </a:r>
            <a:r>
              <a:rPr lang="pl-PL" sz="2800" dirty="0"/>
              <a:t>czasie jego zatwierdzania, wykazuje się nie później niż w momencie złożenia </a:t>
            </a:r>
            <a:r>
              <a:rPr lang="pl-PL" sz="2800" dirty="0" smtClean="0"/>
              <a:t>wniosku o </a:t>
            </a:r>
            <a:r>
              <a:rPr lang="pl-PL" sz="2800" dirty="0"/>
              <a:t>płatność końcową. Dochody te pomniejszają wydatki kwalifikowalne </a:t>
            </a:r>
            <a:r>
              <a:rPr lang="pl-PL" sz="2800" dirty="0" smtClean="0"/>
              <a:t>projektu.</a:t>
            </a:r>
          </a:p>
          <a:p>
            <a:pPr marL="0" indent="0">
              <a:buNone/>
            </a:pPr>
            <a:endParaRPr lang="pl-PL" sz="2800" dirty="0"/>
          </a:p>
          <a:p>
            <a:pPr marL="0" indent="0">
              <a:buNone/>
            </a:pPr>
            <a:r>
              <a:rPr lang="pl-PL" sz="2800" dirty="0" smtClean="0"/>
              <a:t>W </a:t>
            </a:r>
            <a:r>
              <a:rPr lang="pl-PL" sz="2800" dirty="0"/>
              <a:t>przypadku, gdy nie wszystkie koszty w ramach projektu </a:t>
            </a:r>
            <a:r>
              <a:rPr lang="pl-PL" sz="2800" dirty="0" smtClean="0"/>
              <a:t/>
            </a:r>
            <a:br>
              <a:rPr lang="pl-PL" sz="2800" dirty="0" smtClean="0"/>
            </a:br>
            <a:r>
              <a:rPr lang="pl-PL" sz="2800" dirty="0" smtClean="0"/>
              <a:t>są </a:t>
            </a:r>
            <a:r>
              <a:rPr lang="pl-PL" sz="2800" dirty="0"/>
              <a:t>kwalifikowalne, </a:t>
            </a:r>
            <a:r>
              <a:rPr lang="pl-PL" sz="2800" dirty="0" smtClean="0"/>
              <a:t>dochód zostaje </a:t>
            </a:r>
            <a:r>
              <a:rPr lang="pl-PL" sz="2800" dirty="0"/>
              <a:t>przyporządkowany </a:t>
            </a:r>
            <a:r>
              <a:rPr lang="pl-PL" sz="2800" dirty="0" smtClean="0"/>
              <a:t>proporcjonalnie.</a:t>
            </a:r>
          </a:p>
        </p:txBody>
      </p:sp>
    </p:spTree>
    <p:extLst>
      <p:ext uri="{BB962C8B-B14F-4D97-AF65-F5344CB8AC3E}">
        <p14:creationId xmlns:p14="http://schemas.microsoft.com/office/powerpoint/2010/main" val="40904378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19639" cy="4968553"/>
          </a:xfrm>
        </p:spPr>
        <p:txBody>
          <a:bodyPr>
            <a:noAutofit/>
          </a:bodyPr>
          <a:lstStyle/>
          <a:p>
            <a:pPr marL="0" indent="0">
              <a:buNone/>
            </a:pPr>
            <a:endParaRPr lang="pl-PL" sz="2800" dirty="0" smtClean="0"/>
          </a:p>
          <a:p>
            <a:pPr marL="0" indent="0">
              <a:buNone/>
            </a:pPr>
            <a:r>
              <a:rPr lang="pl-PL" sz="2800" dirty="0" smtClean="0"/>
              <a:t>Za </a:t>
            </a:r>
            <a:r>
              <a:rPr lang="pl-PL" sz="2800" dirty="0"/>
              <a:t>dochód nie uznaje się wadium wpłacanego przez podmiot ubiegający </a:t>
            </a:r>
            <a:r>
              <a:rPr lang="pl-PL" sz="2800" dirty="0" smtClean="0"/>
              <a:t>się o </a:t>
            </a:r>
            <a:r>
              <a:rPr lang="pl-PL" sz="2800" dirty="0"/>
              <a:t>realizację zamówienia na podstawie </a:t>
            </a:r>
            <a:r>
              <a:rPr lang="pl-PL" sz="2800" dirty="0" smtClean="0"/>
              <a:t>PZP, </a:t>
            </a:r>
            <a:r>
              <a:rPr lang="pl-PL" sz="2800" dirty="0"/>
              <a:t>zatrzymanego w przypadku wycofania </a:t>
            </a:r>
            <a:r>
              <a:rPr lang="pl-PL" sz="2800" dirty="0" smtClean="0"/>
              <a:t>oferty, kar </a:t>
            </a:r>
            <a:r>
              <a:rPr lang="pl-PL" sz="2800" dirty="0"/>
              <a:t>umownych </a:t>
            </a:r>
            <a:r>
              <a:rPr lang="pl-PL" sz="2800" dirty="0" smtClean="0"/>
              <a:t/>
            </a:r>
            <a:br>
              <a:rPr lang="pl-PL" sz="2800" dirty="0" smtClean="0"/>
            </a:br>
            <a:r>
              <a:rPr lang="pl-PL" sz="2800" dirty="0" smtClean="0"/>
              <a:t>(</a:t>
            </a:r>
            <a:r>
              <a:rPr lang="pl-PL" sz="2800" dirty="0"/>
              <a:t>w tym kar za odstąpienie od umowy i kar za opóźnienie), </a:t>
            </a:r>
            <a:r>
              <a:rPr lang="pl-PL" sz="2800" dirty="0" smtClean="0"/>
              <a:t>zatrzymanych kaucji zwrotnych, </a:t>
            </a:r>
            <a:r>
              <a:rPr lang="pl-PL" sz="2800" dirty="0"/>
              <a:t>premii za otwarcie rachunku bankowego, gwarancji bankowych </a:t>
            </a:r>
            <a:r>
              <a:rPr lang="pl-PL" sz="2800" dirty="0" smtClean="0"/>
              <a:t>oraz ulg </a:t>
            </a:r>
            <a:r>
              <a:rPr lang="pl-PL" sz="2800" dirty="0"/>
              <a:t>z tytułu terminowego odprowadzania składek do ZUS/US. Płatności otrzymane </a:t>
            </a:r>
            <a:r>
              <a:rPr lang="pl-PL" sz="2800" dirty="0" smtClean="0"/>
              <a:t>przez beneficjenta </a:t>
            </a:r>
            <a:r>
              <a:rPr lang="pl-PL" sz="2800" dirty="0"/>
              <a:t>w powyższych przypadkach nie pomniejszają wydatków </a:t>
            </a:r>
            <a:r>
              <a:rPr lang="pl-PL" sz="2800" dirty="0" smtClean="0"/>
              <a:t>kwalifikowalnych w </a:t>
            </a:r>
            <a:r>
              <a:rPr lang="pl-PL" sz="2800" dirty="0"/>
              <a:t>ramach projektu.</a:t>
            </a:r>
            <a:endParaRPr lang="pl-PL" sz="2800" dirty="0" smtClean="0"/>
          </a:p>
        </p:txBody>
      </p:sp>
    </p:spTree>
    <p:extLst>
      <p:ext uri="{BB962C8B-B14F-4D97-AF65-F5344CB8AC3E}">
        <p14:creationId xmlns:p14="http://schemas.microsoft.com/office/powerpoint/2010/main" val="6450914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953050" cy="4968553"/>
          </a:xfrm>
        </p:spPr>
        <p:txBody>
          <a:bodyPr>
            <a:noAutofit/>
          </a:bodyPr>
          <a:lstStyle/>
          <a:p>
            <a:pPr marL="0" indent="0">
              <a:buNone/>
            </a:pPr>
            <a:r>
              <a:rPr lang="pl-PL" sz="2800" dirty="0" smtClean="0"/>
              <a:t>Dochód w </a:t>
            </a:r>
            <a:r>
              <a:rPr lang="pl-PL" sz="2800" b="1" dirty="0" smtClean="0"/>
              <a:t>trakcie realizacji </a:t>
            </a:r>
            <a:r>
              <a:rPr lang="pl-PL" sz="2800" dirty="0" smtClean="0"/>
              <a:t>nie występuje w przypadku:</a:t>
            </a:r>
          </a:p>
          <a:p>
            <a:pPr marL="0" indent="0">
              <a:buNone/>
            </a:pPr>
            <a:endParaRPr lang="pl-PL" sz="2800" dirty="0" smtClean="0"/>
          </a:p>
          <a:p>
            <a:pPr marL="0" indent="0">
              <a:buNone/>
            </a:pPr>
            <a:r>
              <a:rPr lang="pl-PL" sz="2800" dirty="0"/>
              <a:t>a) pomocy </a:t>
            </a:r>
            <a:r>
              <a:rPr lang="pl-PL" sz="2800" dirty="0" smtClean="0"/>
              <a:t>technicznej;</a:t>
            </a:r>
            <a:endParaRPr lang="pl-PL" sz="2800" dirty="0"/>
          </a:p>
          <a:p>
            <a:pPr marL="0" indent="0">
              <a:buNone/>
            </a:pPr>
            <a:r>
              <a:rPr lang="pl-PL" sz="2800" dirty="0"/>
              <a:t>b) instrumentów </a:t>
            </a:r>
            <a:r>
              <a:rPr lang="pl-PL" sz="2800" dirty="0" smtClean="0"/>
              <a:t>finansowych;</a:t>
            </a:r>
            <a:endParaRPr lang="pl-PL" sz="2800" dirty="0"/>
          </a:p>
          <a:p>
            <a:pPr marL="0" indent="0">
              <a:buNone/>
            </a:pPr>
            <a:r>
              <a:rPr lang="pl-PL" sz="2800" dirty="0"/>
              <a:t>c) pomocy zwrotnej udzielonej z zastrzeżeniem obowiązku spłaty środków w </a:t>
            </a:r>
            <a:r>
              <a:rPr lang="pl-PL" sz="2800" dirty="0" smtClean="0"/>
              <a:t>całości;</a:t>
            </a:r>
            <a:endParaRPr lang="pl-PL" sz="2800" dirty="0"/>
          </a:p>
          <a:p>
            <a:pPr marL="0" indent="0">
              <a:buNone/>
            </a:pPr>
            <a:r>
              <a:rPr lang="pl-PL" sz="2800" dirty="0"/>
              <a:t>d) </a:t>
            </a:r>
            <a:r>
              <a:rPr lang="pl-PL" sz="2800" dirty="0" smtClean="0"/>
              <a:t>nagród;</a:t>
            </a:r>
            <a:endParaRPr lang="pl-PL" sz="2800" dirty="0"/>
          </a:p>
          <a:p>
            <a:pPr marL="0" indent="0">
              <a:buNone/>
            </a:pPr>
            <a:r>
              <a:rPr lang="pl-PL" sz="2800" dirty="0"/>
              <a:t>e) projektów objętych zasadami pomocy </a:t>
            </a:r>
            <a:r>
              <a:rPr lang="pl-PL" sz="2800" dirty="0" smtClean="0"/>
              <a:t>publicznej;</a:t>
            </a:r>
            <a:endParaRPr lang="pl-PL" sz="2800" dirty="0"/>
          </a:p>
          <a:p>
            <a:pPr marL="0" indent="0">
              <a:buNone/>
            </a:pPr>
            <a:r>
              <a:rPr lang="pl-PL" sz="2800" dirty="0"/>
              <a:t>f) projektów objętych kwotami ryczałtowymi lub stawkami </a:t>
            </a:r>
            <a:r>
              <a:rPr lang="pl-PL" sz="2800" dirty="0" smtClean="0"/>
              <a:t>jednostkowymi z </a:t>
            </a:r>
            <a:r>
              <a:rPr lang="pl-PL" sz="2800" dirty="0"/>
              <a:t>zastrzeżeniem uwzględnienia dochodu ex </a:t>
            </a:r>
            <a:r>
              <a:rPr lang="pl-PL" sz="2800" dirty="0" err="1" smtClean="0"/>
              <a:t>ante</a:t>
            </a:r>
            <a:r>
              <a:rPr lang="pl-PL" sz="2800" dirty="0" smtClean="0"/>
              <a:t>;</a:t>
            </a:r>
            <a:endParaRPr lang="pl-PL" sz="2800" dirty="0"/>
          </a:p>
        </p:txBody>
      </p:sp>
    </p:spTree>
    <p:extLst>
      <p:ext uri="{BB962C8B-B14F-4D97-AF65-F5344CB8AC3E}">
        <p14:creationId xmlns:p14="http://schemas.microsoft.com/office/powerpoint/2010/main" val="25601591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27381" y="620689"/>
            <a:ext cx="9882711" cy="4968553"/>
          </a:xfrm>
        </p:spPr>
        <p:txBody>
          <a:bodyPr>
            <a:noAutofit/>
          </a:bodyPr>
          <a:lstStyle/>
          <a:p>
            <a:pPr marL="0" indent="0">
              <a:buNone/>
            </a:pPr>
            <a:endParaRPr lang="pl-PL" sz="2800" dirty="0" smtClean="0"/>
          </a:p>
          <a:p>
            <a:pPr marL="0" indent="0">
              <a:buNone/>
            </a:pPr>
            <a:r>
              <a:rPr lang="pl-PL" sz="2800" dirty="0" smtClean="0"/>
              <a:t>g) </a:t>
            </a:r>
            <a:r>
              <a:rPr lang="pl-PL" sz="2800" dirty="0"/>
              <a:t>projektów, dla których łączne koszty kwalifikowalne nie przekraczają </a:t>
            </a:r>
            <a:r>
              <a:rPr lang="pl-PL" sz="2800" dirty="0" smtClean="0"/>
              <a:t>wyrażonej w </a:t>
            </a:r>
            <a:r>
              <a:rPr lang="pl-PL" sz="2800" dirty="0"/>
              <a:t>PLN równowartości 50 000 EUR, przeliczonej na PLN zgodnie z kursem </a:t>
            </a:r>
            <a:r>
              <a:rPr lang="pl-PL" sz="2800" dirty="0" smtClean="0"/>
              <a:t>wymiany EUR/PLN</a:t>
            </a:r>
            <a:r>
              <a:rPr lang="pl-PL" sz="2800" dirty="0"/>
              <a:t>, stanowiącym średnią arytmetyczną kursów średnich </a:t>
            </a:r>
            <a:r>
              <a:rPr lang="pl-PL" sz="2800" dirty="0" smtClean="0"/>
              <a:t>miesięcznych Narodowego </a:t>
            </a:r>
            <a:r>
              <a:rPr lang="pl-PL" sz="2800" dirty="0"/>
              <a:t>Banku Polskiego z ostatnich sześciu miesięcy poprzedzających </a:t>
            </a:r>
            <a:r>
              <a:rPr lang="pl-PL" sz="2800" dirty="0" smtClean="0"/>
              <a:t>miesiąc </a:t>
            </a:r>
            <a:r>
              <a:rPr lang="pl-PL" sz="2800" dirty="0"/>
              <a:t>złożenia wniosku o </a:t>
            </a:r>
            <a:r>
              <a:rPr lang="pl-PL" sz="2800" dirty="0" smtClean="0"/>
              <a:t>dofinansowanie; </a:t>
            </a:r>
            <a:endParaRPr lang="pl-PL" sz="2800" dirty="0"/>
          </a:p>
          <a:p>
            <a:pPr marL="0" indent="0">
              <a:buNone/>
            </a:pPr>
            <a:r>
              <a:rPr lang="pl-PL" sz="2800" dirty="0" smtClean="0"/>
              <a:t>h) </a:t>
            </a:r>
            <a:r>
              <a:rPr lang="pl-PL" sz="2800" dirty="0"/>
              <a:t>projektów generujących dochód po </a:t>
            </a:r>
            <a:r>
              <a:rPr lang="pl-PL" sz="2800" dirty="0" smtClean="0"/>
              <a:t>ukończeniu</a:t>
            </a:r>
            <a:r>
              <a:rPr lang="pl-PL" sz="2800" dirty="0"/>
              <a:t>.</a:t>
            </a:r>
            <a:endParaRPr lang="pl-PL" sz="2800" dirty="0" smtClean="0"/>
          </a:p>
        </p:txBody>
      </p:sp>
    </p:spTree>
    <p:extLst>
      <p:ext uri="{BB962C8B-B14F-4D97-AF65-F5344CB8AC3E}">
        <p14:creationId xmlns:p14="http://schemas.microsoft.com/office/powerpoint/2010/main" val="2456786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RACJONALNE USPRAWNIENIA</a:t>
            </a:r>
            <a:endParaRPr lang="pl-PL" dirty="0"/>
          </a:p>
        </p:txBody>
      </p:sp>
      <p:sp>
        <p:nvSpPr>
          <p:cNvPr id="2" name="Symbol zastępczy tekstu 1"/>
          <p:cNvSpPr>
            <a:spLocks noGrp="1"/>
          </p:cNvSpPr>
          <p:nvPr>
            <p:ph type="body" idx="1"/>
          </p:nvPr>
        </p:nvSpPr>
        <p:spPr/>
        <p:txBody>
          <a:bodyPr/>
          <a:lstStyle/>
          <a:p>
            <a:endParaRPr lang="pl-PL"/>
          </a:p>
        </p:txBody>
      </p:sp>
    </p:spTree>
    <p:extLst>
      <p:ext uri="{BB962C8B-B14F-4D97-AF65-F5344CB8AC3E}">
        <p14:creationId xmlns:p14="http://schemas.microsoft.com/office/powerpoint/2010/main" val="10844334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8367" y="1589821"/>
            <a:ext cx="9853252" cy="4235450"/>
          </a:xfrm>
        </p:spPr>
        <p:txBody>
          <a:bodyPr>
            <a:noAutofit/>
          </a:bodyPr>
          <a:lstStyle/>
          <a:p>
            <a:pPr marL="0" indent="0" algn="just" eaLnBrk="1" hangingPunct="1">
              <a:buFont typeface="Arial" charset="0"/>
              <a:buNone/>
              <a:defRPr/>
            </a:pPr>
            <a:r>
              <a:rPr lang="pl-PL" sz="2800" dirty="0" smtClean="0"/>
              <a:t>Mechanizm racjonalnych usprawnień to konieczne i odpowiednie zmiany oraz dostosowania, nienakładające nieproporcjonalnego lub nadmiernego obciążenia, rozpatrywane osobno dla każdego konkretnego przypadku, w celu zapewnienia osobom </a:t>
            </a:r>
            <a:br>
              <a:rPr lang="pl-PL" sz="2800" dirty="0" smtClean="0"/>
            </a:br>
            <a:r>
              <a:rPr lang="pl-PL" sz="2800" dirty="0" smtClean="0"/>
              <a:t>z niepełnosprawnościami możliwości korzystania z wszelkich praw człowieka i podstawowych wolności oraz ich wykonywania </a:t>
            </a:r>
            <a:br>
              <a:rPr lang="pl-PL" sz="2800" dirty="0" smtClean="0"/>
            </a:br>
            <a:r>
              <a:rPr lang="pl-PL" sz="2800" dirty="0" smtClean="0"/>
              <a:t>na zasadzie równości z innymi osobami.</a:t>
            </a:r>
          </a:p>
          <a:p>
            <a:pPr marL="0" indent="0" algn="just" eaLnBrk="1" hangingPunct="1">
              <a:buFont typeface="Arial" charset="0"/>
              <a:buNone/>
              <a:defRPr/>
            </a:pPr>
            <a:endParaRPr lang="pl-PL" sz="2800" dirty="0" smtClean="0"/>
          </a:p>
        </p:txBody>
      </p:sp>
      <p:sp>
        <p:nvSpPr>
          <p:cNvPr id="115716" name="Symbol zastępczy numeru slajdu 3"/>
          <p:cNvSpPr>
            <a:spLocks noGrp="1"/>
          </p:cNvSpPr>
          <p:nvPr>
            <p:ph type="sldNum" sz="quarter" idx="4294967295"/>
          </p:nvPr>
        </p:nvSpPr>
        <p:spPr bwMode="auto">
          <a:xfrm>
            <a:off x="8610600" y="6356351"/>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fld id="{B4642D82-9013-43BE-8B39-5EAB0223F38E}" type="slidenum">
              <a:rPr lang="pl-PL" altLang="pl-PL" sz="1200">
                <a:solidFill>
                  <a:srgbClr val="898989"/>
                </a:solidFill>
              </a:rPr>
              <a:pPr>
                <a:lnSpc>
                  <a:spcPct val="100000"/>
                </a:lnSpc>
                <a:spcBef>
                  <a:spcPct val="0"/>
                </a:spcBef>
                <a:buFontTx/>
                <a:buNone/>
              </a:pPr>
              <a:t>99</a:t>
            </a:fld>
            <a:endParaRPr lang="pl-PL" altLang="pl-PL" sz="1200">
              <a:solidFill>
                <a:srgbClr val="898989"/>
              </a:solidFill>
            </a:endParaRPr>
          </a:p>
        </p:txBody>
      </p:sp>
      <p:sp>
        <p:nvSpPr>
          <p:cNvPr id="2" name="Tytuł 1"/>
          <p:cNvSpPr>
            <a:spLocks noGrp="1"/>
          </p:cNvSpPr>
          <p:nvPr>
            <p:ph type="title"/>
          </p:nvPr>
        </p:nvSpPr>
        <p:spPr/>
        <p:txBody>
          <a:bodyPr/>
          <a:lstStyle/>
          <a:p>
            <a:endParaRPr lang="pl-PL"/>
          </a:p>
        </p:txBody>
      </p:sp>
    </p:spTree>
    <p:extLst>
      <p:ext uri="{BB962C8B-B14F-4D97-AF65-F5344CB8AC3E}">
        <p14:creationId xmlns:p14="http://schemas.microsoft.com/office/powerpoint/2010/main" val="272068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TotalTime>
  <Words>8763</Words>
  <Application>Microsoft Office PowerPoint</Application>
  <PresentationFormat>Panoramiczny</PresentationFormat>
  <Paragraphs>1954</Paragraphs>
  <Slides>211</Slides>
  <Notes>74</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211</vt:i4>
      </vt:variant>
    </vt:vector>
  </HeadingPairs>
  <TitlesOfParts>
    <vt:vector size="221" baseType="lpstr">
      <vt:lpstr>Arial</vt:lpstr>
      <vt:lpstr>Calibri</vt:lpstr>
      <vt:lpstr>Calibri Light</vt:lpstr>
      <vt:lpstr>Lato</vt:lpstr>
      <vt:lpstr>Mongolian Baiti</vt:lpstr>
      <vt:lpstr>Novecento wide Book</vt:lpstr>
      <vt:lpstr>Novecento wide Normal</vt:lpstr>
      <vt:lpstr>Tahoma</vt:lpstr>
      <vt:lpstr>Times New Roman</vt:lpstr>
      <vt:lpstr>Motyw pakietu Office</vt:lpstr>
      <vt:lpstr>Kwalifikowalność wydatków oraz księgowość w projektach współfinansowanych ze środków EFS</vt:lpstr>
      <vt:lpstr>PODSTAWY PRAWNE</vt:lpstr>
      <vt:lpstr>Prezentacja programu PowerPoint</vt:lpstr>
      <vt:lpstr>Prezentacja programu PowerPoint</vt:lpstr>
      <vt:lpstr>Prezentacja programu PowerPoint</vt:lpstr>
      <vt:lpstr>Prezentacja programu PowerPoint</vt:lpstr>
      <vt:lpstr>RAMY CZASOWE KWALIFIKOWALNOŚCI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PODSTAWOWE ZASADY KWALIFIKOWALNOŚCI</vt:lpstr>
      <vt:lpstr>Prezentacja programu PowerPoint</vt:lpstr>
      <vt:lpstr>PODSTAWOWE ZASADY KWALIFIKOWALNOŚCI</vt:lpstr>
      <vt:lpstr>Prezentacja programu PowerPoint</vt:lpstr>
      <vt:lpstr>Prezentacja programu PowerPoint</vt:lpstr>
      <vt:lpstr>PODSTAWOWE ZASADY KWALIFIKOWALNOŚCI</vt:lpstr>
      <vt:lpstr>Prezentacja programu PowerPoint</vt:lpstr>
      <vt:lpstr>Prezentacja programu PowerPoint</vt:lpstr>
      <vt:lpstr>PODSTAWOWE ZASADY KWALIFIKOWALNOŚCI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PODSTAWOWE ZASADY KWALIFIKOWALNOŚCI</vt:lpstr>
      <vt:lpstr>Prezentacja programu PowerPoint</vt:lpstr>
      <vt:lpstr>Prezentacja programu PowerPoint</vt:lpstr>
      <vt:lpstr>Prezentacja programu PowerPoint</vt:lpstr>
      <vt:lpstr>Prezentacja programu PowerPoint</vt:lpstr>
      <vt:lpstr>Prezentacja programu PowerPoint</vt:lpstr>
      <vt:lpstr>KWALIFIKOWALNOŚĆ UCZESTNIKÓW</vt:lpstr>
      <vt:lpstr>Prezentacja programu PowerPoint</vt:lpstr>
      <vt:lpstr>Prezentacja programu PowerPoint</vt:lpstr>
      <vt:lpstr>Prezentacja programu PowerPoint</vt:lpstr>
      <vt:lpstr>Prezentacja programu PowerPoint</vt:lpstr>
      <vt:lpstr>POZYSKANIE ŚRODKÓW TRWAŁYCH  ORAZ WARTOŚCI NIEMATERIALNYCH I PRAWNYCH</vt:lpstr>
      <vt:lpstr>Prezentacja programu PowerPoint</vt:lpstr>
      <vt:lpstr>Prezentacja programu PowerPoint</vt:lpstr>
      <vt:lpstr>Prezentacja programu PowerPoint</vt:lpstr>
      <vt:lpstr>CROSS FINANCING</vt:lpstr>
      <vt:lpstr>Prezentacja programu PowerPoint</vt:lpstr>
      <vt:lpstr>Prezentacja programu PowerPoint</vt:lpstr>
      <vt:lpstr>KWALIFIKOWALNOŚĆ VAT</vt:lpstr>
      <vt:lpstr>Prezentacja programu PowerPoint</vt:lpstr>
      <vt:lpstr>Prezentacja programu PowerPoint</vt:lpstr>
      <vt:lpstr>Prezentacja programu PowerPoint</vt:lpstr>
      <vt:lpstr>Prezentacja programu PowerPoint</vt:lpstr>
      <vt:lpstr>INFORMACJA I PROMOCJA</vt:lpstr>
      <vt:lpstr>Prezentacja programu PowerPoint</vt:lpstr>
      <vt:lpstr>PERSONEL PROJEKTU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KOSZTY BEZPOŚREDNIE  I POŚREDNIE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UPROSZCZONE METODY ROZLICZANIA WYDATKÓW</vt:lpstr>
      <vt:lpstr>Prezentacja programu PowerPoint</vt:lpstr>
      <vt:lpstr>Prezentacja programu PowerPoint</vt:lpstr>
      <vt:lpstr>Prezentacja programu PowerPoint</vt:lpstr>
      <vt:lpstr>UDZIELANIE ZAMÓWIEŃ</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WKŁAD WŁASNY</vt:lpstr>
      <vt:lpstr>Prezentacja programu PowerPoint</vt:lpstr>
      <vt:lpstr>WKŁAD NIEPIENIĘŻNY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DOCHÓD W PROJEKCIE</vt:lpstr>
      <vt:lpstr>Prezentacja programu PowerPoint</vt:lpstr>
      <vt:lpstr>Prezentacja programu PowerPoint</vt:lpstr>
      <vt:lpstr>Prezentacja programu PowerPoint</vt:lpstr>
      <vt:lpstr>Prezentacja programu PowerPoint</vt:lpstr>
      <vt:lpstr>RACJONALNE USPRAWNIENIA</vt:lpstr>
      <vt:lpstr>Prezentacja programu PowerPoint</vt:lpstr>
      <vt:lpstr>Mechanizm racjonalnych usprawnień</vt:lpstr>
      <vt:lpstr>Mechanizm racjonalnych usprawnień</vt:lpstr>
      <vt:lpstr>Mechanizm racjonalnych usprawnień</vt:lpstr>
      <vt:lpstr>Prezentacja programu PowerPoint</vt:lpstr>
      <vt:lpstr>Prezentacja programu PowerPoint</vt:lpstr>
      <vt:lpstr>Prezentacja programu PowerPoint</vt:lpstr>
      <vt:lpstr>Prezentacja programu PowerPoint</vt:lpstr>
      <vt:lpstr>Mechanizm racjonalnych usprawnień</vt:lpstr>
      <vt:lpstr>Mechanizm racjonalnych usprawnień</vt:lpstr>
      <vt:lpstr>PODWÓJNE FINANSOWANIE</vt:lpstr>
      <vt:lpstr>Prezentacja programu PowerPoint</vt:lpstr>
      <vt:lpstr>Przykłady podwójnego finansowania</vt:lpstr>
      <vt:lpstr>Przykłady podwójnego finansowania</vt:lpstr>
      <vt:lpstr>Przykłady podwójnego finansowania</vt:lpstr>
      <vt:lpstr>Przykłady podwójnego finansowania</vt:lpstr>
      <vt:lpstr>Prezentacja programu PowerPoint</vt:lpstr>
      <vt:lpstr>KSIĘGOWOŚĆ</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Krycki Wojciech</dc:creator>
  <cp:lastModifiedBy>Rosiński Rafał</cp:lastModifiedBy>
  <cp:revision>51</cp:revision>
  <dcterms:created xsi:type="dcterms:W3CDTF">2018-01-11T08:55:36Z</dcterms:created>
  <dcterms:modified xsi:type="dcterms:W3CDTF">2018-06-07T13:00:48Z</dcterms:modified>
</cp:coreProperties>
</file>