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6" r:id="rId2"/>
    <p:sldId id="391" r:id="rId3"/>
    <p:sldId id="424" r:id="rId4"/>
    <p:sldId id="425" r:id="rId5"/>
    <p:sldId id="559" r:id="rId6"/>
    <p:sldId id="560" r:id="rId7"/>
    <p:sldId id="558" r:id="rId8"/>
    <p:sldId id="552" r:id="rId9"/>
    <p:sldId id="553" r:id="rId10"/>
    <p:sldId id="554" r:id="rId11"/>
    <p:sldId id="555" r:id="rId12"/>
    <p:sldId id="427" r:id="rId13"/>
    <p:sldId id="562" r:id="rId14"/>
    <p:sldId id="428" r:id="rId15"/>
    <p:sldId id="429" r:id="rId16"/>
    <p:sldId id="561" r:id="rId17"/>
    <p:sldId id="563" r:id="rId18"/>
    <p:sldId id="431" r:id="rId19"/>
    <p:sldId id="564" r:id="rId20"/>
    <p:sldId id="599" r:id="rId21"/>
    <p:sldId id="582" r:id="rId22"/>
    <p:sldId id="600" r:id="rId23"/>
    <p:sldId id="601" r:id="rId24"/>
    <p:sldId id="602" r:id="rId25"/>
    <p:sldId id="583" r:id="rId26"/>
    <p:sldId id="584" r:id="rId27"/>
    <p:sldId id="585" r:id="rId28"/>
    <p:sldId id="586" r:id="rId29"/>
    <p:sldId id="587" r:id="rId30"/>
    <p:sldId id="588" r:id="rId31"/>
    <p:sldId id="589" r:id="rId32"/>
    <p:sldId id="590" r:id="rId33"/>
    <p:sldId id="591" r:id="rId34"/>
    <p:sldId id="592" r:id="rId35"/>
    <p:sldId id="593" r:id="rId36"/>
    <p:sldId id="594" r:id="rId37"/>
    <p:sldId id="595" r:id="rId38"/>
    <p:sldId id="596" r:id="rId39"/>
    <p:sldId id="597" r:id="rId40"/>
    <p:sldId id="598" r:id="rId41"/>
    <p:sldId id="603" r:id="rId42"/>
    <p:sldId id="433" r:id="rId43"/>
    <p:sldId id="434" r:id="rId44"/>
    <p:sldId id="565" r:id="rId45"/>
    <p:sldId id="432" r:id="rId46"/>
    <p:sldId id="566" r:id="rId47"/>
    <p:sldId id="479" r:id="rId48"/>
    <p:sldId id="480" r:id="rId49"/>
    <p:sldId id="481" r:id="rId50"/>
    <p:sldId id="496" r:id="rId51"/>
    <p:sldId id="435" r:id="rId52"/>
    <p:sldId id="436" r:id="rId53"/>
    <p:sldId id="567" r:id="rId54"/>
    <p:sldId id="365" r:id="rId55"/>
    <p:sldId id="440" r:id="rId56"/>
    <p:sldId id="568" r:id="rId57"/>
    <p:sldId id="366" r:id="rId58"/>
    <p:sldId id="569" r:id="rId59"/>
    <p:sldId id="441" r:id="rId60"/>
    <p:sldId id="442" r:id="rId61"/>
    <p:sldId id="443" r:id="rId62"/>
    <p:sldId id="444" r:id="rId63"/>
    <p:sldId id="570" r:id="rId64"/>
    <p:sldId id="445" r:id="rId65"/>
    <p:sldId id="446" r:id="rId66"/>
    <p:sldId id="447" r:id="rId67"/>
    <p:sldId id="571" r:id="rId68"/>
    <p:sldId id="448" r:id="rId69"/>
    <p:sldId id="572" r:id="rId70"/>
    <p:sldId id="451" r:id="rId71"/>
    <p:sldId id="452" r:id="rId72"/>
    <p:sldId id="453" r:id="rId73"/>
    <p:sldId id="573" r:id="rId74"/>
    <p:sldId id="454" r:id="rId75"/>
    <p:sldId id="455" r:id="rId76"/>
    <p:sldId id="574" r:id="rId77"/>
    <p:sldId id="456" r:id="rId78"/>
    <p:sldId id="497" r:id="rId79"/>
    <p:sldId id="498" r:id="rId80"/>
    <p:sldId id="499" r:id="rId81"/>
    <p:sldId id="500" r:id="rId82"/>
    <p:sldId id="501" r:id="rId83"/>
    <p:sldId id="502" r:id="rId84"/>
    <p:sldId id="503" r:id="rId85"/>
    <p:sldId id="457" r:id="rId86"/>
    <p:sldId id="458" r:id="rId87"/>
    <p:sldId id="575" r:id="rId88"/>
    <p:sldId id="459" r:id="rId89"/>
    <p:sldId id="460" r:id="rId90"/>
    <p:sldId id="576" r:id="rId91"/>
    <p:sldId id="462" r:id="rId92"/>
    <p:sldId id="577" r:id="rId93"/>
    <p:sldId id="463" r:id="rId94"/>
    <p:sldId id="464" r:id="rId95"/>
    <p:sldId id="505" r:id="rId96"/>
    <p:sldId id="368" r:id="rId97"/>
    <p:sldId id="369" r:id="rId98"/>
    <p:sldId id="465" r:id="rId99"/>
    <p:sldId id="578" r:id="rId100"/>
    <p:sldId id="466" r:id="rId101"/>
    <p:sldId id="504" r:id="rId102"/>
    <p:sldId id="467" r:id="rId103"/>
    <p:sldId id="370" r:id="rId104"/>
    <p:sldId id="579" r:id="rId105"/>
    <p:sldId id="374" r:id="rId106"/>
    <p:sldId id="580" r:id="rId107"/>
    <p:sldId id="375" r:id="rId108"/>
    <p:sldId id="506" r:id="rId109"/>
    <p:sldId id="507" r:id="rId110"/>
    <p:sldId id="508" r:id="rId111"/>
    <p:sldId id="509" r:id="rId112"/>
    <p:sldId id="510" r:id="rId113"/>
    <p:sldId id="511" r:id="rId114"/>
    <p:sldId id="581" r:id="rId115"/>
    <p:sldId id="512" r:id="rId116"/>
    <p:sldId id="556" r:id="rId117"/>
    <p:sldId id="513" r:id="rId118"/>
    <p:sldId id="514" r:id="rId119"/>
    <p:sldId id="515" r:id="rId120"/>
    <p:sldId id="516" r:id="rId121"/>
    <p:sldId id="517" r:id="rId122"/>
    <p:sldId id="533" r:id="rId123"/>
    <p:sldId id="534" r:id="rId124"/>
    <p:sldId id="535" r:id="rId125"/>
    <p:sldId id="547" r:id="rId126"/>
    <p:sldId id="258" r:id="rId1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jko-Gryczyńska Marta" initials="BM" lastIdx="5" clrIdx="0"/>
  <p:cmAuthor id="2" name="Rosiński Rafał" initials="RR"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4" autoAdjust="0"/>
    <p:restoredTop sz="94660"/>
  </p:normalViewPr>
  <p:slideViewPr>
    <p:cSldViewPr snapToGrid="0">
      <p:cViewPr varScale="1">
        <p:scale>
          <a:sx n="90" d="100"/>
          <a:sy n="90" d="100"/>
        </p:scale>
        <p:origin x="360" y="84"/>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2018-06-07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093788"/>
            <a:ext cx="10550405" cy="2387600"/>
          </a:xfrm>
        </p:spPr>
        <p:txBody>
          <a:bodyPr anchor="b"/>
          <a:lstStyle>
            <a:lvl1pPr algn="ctr">
              <a:defRPr sz="6000" b="0">
                <a:latin typeface="+mn-lt"/>
              </a:defRPr>
            </a:lvl1pPr>
          </a:lstStyle>
          <a:p>
            <a:r>
              <a:rPr lang="pl-PL" dirty="0"/>
              <a:t>Kliknij, aby edytować styl</a:t>
            </a:r>
          </a:p>
        </p:txBody>
      </p:sp>
      <p:sp>
        <p:nvSpPr>
          <p:cNvPr id="3" name="Podtytuł 2"/>
          <p:cNvSpPr>
            <a:spLocks noGrp="1"/>
          </p:cNvSpPr>
          <p:nvPr>
            <p:ph type="subTitle" idx="1"/>
          </p:nvPr>
        </p:nvSpPr>
        <p:spPr>
          <a:xfrm>
            <a:off x="349743" y="3573463"/>
            <a:ext cx="10550405"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Tree>
    <p:extLst>
      <p:ext uri="{BB962C8B-B14F-4D97-AF65-F5344CB8AC3E}">
        <p14:creationId xmlns:p14="http://schemas.microsoft.com/office/powerpoint/2010/main" val="21676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49743" y="255311"/>
            <a:ext cx="7816697" cy="1077092"/>
          </a:xfrm>
        </p:spPr>
        <p:txBody>
          <a:bodyPr/>
          <a:lstStyle/>
          <a:p>
            <a:r>
              <a:rPr lang="pl-PL"/>
              <a:t>Kliknij, aby edytować styl</a:t>
            </a:r>
          </a:p>
        </p:txBody>
      </p:sp>
      <p:sp>
        <p:nvSpPr>
          <p:cNvPr id="3" name="Symbol zastępczy tytułu pionowego 2"/>
          <p:cNvSpPr>
            <a:spLocks noGrp="1"/>
          </p:cNvSpPr>
          <p:nvPr>
            <p:ph type="body" orient="vert" idx="1"/>
          </p:nvPr>
        </p:nvSpPr>
        <p:spPr>
          <a:xfrm>
            <a:off x="349743" y="1450099"/>
            <a:ext cx="10515600" cy="43846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689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236443" y="942975"/>
            <a:ext cx="2628900" cy="4891812"/>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49743" y="942975"/>
            <a:ext cx="7734300" cy="489181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009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4" name="image.jpg">
            <a:extLst>
              <a:ext uri="{FF2B5EF4-FFF2-40B4-BE49-F238E27FC236}">
                <a16:creationId xmlns="" xmlns:a16="http://schemas.microsoft.com/office/drawing/2014/main" id="{E1CA7ACB-890C-4551-9ED7-F601CD20FE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7408" y="781049"/>
            <a:ext cx="6645590" cy="4413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1"/>
          <p:cNvSpPr txBox="1">
            <a:spLocks/>
          </p:cNvSpPr>
          <p:nvPr userDrawn="1"/>
        </p:nvSpPr>
        <p:spPr>
          <a:xfrm>
            <a:off x="7118723" y="1183481"/>
            <a:ext cx="4082677" cy="949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636160"/>
                </a:solidFill>
                <a:latin typeface="+mn-lt"/>
                <a:ea typeface="+mj-ea"/>
                <a:cs typeface="+mj-cs"/>
              </a:defRPr>
            </a:lvl1pPr>
          </a:lstStyle>
          <a:p>
            <a:r>
              <a:rPr lang="pl-PL" sz="4000" dirty="0">
                <a:solidFill>
                  <a:srgbClr val="636363"/>
                </a:solidFill>
              </a:rPr>
              <a:t>Dziękuję</a:t>
            </a:r>
            <a:r>
              <a:rPr lang="pl-PL" sz="4000" baseline="0" dirty="0">
                <a:solidFill>
                  <a:srgbClr val="636363"/>
                </a:solidFill>
              </a:rPr>
              <a:t> za uwagę</a:t>
            </a:r>
            <a:endParaRPr lang="pl-PL" sz="4000" dirty="0">
              <a:solidFill>
                <a:srgbClr val="636363"/>
              </a:solidFill>
            </a:endParaRPr>
          </a:p>
        </p:txBody>
      </p:sp>
      <p:sp>
        <p:nvSpPr>
          <p:cNvPr id="6" name="Symbol zastępczy tekstu 5"/>
          <p:cNvSpPr>
            <a:spLocks noGrp="1"/>
          </p:cNvSpPr>
          <p:nvPr>
            <p:ph type="body" sz="quarter" idx="10"/>
          </p:nvPr>
        </p:nvSpPr>
        <p:spPr>
          <a:xfrm>
            <a:off x="7118722" y="2593975"/>
            <a:ext cx="4082678" cy="2600325"/>
          </a:xfrm>
        </p:spPr>
        <p:txBody>
          <a:bodyPr/>
          <a:lstStyle>
            <a:lvl1pPr marL="0" indent="0" algn="ctr">
              <a:buNone/>
              <a:defRPr>
                <a:solidFill>
                  <a:srgbClr val="636363"/>
                </a:solidFill>
              </a:defRPr>
            </a:lvl1pPr>
            <a:lvl2pPr marL="457200" indent="0" algn="ctr">
              <a:buNone/>
              <a:defRPr>
                <a:solidFill>
                  <a:srgbClr val="636363"/>
                </a:solidFill>
              </a:defRPr>
            </a:lvl2pPr>
            <a:lvl3pPr marL="914400" indent="0" algn="ctr">
              <a:buNone/>
              <a:defRPr>
                <a:solidFill>
                  <a:srgbClr val="636363"/>
                </a:solidFill>
              </a:defRPr>
            </a:lvl3pPr>
            <a:lvl4pPr marL="1371600" indent="0" algn="ctr">
              <a:buNone/>
              <a:defRPr>
                <a:solidFill>
                  <a:srgbClr val="636363"/>
                </a:solidFill>
              </a:defRPr>
            </a:lvl4pPr>
            <a:lvl5pPr marL="1828800" indent="0" algn="ctr">
              <a:buNone/>
              <a:defRPr>
                <a:solidFill>
                  <a:srgbClr val="636363"/>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7742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49743" y="240015"/>
            <a:ext cx="7816697" cy="1068040"/>
          </a:xfrm>
        </p:spPr>
        <p:txBody>
          <a:bodyPr>
            <a:normAutofit/>
          </a:bodyPr>
          <a:lstStyle>
            <a:lvl1pPr>
              <a:defRPr sz="3200">
                <a:latin typeface="+mj-lt"/>
              </a:defRPr>
            </a:lvl1pPr>
          </a:lstStyle>
          <a:p>
            <a:r>
              <a:rPr lang="pl-PL" dirty="0"/>
              <a:t>Kliknij, aby edytować styl</a:t>
            </a:r>
          </a:p>
        </p:txBody>
      </p:sp>
      <p:sp>
        <p:nvSpPr>
          <p:cNvPr id="3" name="Symbol zastępczy zawartości 2"/>
          <p:cNvSpPr>
            <a:spLocks noGrp="1"/>
          </p:cNvSpPr>
          <p:nvPr>
            <p:ph idx="1"/>
          </p:nvPr>
        </p:nvSpPr>
        <p:spPr>
          <a:xfrm>
            <a:off x="349743" y="1308055"/>
            <a:ext cx="10515600" cy="4526732"/>
          </a:xfrm>
        </p:spPr>
        <p:txBody>
          <a:bodyPr/>
          <a:lstStyle>
            <a:lvl1pPr marL="0" indent="0" algn="just">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9062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49743" y="1081813"/>
            <a:ext cx="10525125" cy="3467100"/>
          </a:xfrm>
        </p:spPr>
        <p:txBody>
          <a:bodyPr anchor="b"/>
          <a:lstStyle>
            <a:lvl1pPr>
              <a:defRPr sz="6000"/>
            </a:lvl1pPr>
          </a:lstStyle>
          <a:p>
            <a:r>
              <a:rPr lang="pl-PL" dirty="0"/>
              <a:t>Kliknij, aby edytować styl</a:t>
            </a:r>
          </a:p>
        </p:txBody>
      </p:sp>
      <p:sp>
        <p:nvSpPr>
          <p:cNvPr id="3" name="Symbol zastępczy tekstu 2"/>
          <p:cNvSpPr>
            <a:spLocks noGrp="1"/>
          </p:cNvSpPr>
          <p:nvPr>
            <p:ph type="body" idx="1"/>
          </p:nvPr>
        </p:nvSpPr>
        <p:spPr>
          <a:xfrm>
            <a:off x="349743" y="4548912"/>
            <a:ext cx="10525125" cy="1285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28904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49743" y="213045"/>
            <a:ext cx="7816697" cy="1077092"/>
          </a:xfrm>
        </p:spPr>
        <p:txBody>
          <a:bodyPr/>
          <a:lstStyle/>
          <a:p>
            <a:r>
              <a:rPr lang="pl-PL" dirty="0"/>
              <a:t>Kliknij, aby edytować styl</a:t>
            </a:r>
          </a:p>
        </p:txBody>
      </p:sp>
      <p:sp>
        <p:nvSpPr>
          <p:cNvPr id="3" name="Symbol zastępczy zawartości 2"/>
          <p:cNvSpPr>
            <a:spLocks noGrp="1"/>
          </p:cNvSpPr>
          <p:nvPr>
            <p:ph sz="half" idx="1"/>
          </p:nvPr>
        </p:nvSpPr>
        <p:spPr>
          <a:xfrm>
            <a:off x="349743" y="1290136"/>
            <a:ext cx="5181600" cy="454465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683743" y="1290137"/>
            <a:ext cx="5181600" cy="45446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490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49743" y="226609"/>
            <a:ext cx="7692872" cy="1077092"/>
          </a:xfrm>
        </p:spPr>
        <p:txBody>
          <a:bodyPr/>
          <a:lstStyle/>
          <a:p>
            <a:r>
              <a:rPr lang="pl-PL" dirty="0"/>
              <a:t>Kliknij, aby edytować styl</a:t>
            </a:r>
          </a:p>
        </p:txBody>
      </p:sp>
      <p:sp>
        <p:nvSpPr>
          <p:cNvPr id="3" name="Symbol zastępczy tekstu 2"/>
          <p:cNvSpPr>
            <a:spLocks noGrp="1"/>
          </p:cNvSpPr>
          <p:nvPr>
            <p:ph type="body" idx="1"/>
          </p:nvPr>
        </p:nvSpPr>
        <p:spPr>
          <a:xfrm>
            <a:off x="349743" y="13037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349743" y="2127613"/>
            <a:ext cx="5157787"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682155" y="13037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682155" y="2127613"/>
            <a:ext cx="5183188"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13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2153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693143" y="9532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302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693143" y="9532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40610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49743" y="255310"/>
            <a:ext cx="7816697" cy="1077092"/>
          </a:xfrm>
          <a:prstGeom prst="rect">
            <a:avLst/>
          </a:prstGeom>
        </p:spPr>
        <p:txBody>
          <a:bodyPr vert="horz" lIns="91440" tIns="45720" rIns="91440" bIns="45720" rtlCol="0" anchor="t">
            <a:normAutofit/>
          </a:bodyPr>
          <a:lstStyle/>
          <a:p>
            <a:r>
              <a:rPr lang="pl-PL" dirty="0"/>
              <a:t>Kliknij, aby edytować styl</a:t>
            </a:r>
          </a:p>
        </p:txBody>
      </p:sp>
      <p:sp>
        <p:nvSpPr>
          <p:cNvPr id="3" name="Symbol zastępczy tekstu 2"/>
          <p:cNvSpPr>
            <a:spLocks noGrp="1"/>
          </p:cNvSpPr>
          <p:nvPr>
            <p:ph type="body" idx="1"/>
          </p:nvPr>
        </p:nvSpPr>
        <p:spPr>
          <a:xfrm>
            <a:off x="349743" y="1332402"/>
            <a:ext cx="10515600" cy="4502384"/>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9" name="Rectangle 23"/>
          <p:cNvSpPr/>
          <p:nvPr userDrawn="1"/>
        </p:nvSpPr>
        <p:spPr>
          <a:xfrm>
            <a:off x="10885541" y="1"/>
            <a:ext cx="1306460" cy="685799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CAFE2">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p:nvPr userDrawn="1"/>
        </p:nvSpPr>
        <p:spPr>
          <a:xfrm>
            <a:off x="11070648" y="1"/>
            <a:ext cx="112452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3DD">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3"/>
          <p:cNvSpPr/>
          <p:nvPr userDrawn="1"/>
        </p:nvSpPr>
        <p:spPr>
          <a:xfrm>
            <a:off x="10779103" y="3056467"/>
            <a:ext cx="1416073" cy="3801533"/>
          </a:xfrm>
          <a:prstGeom prst="triangle">
            <a:avLst>
              <a:gd name="adj" fmla="val 100000"/>
            </a:avLst>
          </a:prstGeom>
          <a:solidFill>
            <a:srgbClr val="1E65A7">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p:cNvSpPr/>
          <p:nvPr userDrawn="1"/>
        </p:nvSpPr>
        <p:spPr>
          <a:xfrm>
            <a:off x="10952018" y="1"/>
            <a:ext cx="1239983"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7BC04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p:cNvSpPr/>
          <p:nvPr userDrawn="1"/>
        </p:nvSpPr>
        <p:spPr>
          <a:xfrm>
            <a:off x="11631554" y="1"/>
            <a:ext cx="560446"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p:cNvSpPr/>
          <p:nvPr userDrawn="1"/>
        </p:nvSpPr>
        <p:spPr>
          <a:xfrm>
            <a:off x="11649048" y="1"/>
            <a:ext cx="542952"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ACF00">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7"/>
          <p:cNvSpPr/>
          <p:nvPr userDrawn="1"/>
        </p:nvSpPr>
        <p:spPr>
          <a:xfrm>
            <a:off x="11402586" y="3598335"/>
            <a:ext cx="789415" cy="3259666"/>
          </a:xfrm>
          <a:prstGeom prst="triangle">
            <a:avLst>
              <a:gd name="adj" fmla="val 100000"/>
            </a:avLst>
          </a:prstGeom>
          <a:solidFill>
            <a:srgbClr val="38AC3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Prostokąt 25"/>
          <p:cNvSpPr/>
          <p:nvPr userDrawn="1"/>
        </p:nvSpPr>
        <p:spPr>
          <a:xfrm>
            <a:off x="0" y="0"/>
            <a:ext cx="200526" cy="6858000"/>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userDrawn="1"/>
        </p:nvSpPr>
        <p:spPr>
          <a:xfrm rot="5400000">
            <a:off x="5593194" y="591336"/>
            <a:ext cx="45719" cy="10532621"/>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userDrawn="1"/>
        </p:nvPicPr>
        <p:blipFill>
          <a:blip r:embed="rId14"/>
          <a:stretch>
            <a:fillRect/>
          </a:stretch>
        </p:blipFill>
        <p:spPr>
          <a:xfrm>
            <a:off x="8296646" y="222294"/>
            <a:ext cx="2101442" cy="572153"/>
          </a:xfrm>
          <a:prstGeom prst="rect">
            <a:avLst/>
          </a:prstGeom>
        </p:spPr>
      </p:pic>
      <p:pic>
        <p:nvPicPr>
          <p:cNvPr id="16" name="Obraz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1540" y="6026746"/>
            <a:ext cx="9816548" cy="691183"/>
          </a:xfrm>
          <a:prstGeom prst="rect">
            <a:avLst/>
          </a:prstGeom>
        </p:spPr>
      </p:pic>
    </p:spTree>
    <p:extLst>
      <p:ext uri="{BB962C8B-B14F-4D97-AF65-F5344CB8AC3E}">
        <p14:creationId xmlns:p14="http://schemas.microsoft.com/office/powerpoint/2010/main" val="252538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0" kern="1200">
          <a:solidFill>
            <a:srgbClr val="636363"/>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3969" y="1415029"/>
            <a:ext cx="10550405" cy="2387600"/>
          </a:xfrm>
        </p:spPr>
        <p:txBody>
          <a:bodyPr>
            <a:noAutofit/>
          </a:bodyPr>
          <a:lstStyle/>
          <a:p>
            <a:r>
              <a:rPr lang="pl-PL" sz="3600" i="1" dirty="0"/>
              <a:t>Zasada równości szans i niedyskryminacji, </a:t>
            </a:r>
            <a:br>
              <a:rPr lang="pl-PL" sz="3600" i="1" dirty="0"/>
            </a:br>
            <a:r>
              <a:rPr lang="pl-PL" sz="3600" i="1" dirty="0"/>
              <a:t>w tym dostępności dla osób </a:t>
            </a:r>
            <a:br>
              <a:rPr lang="pl-PL" sz="3600" i="1" dirty="0"/>
            </a:br>
            <a:r>
              <a:rPr lang="pl-PL" sz="3600" i="1" dirty="0"/>
              <a:t>z niepełnosprawnościami oraz zasada równości szans kobiet i mężczyzn w realizacji projektów współfinansowanych ze środków EFS</a:t>
            </a:r>
            <a:endParaRPr lang="pl-PL" sz="3600" dirty="0"/>
          </a:p>
        </p:txBody>
      </p:sp>
      <p:sp>
        <p:nvSpPr>
          <p:cNvPr id="3" name="Podtytuł 2"/>
          <p:cNvSpPr>
            <a:spLocks noGrp="1"/>
          </p:cNvSpPr>
          <p:nvPr>
            <p:ph type="subTitle" idx="1"/>
          </p:nvPr>
        </p:nvSpPr>
        <p:spPr>
          <a:xfrm>
            <a:off x="468277" y="4050388"/>
            <a:ext cx="10550405" cy="1655762"/>
          </a:xfrm>
        </p:spPr>
        <p:txBody>
          <a:bodyPr>
            <a:normAutofit/>
          </a:bodyPr>
          <a:lstStyle/>
          <a:p>
            <a:r>
              <a:rPr lang="pl-PL" sz="2800" dirty="0"/>
              <a:t>w ramach Programu Operacyjnego Wiedza Edukacja Rozwój</a:t>
            </a:r>
          </a:p>
        </p:txBody>
      </p:sp>
      <p:sp>
        <p:nvSpPr>
          <p:cNvPr id="4" name="pole tekstowe 3"/>
          <p:cNvSpPr txBox="1"/>
          <p:nvPr/>
        </p:nvSpPr>
        <p:spPr>
          <a:xfrm>
            <a:off x="7372351" y="5476875"/>
            <a:ext cx="3527798" cy="369332"/>
          </a:xfrm>
          <a:prstGeom prst="rect">
            <a:avLst/>
          </a:prstGeom>
          <a:noFill/>
        </p:spPr>
        <p:txBody>
          <a:bodyPr wrap="square" rtlCol="0">
            <a:spAutoFit/>
          </a:bodyPr>
          <a:lstStyle/>
          <a:p>
            <a:pPr algn="r"/>
            <a:r>
              <a:rPr lang="pl-PL" dirty="0">
                <a:solidFill>
                  <a:srgbClr val="636160"/>
                </a:solidFill>
              </a:rPr>
              <a:t>Szczecin, 14 czerwca 2018 r.</a:t>
            </a:r>
          </a:p>
        </p:txBody>
      </p:sp>
      <p:sp>
        <p:nvSpPr>
          <p:cNvPr id="5" name="Podtytuł 2"/>
          <p:cNvSpPr txBox="1">
            <a:spLocks/>
          </p:cNvSpPr>
          <p:nvPr/>
        </p:nvSpPr>
        <p:spPr>
          <a:xfrm>
            <a:off x="349743" y="5018326"/>
            <a:ext cx="6044390" cy="16557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636363"/>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636363"/>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altLang="pl-PL" sz="2800" dirty="0">
                <a:ea typeface="Mongolian Baiti" panose="03000500000000000000" pitchFamily="66" charset="0"/>
              </a:rPr>
              <a:t>Trener: Małgorzata </a:t>
            </a:r>
            <a:r>
              <a:rPr lang="pl-PL" altLang="pl-PL" sz="2800" dirty="0" err="1">
                <a:ea typeface="Mongolian Baiti" panose="03000500000000000000" pitchFamily="66" charset="0"/>
              </a:rPr>
              <a:t>Rulińska</a:t>
            </a:r>
            <a:endParaRPr lang="pl-PL" altLang="pl-PL" sz="2800" dirty="0">
              <a:ea typeface="Mongolian Baiti" panose="03000500000000000000" pitchFamily="66" charset="0"/>
            </a:endParaRPr>
          </a:p>
        </p:txBody>
      </p:sp>
    </p:spTree>
    <p:extLst>
      <p:ext uri="{BB962C8B-B14F-4D97-AF65-F5344CB8AC3E}">
        <p14:creationId xmlns:p14="http://schemas.microsoft.com/office/powerpoint/2010/main" val="421996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929863"/>
            <a:ext cx="11348581" cy="500715"/>
          </a:xfrm>
        </p:spPr>
        <p:txBody>
          <a:bodyPr>
            <a:noAutofit/>
          </a:bodyPr>
          <a:lstStyle/>
          <a:p>
            <a:pPr>
              <a:spcBef>
                <a:spcPts val="1000"/>
              </a:spcBef>
            </a:pPr>
            <a:r>
              <a:rPr lang="pl-PL" dirty="0">
                <a:ea typeface="Mongolian Baiti" panose="03000500000000000000" pitchFamily="66" charset="0"/>
              </a:rPr>
              <a:t>Trudności osób z niepełnosprawnościami wskazane w agendzie</a:t>
            </a:r>
          </a:p>
        </p:txBody>
      </p:sp>
      <p:sp>
        <p:nvSpPr>
          <p:cNvPr id="3" name="Symbol zastępczy zawartości 2"/>
          <p:cNvSpPr>
            <a:spLocks noGrp="1"/>
          </p:cNvSpPr>
          <p:nvPr>
            <p:ph idx="1"/>
          </p:nvPr>
        </p:nvSpPr>
        <p:spPr>
          <a:xfrm>
            <a:off x="154126" y="1576799"/>
            <a:ext cx="10924182" cy="4351338"/>
          </a:xfrm>
        </p:spPr>
        <p:txBody>
          <a:bodyPr>
            <a:noAutofit/>
          </a:bodyPr>
          <a:lstStyle/>
          <a:p>
            <a:r>
              <a:rPr lang="pl-PL" b="1" dirty="0"/>
              <a:t>Główne przyczyny trudnej sytuacji osób z niepełnosprawnościami</a:t>
            </a:r>
            <a:r>
              <a:rPr lang="pl-PL" dirty="0"/>
              <a:t>:</a:t>
            </a:r>
          </a:p>
          <a:p>
            <a:pPr marL="285750" indent="-285750">
              <a:buFont typeface="Arial" panose="020B0604020202020204" pitchFamily="34" charset="0"/>
              <a:buChar char="•"/>
            </a:pPr>
            <a:r>
              <a:rPr lang="pl-PL" b="1" dirty="0"/>
              <a:t>izolacja społeczna</a:t>
            </a:r>
            <a:r>
              <a:rPr lang="pl-PL" dirty="0"/>
              <a:t>, jako konsekwencja braku samodzielności, a także barier mentalnych otoczenia, skutkujących wycofaniem z aktywności społecznej i zawodowej;</a:t>
            </a:r>
          </a:p>
          <a:p>
            <a:pPr marL="285750" indent="-285750">
              <a:buFont typeface="Arial" panose="020B0604020202020204" pitchFamily="34" charset="0"/>
              <a:buChar char="•"/>
            </a:pPr>
            <a:r>
              <a:rPr lang="pl-PL" b="1" dirty="0"/>
              <a:t>problemy ze zdobyciem i utrzymaniem zatrudnienia</a:t>
            </a:r>
            <a:r>
              <a:rPr lang="pl-PL" dirty="0"/>
              <a:t>;</a:t>
            </a:r>
          </a:p>
          <a:p>
            <a:pPr marL="285750" indent="-285750">
              <a:buFont typeface="Arial" panose="020B0604020202020204" pitchFamily="34" charset="0"/>
              <a:buChar char="•"/>
            </a:pPr>
            <a:r>
              <a:rPr lang="pl-PL" b="1" dirty="0"/>
              <a:t>negatywne postrzeganie osób z niepełnosprawnościami</a:t>
            </a:r>
            <a:r>
              <a:rPr lang="pl-PL" dirty="0"/>
              <a:t> przez przedstawicieli instytucji publicznych, przedsiębiorców, stereotypy i uprzedzenia związane z postrzeganiem tych osób jako pracowników mniej wydajnych, obarczonych ryzykiem częstych zwolnień chorobowych itd.;</a:t>
            </a:r>
          </a:p>
          <a:p>
            <a:pPr marL="285750" indent="-285750">
              <a:buFont typeface="Arial" panose="020B0604020202020204" pitchFamily="34" charset="0"/>
              <a:buChar char="•"/>
            </a:pPr>
            <a:r>
              <a:rPr lang="pl-PL" b="1" dirty="0"/>
              <a:t>brak przygotowania pracodawców </a:t>
            </a:r>
            <a:r>
              <a:rPr lang="pl-PL" dirty="0"/>
              <a:t>funkcjonujących na otwartym rynku pracy do zatrudniania osób </a:t>
            </a:r>
            <a:br>
              <a:rPr lang="pl-PL" dirty="0"/>
            </a:br>
            <a:r>
              <a:rPr lang="pl-PL" dirty="0"/>
              <a:t>z niepełnosprawnościami;</a:t>
            </a:r>
          </a:p>
          <a:p>
            <a:pPr marL="285750" indent="-285750">
              <a:buFont typeface="Arial" panose="020B0604020202020204" pitchFamily="34" charset="0"/>
              <a:buChar char="•"/>
            </a:pPr>
            <a:r>
              <a:rPr lang="pl-PL" b="1" dirty="0"/>
              <a:t>obawy pracodawców związane z ponoszeniem zbyt dużych kosztów </a:t>
            </a:r>
            <a:r>
              <a:rPr lang="pl-PL" dirty="0"/>
              <a:t>zatrudnienia i świadczenia pracy przez osoby z niepełnosprawnościami.</a:t>
            </a:r>
          </a:p>
        </p:txBody>
      </p:sp>
    </p:spTree>
    <p:extLst>
      <p:ext uri="{BB962C8B-B14F-4D97-AF65-F5344CB8AC3E}">
        <p14:creationId xmlns:p14="http://schemas.microsoft.com/office/powerpoint/2010/main" val="24629279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805353"/>
            <a:ext cx="10515600" cy="4029433"/>
          </a:xfrm>
        </p:spPr>
        <p:txBody>
          <a:bodyPr>
            <a:normAutofit/>
          </a:bodyPr>
          <a:lstStyle/>
          <a:p>
            <a:pPr algn="just"/>
            <a:endParaRPr lang="pl-PL" dirty="0"/>
          </a:p>
          <a:p>
            <a:pPr algn="just"/>
            <a:r>
              <a:rPr lang="pl-PL" dirty="0"/>
              <a:t>Należy być również przygotowanym na udostępnienie wersji elektronicznych publikacji                            lub dokumentów, będących przedmiotem spotkania. Rekomenduje się umieszczanie                             przy informacjach o odbywających się spotkaniach adnotacji zachęcającej potencjalnych uczestników do zgłaszania ewentualnych specjalnych potrzeb wynikających z niepełnosprawności.</a:t>
            </a:r>
          </a:p>
          <a:p>
            <a:endParaRPr lang="pl-PL" dirty="0"/>
          </a:p>
        </p:txBody>
      </p:sp>
      <p:sp>
        <p:nvSpPr>
          <p:cNvPr id="5" name="Tytuł 1"/>
          <p:cNvSpPr>
            <a:spLocks noGrp="1"/>
          </p:cNvSpPr>
          <p:nvPr>
            <p:ph type="title"/>
          </p:nvPr>
        </p:nvSpPr>
        <p:spPr>
          <a:xfrm>
            <a:off x="349743" y="1002014"/>
            <a:ext cx="10728565" cy="1068040"/>
          </a:xfrm>
        </p:spPr>
        <p:txBody>
          <a:bodyPr/>
          <a:lstStyle/>
          <a:p>
            <a:pPr>
              <a:spcBef>
                <a:spcPts val="1000"/>
              </a:spcBef>
            </a:pPr>
            <a:r>
              <a:rPr lang="pl-PL" dirty="0">
                <a:ea typeface="Mongolian Baiti" panose="03000500000000000000" pitchFamily="66" charset="0"/>
              </a:rPr>
              <a:t>Uniwersalne projektowanie – uczestnik z niepełnosprawnością</a:t>
            </a:r>
          </a:p>
        </p:txBody>
      </p:sp>
    </p:spTree>
    <p:extLst>
      <p:ext uri="{BB962C8B-B14F-4D97-AF65-F5344CB8AC3E}">
        <p14:creationId xmlns:p14="http://schemas.microsoft.com/office/powerpoint/2010/main" val="738770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7125" y="2602361"/>
            <a:ext cx="11348581" cy="500715"/>
          </a:xfrm>
        </p:spPr>
        <p:txBody>
          <a:bodyPr>
            <a:noAutofit/>
          </a:bodyPr>
          <a:lstStyle/>
          <a:p>
            <a:pPr algn="ctr">
              <a:spcBef>
                <a:spcPts val="1000"/>
              </a:spcBef>
            </a:pPr>
            <a:r>
              <a:rPr lang="pl-PL" dirty="0">
                <a:ea typeface="Mongolian Baiti" panose="03000500000000000000" pitchFamily="66" charset="0"/>
              </a:rPr>
              <a:t>Wdrażanie </a:t>
            </a:r>
          </a:p>
        </p:txBody>
      </p:sp>
    </p:spTree>
    <p:extLst>
      <p:ext uri="{BB962C8B-B14F-4D97-AF65-F5344CB8AC3E}">
        <p14:creationId xmlns:p14="http://schemas.microsoft.com/office/powerpoint/2010/main" val="17306321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8358" y="790999"/>
            <a:ext cx="10552719" cy="1068040"/>
          </a:xfrm>
        </p:spPr>
        <p:txBody>
          <a:bodyPr/>
          <a:lstStyle/>
          <a:p>
            <a:pPr>
              <a:spcBef>
                <a:spcPts val="1000"/>
              </a:spcBef>
            </a:pPr>
            <a:r>
              <a:rPr lang="pl-PL" dirty="0">
                <a:ea typeface="Mongolian Baiti" panose="03000500000000000000" pitchFamily="66" charset="0"/>
              </a:rPr>
              <a:t>Mechanizm racjonalnych uprawnień – </a:t>
            </a:r>
            <a:r>
              <a:rPr lang="pl-PL" dirty="0" smtClean="0">
                <a:ea typeface="Mongolian Baiti" panose="03000500000000000000" pitchFamily="66" charset="0"/>
              </a:rPr>
              <a:t>uczestnik</a:t>
            </a:r>
            <a:br>
              <a:rPr lang="pl-PL" dirty="0" smtClean="0">
                <a:ea typeface="Mongolian Baiti" panose="03000500000000000000" pitchFamily="66" charset="0"/>
              </a:rPr>
            </a:br>
            <a:r>
              <a:rPr lang="pl-PL" dirty="0" smtClean="0">
                <a:ea typeface="Mongolian Baiti" panose="03000500000000000000" pitchFamily="66" charset="0"/>
              </a:rPr>
              <a:t>z </a:t>
            </a:r>
            <a:r>
              <a:rPr lang="pl-PL" dirty="0">
                <a:ea typeface="Mongolian Baiti" panose="03000500000000000000" pitchFamily="66" charset="0"/>
              </a:rPr>
              <a:t>niepełnosprawnością</a:t>
            </a:r>
          </a:p>
        </p:txBody>
      </p:sp>
      <p:sp>
        <p:nvSpPr>
          <p:cNvPr id="3" name="Symbol zastępczy zawartości 2"/>
          <p:cNvSpPr>
            <a:spLocks noGrp="1"/>
          </p:cNvSpPr>
          <p:nvPr>
            <p:ph idx="1"/>
          </p:nvPr>
        </p:nvSpPr>
        <p:spPr>
          <a:xfrm>
            <a:off x="349743" y="1863969"/>
            <a:ext cx="10515600" cy="3970818"/>
          </a:xfrm>
        </p:spPr>
        <p:txBody>
          <a:bodyPr>
            <a:normAutofit/>
          </a:bodyPr>
          <a:lstStyle/>
          <a:p>
            <a:pPr algn="just"/>
            <a:r>
              <a:rPr lang="pl-PL" dirty="0"/>
              <a:t>W ramach projektów ogólnodostępnych w celu zapewnienia możliwości pełnego uczestnictwa osób z niepełnosprawnościami, należy zastosować mechanizm racjonalnych usprawnień.</a:t>
            </a:r>
          </a:p>
          <a:p>
            <a:pPr algn="just"/>
            <a:r>
              <a:rPr lang="pl-PL" dirty="0"/>
              <a:t>W odniesieniu do projektów realizowanych ze środków EFS, EFRR i FS oznacza to możliwość finansowania specyficznych usług dostosowawczych lub oddziaływania na szeroko pojętą infrastrukturę, nieprzewidzianych z góry we wniosku o dofinansowanie projektu,                                    lecz uruchamianych wraz z pojawieniem się w projekcie (w charakterze uczestnika lub personelu) osoby z niepełnosprawnością.</a:t>
            </a:r>
          </a:p>
          <a:p>
            <a:pPr algn="just"/>
            <a:r>
              <a:rPr lang="pl-PL" dirty="0"/>
              <a:t>Każde racjonalne usprawnienie wynika z relacji przynajmniej trzech czynników: dysfunkcji związanej z danym uczestnikiem projektu, barier otoczenia oraz charakteru usługi realizowanej w ramach projektu.</a:t>
            </a:r>
          </a:p>
          <a:p>
            <a:pPr algn="just"/>
            <a:endParaRPr lang="pl-PL" dirty="0"/>
          </a:p>
        </p:txBody>
      </p:sp>
    </p:spTree>
    <p:extLst>
      <p:ext uri="{BB962C8B-B14F-4D97-AF65-F5344CB8AC3E}">
        <p14:creationId xmlns:p14="http://schemas.microsoft.com/office/powerpoint/2010/main" val="27713979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840523"/>
            <a:ext cx="10515600" cy="3994264"/>
          </a:xfrm>
        </p:spPr>
        <p:txBody>
          <a:bodyPr>
            <a:normAutofit/>
          </a:bodyPr>
          <a:lstStyle/>
          <a:p>
            <a:pPr algn="just"/>
            <a:r>
              <a:rPr lang="pl-PL" dirty="0"/>
              <a:t>Zgodnie z </a:t>
            </a:r>
            <a:r>
              <a:rPr lang="pl-PL" i="1" dirty="0"/>
              <a:t>Wytycznymi w zakresie realizacji zasady równości szans i niedyskryminacji,                                   w tym dostępności dla osób z niepełnosprawnościami oraz zasady równości szans kobiet i mężczyzn w ramach funduszy unijnych na lata 2014-2020</a:t>
            </a:r>
            <a:r>
              <a:rPr lang="pl-PL" dirty="0"/>
              <a:t> mechanizm racjonalnych usprawnień to konieczne                 i odpowiednie zmiany oraz dostosowania, nienakładające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a:t>
            </a:r>
          </a:p>
          <a:p>
            <a:pPr algn="just"/>
            <a:endParaRPr lang="pl-PL" dirty="0"/>
          </a:p>
        </p:txBody>
      </p:sp>
      <p:sp>
        <p:nvSpPr>
          <p:cNvPr id="5" name="Tytuł 1"/>
          <p:cNvSpPr>
            <a:spLocks noGrp="1"/>
          </p:cNvSpPr>
          <p:nvPr>
            <p:ph type="title"/>
          </p:nvPr>
        </p:nvSpPr>
        <p:spPr>
          <a:xfrm>
            <a:off x="408358" y="790999"/>
            <a:ext cx="10552719" cy="1068040"/>
          </a:xfrm>
        </p:spPr>
        <p:txBody>
          <a:bodyPr/>
          <a:lstStyle/>
          <a:p>
            <a:pPr>
              <a:spcBef>
                <a:spcPts val="1000"/>
              </a:spcBef>
            </a:pPr>
            <a:r>
              <a:rPr lang="pl-PL" dirty="0">
                <a:ea typeface="Mongolian Baiti" panose="03000500000000000000" pitchFamily="66" charset="0"/>
              </a:rPr>
              <a:t>Mechanizm racjonalnych uprawnień – </a:t>
            </a:r>
            <a:r>
              <a:rPr lang="pl-PL" dirty="0" smtClean="0">
                <a:ea typeface="Mongolian Baiti" panose="03000500000000000000" pitchFamily="66" charset="0"/>
              </a:rPr>
              <a:t>uczestnik</a:t>
            </a:r>
            <a:br>
              <a:rPr lang="pl-PL" dirty="0" smtClean="0">
                <a:ea typeface="Mongolian Baiti" panose="03000500000000000000" pitchFamily="66" charset="0"/>
              </a:rPr>
            </a:br>
            <a:r>
              <a:rPr lang="pl-PL" dirty="0" smtClean="0">
                <a:ea typeface="Mongolian Baiti" panose="03000500000000000000" pitchFamily="66" charset="0"/>
              </a:rPr>
              <a:t>z </a:t>
            </a:r>
            <a:r>
              <a:rPr lang="pl-PL" dirty="0">
                <a:ea typeface="Mongolian Baiti" panose="03000500000000000000" pitchFamily="66" charset="0"/>
              </a:rPr>
              <a:t>niepełnosprawnością</a:t>
            </a:r>
          </a:p>
        </p:txBody>
      </p:sp>
    </p:spTree>
    <p:extLst>
      <p:ext uri="{BB962C8B-B14F-4D97-AF65-F5344CB8AC3E}">
        <p14:creationId xmlns:p14="http://schemas.microsoft.com/office/powerpoint/2010/main" val="12076415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840523"/>
            <a:ext cx="10515600" cy="3994264"/>
          </a:xfrm>
        </p:spPr>
        <p:txBody>
          <a:bodyPr>
            <a:normAutofit/>
          </a:bodyPr>
          <a:lstStyle/>
          <a:p>
            <a:r>
              <a:rPr lang="pl-PL" b="1" dirty="0"/>
              <a:t>Przykładowy katalog kosztów racjonalnych usprawnień:</a:t>
            </a:r>
          </a:p>
          <a:p>
            <a:pPr marL="285750" lvl="0" indent="-285750">
              <a:buFont typeface="Wingdings" panose="05000000000000000000" pitchFamily="2" charset="2"/>
              <a:buChar char="§"/>
            </a:pPr>
            <a:r>
              <a:rPr lang="pl-PL" dirty="0"/>
              <a:t>specjalistyczny transport na miejsce realizacji wsparcia;</a:t>
            </a:r>
          </a:p>
          <a:p>
            <a:pPr marL="285750" lvl="0" indent="-285750">
              <a:buFont typeface="Wingdings" panose="05000000000000000000" pitchFamily="2" charset="2"/>
              <a:buChar char="§"/>
            </a:pPr>
            <a:r>
              <a:rPr lang="pl-PL" dirty="0"/>
              <a:t>dostosowanie architektoniczne budynków niedostępnych (np. zmiana miejsca realizacji projektu; budowa tymczasowych podjazdów; montaż platform, wind, podnośników; właściwe oznakowanie budynków poprzez wprowadzanie elementów kontrastowych i wypukłych celem właściwego oznakowania dla osób niewidomych i słabowidzących itp.);</a:t>
            </a:r>
          </a:p>
          <a:p>
            <a:pPr marL="285750" lvl="0" indent="-285750">
              <a:buFont typeface="Wingdings" panose="05000000000000000000" pitchFamily="2" charset="2"/>
              <a:buChar char="§"/>
            </a:pPr>
            <a:r>
              <a:rPr lang="pl-PL" dirty="0"/>
              <a:t>dostosowanie infrastruktury komputerowej (np. wynajęcie lub zakup i instalacja programów powiększających, mówiących, kamer do kontaktu z osobą posługującą się językiem migowym, drukarek materiałów w alfabecie Braille’a);</a:t>
            </a:r>
          </a:p>
          <a:p>
            <a:pPr algn="just"/>
            <a:endParaRPr lang="pl-PL" dirty="0"/>
          </a:p>
        </p:txBody>
      </p:sp>
      <p:sp>
        <p:nvSpPr>
          <p:cNvPr id="5" name="Tytuł 1"/>
          <p:cNvSpPr>
            <a:spLocks noGrp="1"/>
          </p:cNvSpPr>
          <p:nvPr>
            <p:ph type="title"/>
          </p:nvPr>
        </p:nvSpPr>
        <p:spPr>
          <a:xfrm>
            <a:off x="408358" y="790999"/>
            <a:ext cx="10552719" cy="1068040"/>
          </a:xfrm>
        </p:spPr>
        <p:txBody>
          <a:bodyPr/>
          <a:lstStyle/>
          <a:p>
            <a:pPr>
              <a:spcBef>
                <a:spcPts val="1000"/>
              </a:spcBef>
            </a:pPr>
            <a:r>
              <a:rPr lang="pl-PL" dirty="0">
                <a:ea typeface="Mongolian Baiti" panose="03000500000000000000" pitchFamily="66" charset="0"/>
              </a:rPr>
              <a:t>Mechanizm racjonalnych uprawnień – </a:t>
            </a:r>
            <a:r>
              <a:rPr lang="pl-PL" dirty="0" smtClean="0">
                <a:ea typeface="Mongolian Baiti" panose="03000500000000000000" pitchFamily="66" charset="0"/>
              </a:rPr>
              <a:t>uczestnik</a:t>
            </a:r>
            <a:br>
              <a:rPr lang="pl-PL" dirty="0" smtClean="0">
                <a:ea typeface="Mongolian Baiti" panose="03000500000000000000" pitchFamily="66" charset="0"/>
              </a:rPr>
            </a:br>
            <a:r>
              <a:rPr lang="pl-PL" dirty="0" smtClean="0">
                <a:ea typeface="Mongolian Baiti" panose="03000500000000000000" pitchFamily="66" charset="0"/>
              </a:rPr>
              <a:t>z </a:t>
            </a:r>
            <a:r>
              <a:rPr lang="pl-PL" dirty="0">
                <a:ea typeface="Mongolian Baiti" panose="03000500000000000000" pitchFamily="66" charset="0"/>
              </a:rPr>
              <a:t>niepełnosprawnością</a:t>
            </a:r>
          </a:p>
        </p:txBody>
      </p:sp>
    </p:spTree>
    <p:extLst>
      <p:ext uri="{BB962C8B-B14F-4D97-AF65-F5344CB8AC3E}">
        <p14:creationId xmlns:p14="http://schemas.microsoft.com/office/powerpoint/2010/main" val="12573856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969477"/>
            <a:ext cx="10515600" cy="3865310"/>
          </a:xfrm>
        </p:spPr>
        <p:txBody>
          <a:bodyPr>
            <a:normAutofit/>
          </a:bodyPr>
          <a:lstStyle/>
          <a:p>
            <a:pPr algn="just"/>
            <a:r>
              <a:rPr lang="pl-PL" b="1" dirty="0"/>
              <a:t>Przykładowy katalog kosztów racjonalnych usprawnień:</a:t>
            </a:r>
          </a:p>
          <a:p>
            <a:pPr marL="285750" lvl="0" indent="-285750" algn="just">
              <a:buFont typeface="Wingdings" panose="05000000000000000000" pitchFamily="2" charset="2"/>
              <a:buChar char="§"/>
            </a:pPr>
            <a:r>
              <a:rPr lang="pl-PL" dirty="0"/>
              <a:t>dostosowania akustyczne (wynajęcie lub zakup i montaż systemów wspomagających słyszenie, np. pętli indukcyjnych, systemów FM);</a:t>
            </a:r>
          </a:p>
          <a:p>
            <a:pPr marL="285750" lvl="0" indent="-285750" algn="just">
              <a:buFont typeface="Wingdings" panose="05000000000000000000" pitchFamily="2" charset="2"/>
              <a:buChar char="§"/>
            </a:pPr>
            <a:r>
              <a:rPr lang="pl-PL" dirty="0"/>
              <a:t>asystent tłumaczący na język łatwy;</a:t>
            </a:r>
          </a:p>
          <a:p>
            <a:pPr marL="285750" indent="-285750" algn="just">
              <a:buFont typeface="Wingdings" panose="05000000000000000000" pitchFamily="2" charset="2"/>
              <a:buChar char="§"/>
            </a:pPr>
            <a:r>
              <a:rPr lang="pl-PL" dirty="0"/>
              <a:t>asystent osoby z niepełnosprawnością;</a:t>
            </a:r>
          </a:p>
          <a:p>
            <a:pPr marL="285750" lvl="0" indent="-285750" algn="just">
              <a:buFont typeface="Wingdings" panose="05000000000000000000" pitchFamily="2" charset="2"/>
              <a:buChar char="§"/>
            </a:pPr>
            <a:r>
              <a:rPr lang="pl-PL" dirty="0"/>
              <a:t>tłumacz języka migowego lub tłumacz-przewodnik;</a:t>
            </a:r>
          </a:p>
          <a:p>
            <a:pPr marL="285750" lvl="0" indent="-285750" algn="just">
              <a:buFont typeface="Wingdings" panose="05000000000000000000" pitchFamily="2" charset="2"/>
              <a:buChar char="§"/>
            </a:pPr>
            <a:r>
              <a:rPr lang="pl-PL" dirty="0"/>
              <a:t>przewodnik dla osoby mającej trudności w widzeniu;</a:t>
            </a:r>
          </a:p>
          <a:p>
            <a:pPr algn="just"/>
            <a:endParaRPr lang="pl-PL" dirty="0"/>
          </a:p>
        </p:txBody>
      </p:sp>
      <p:sp>
        <p:nvSpPr>
          <p:cNvPr id="5" name="Tytuł 1"/>
          <p:cNvSpPr>
            <a:spLocks noGrp="1"/>
          </p:cNvSpPr>
          <p:nvPr>
            <p:ph type="title"/>
          </p:nvPr>
        </p:nvSpPr>
        <p:spPr>
          <a:xfrm>
            <a:off x="349743" y="376330"/>
            <a:ext cx="10552719" cy="1068040"/>
          </a:xfrm>
        </p:spPr>
        <p:txBody>
          <a:bodyPr/>
          <a:lstStyle/>
          <a:p>
            <a:pPr>
              <a:spcBef>
                <a:spcPts val="1000"/>
              </a:spcBef>
            </a:pPr>
            <a:r>
              <a:rPr lang="pl-PL" dirty="0">
                <a:ea typeface="Mongolian Baiti" panose="03000500000000000000" pitchFamily="66" charset="0"/>
              </a:rPr>
              <a:t>Mechanizm racjonalnych uprawnień – </a:t>
            </a:r>
            <a:r>
              <a:rPr lang="pl-PL" dirty="0" smtClean="0">
                <a:ea typeface="Mongolian Baiti" panose="03000500000000000000" pitchFamily="66" charset="0"/>
              </a:rPr>
              <a:t>uczestnik</a:t>
            </a:r>
            <a:br>
              <a:rPr lang="pl-PL" dirty="0" smtClean="0">
                <a:ea typeface="Mongolian Baiti" panose="03000500000000000000" pitchFamily="66" charset="0"/>
              </a:rPr>
            </a:br>
            <a:r>
              <a:rPr lang="pl-PL" dirty="0" smtClean="0">
                <a:ea typeface="Mongolian Baiti" panose="03000500000000000000" pitchFamily="66" charset="0"/>
              </a:rPr>
              <a:t>z </a:t>
            </a:r>
            <a:r>
              <a:rPr lang="pl-PL" dirty="0">
                <a:ea typeface="Mongolian Baiti" panose="03000500000000000000" pitchFamily="66" charset="0"/>
              </a:rPr>
              <a:t>niepełnosprawnością</a:t>
            </a:r>
          </a:p>
        </p:txBody>
      </p:sp>
    </p:spTree>
    <p:extLst>
      <p:ext uri="{BB962C8B-B14F-4D97-AF65-F5344CB8AC3E}">
        <p14:creationId xmlns:p14="http://schemas.microsoft.com/office/powerpoint/2010/main" val="3853941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969477"/>
            <a:ext cx="10515600" cy="3865310"/>
          </a:xfrm>
        </p:spPr>
        <p:txBody>
          <a:bodyPr>
            <a:normAutofit/>
          </a:bodyPr>
          <a:lstStyle/>
          <a:p>
            <a:pPr algn="just"/>
            <a:r>
              <a:rPr lang="pl-PL" b="1" dirty="0"/>
              <a:t>Przykładowy katalog kosztów racjonalnych usprawnień:</a:t>
            </a:r>
          </a:p>
          <a:p>
            <a:pPr marL="285750" lvl="0" indent="-285750">
              <a:buFont typeface="Wingdings" panose="05000000000000000000" pitchFamily="2" charset="2"/>
              <a:buChar char="§"/>
            </a:pPr>
            <a:r>
              <a:rPr lang="pl-PL" dirty="0"/>
              <a:t>alternatywne formy przygotowania materiałów projektowych (szkoleniowych, informacyjnych, np. wersje elektroniczne dokumentów, wersje w druku powiększonym, wersje pisane alfabetem Braille’a, wersje w języku łatwym, nagranie tłumaczenia na język migowy na nośniku elektronicznym, itp.);</a:t>
            </a:r>
          </a:p>
          <a:p>
            <a:pPr marL="285750" lvl="0" indent="-285750">
              <a:buFont typeface="Wingdings" panose="05000000000000000000" pitchFamily="2" charset="2"/>
              <a:buChar char="§"/>
            </a:pPr>
            <a:r>
              <a:rPr lang="pl-PL" dirty="0"/>
              <a:t>zmiana procedur;</a:t>
            </a:r>
          </a:p>
          <a:p>
            <a:pPr marL="285750" lvl="0" indent="-285750">
              <a:buFont typeface="Wingdings" panose="05000000000000000000" pitchFamily="2" charset="2"/>
              <a:buChar char="§"/>
            </a:pPr>
            <a:r>
              <a:rPr lang="pl-PL" dirty="0"/>
              <a:t>wydłużony czas wsparcia (wynikającego np. z konieczności wolniejszego tłumaczenia na język migowy, wolnego mówienia, odczytywania komunikatów z ust, stosowania języka łatwego itp.);</a:t>
            </a:r>
          </a:p>
          <a:p>
            <a:pPr marL="285750" lvl="0" indent="-285750">
              <a:buFont typeface="Wingdings" panose="05000000000000000000" pitchFamily="2" charset="2"/>
              <a:buChar char="§"/>
            </a:pPr>
            <a:r>
              <a:rPr lang="pl-PL" dirty="0"/>
              <a:t>dostosowanie posiłków, uwzględniania specyficznych potrzeb żywieniowych wynikających               z niepełnosprawności.</a:t>
            </a:r>
          </a:p>
          <a:p>
            <a:pPr algn="just"/>
            <a:endParaRPr lang="pl-PL" dirty="0"/>
          </a:p>
        </p:txBody>
      </p:sp>
      <p:sp>
        <p:nvSpPr>
          <p:cNvPr id="5" name="Tytuł 1"/>
          <p:cNvSpPr>
            <a:spLocks noGrp="1"/>
          </p:cNvSpPr>
          <p:nvPr>
            <p:ph type="title"/>
          </p:nvPr>
        </p:nvSpPr>
        <p:spPr>
          <a:xfrm>
            <a:off x="535949" y="610246"/>
            <a:ext cx="10552719" cy="1068040"/>
          </a:xfrm>
        </p:spPr>
        <p:txBody>
          <a:bodyPr/>
          <a:lstStyle/>
          <a:p>
            <a:pPr>
              <a:spcBef>
                <a:spcPts val="1000"/>
              </a:spcBef>
            </a:pPr>
            <a:r>
              <a:rPr lang="pl-PL" dirty="0">
                <a:ea typeface="Mongolian Baiti" panose="03000500000000000000" pitchFamily="66" charset="0"/>
              </a:rPr>
              <a:t>Mechanizm racjonalnych uprawnień – </a:t>
            </a:r>
            <a:r>
              <a:rPr lang="pl-PL" dirty="0" smtClean="0">
                <a:ea typeface="Mongolian Baiti" panose="03000500000000000000" pitchFamily="66" charset="0"/>
              </a:rPr>
              <a:t>uczestnik</a:t>
            </a:r>
            <a:br>
              <a:rPr lang="pl-PL" dirty="0" smtClean="0">
                <a:ea typeface="Mongolian Baiti" panose="03000500000000000000" pitchFamily="66" charset="0"/>
              </a:rPr>
            </a:br>
            <a:r>
              <a:rPr lang="pl-PL" dirty="0" smtClean="0">
                <a:ea typeface="Mongolian Baiti" panose="03000500000000000000" pitchFamily="66" charset="0"/>
              </a:rPr>
              <a:t>z </a:t>
            </a:r>
            <a:r>
              <a:rPr lang="pl-PL" dirty="0">
                <a:ea typeface="Mongolian Baiti" panose="03000500000000000000" pitchFamily="66" charset="0"/>
              </a:rPr>
              <a:t>niepełnosprawnością</a:t>
            </a:r>
          </a:p>
        </p:txBody>
      </p:sp>
    </p:spTree>
    <p:extLst>
      <p:ext uri="{BB962C8B-B14F-4D97-AF65-F5344CB8AC3E}">
        <p14:creationId xmlns:p14="http://schemas.microsoft.com/office/powerpoint/2010/main" val="39228013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81641" y="1873239"/>
            <a:ext cx="10515600" cy="4099771"/>
          </a:xfrm>
        </p:spPr>
        <p:txBody>
          <a:bodyPr>
            <a:normAutofit/>
          </a:bodyPr>
          <a:lstStyle/>
          <a:p>
            <a:pPr algn="just"/>
            <a:r>
              <a:rPr lang="pl-PL" dirty="0"/>
              <a:t>Łączny koszt racjonalnych usprawnień na jednego uczestnika w projekcie nie może przekroczyć</a:t>
            </a:r>
            <a:br>
              <a:rPr lang="pl-PL" dirty="0"/>
            </a:br>
            <a:r>
              <a:rPr lang="pl-PL" dirty="0"/>
              <a:t>12 tys. PLN. </a:t>
            </a:r>
          </a:p>
          <a:p>
            <a:pPr algn="just"/>
            <a:r>
              <a:rPr lang="pl-PL" dirty="0"/>
              <a:t>Finansowanie i kwalifikowanie wydatków związanych z mechanizmem racjonalnych usprawnień    jest możliwe w ramach zasady elastyczności budżetu projektu. Umożliwi to beneficjentom dokonywanie przesunięć środków w ramach budżetu na ten cel, w momencie pojawienia                     się w projekcie specjalnych potrzeb osoby lub osób z niepełnosprawnościami. </a:t>
            </a:r>
          </a:p>
          <a:p>
            <a:pPr algn="just"/>
            <a:r>
              <a:rPr lang="pl-PL" b="1" dirty="0"/>
              <a:t>W przypadku braku możliwości pokrycia wydatków związanych z mechanizmem racjonalnych usprawnień, istnieje możliwość wnioskowania do IP PO WER o zwiększenie wartości dofinansowania projektu</a:t>
            </a:r>
            <a:r>
              <a:rPr lang="pl-PL" dirty="0"/>
              <a:t>. </a:t>
            </a:r>
          </a:p>
          <a:p>
            <a:pPr algn="just"/>
            <a:r>
              <a:rPr lang="pl-PL" dirty="0"/>
              <a:t>Decyzję w sprawie finansowania mechanizmu racjonalnych usprawnień podejmuje IZ /IP biorąc              pod uwagę zasadność i racjonalność poniesienia dodatkowych kosztów. </a:t>
            </a:r>
          </a:p>
          <a:p>
            <a:pPr lvl="0" algn="just"/>
            <a:endParaRPr lang="pl-PL" dirty="0"/>
          </a:p>
          <a:p>
            <a:pPr algn="just"/>
            <a:endParaRPr lang="pl-PL" dirty="0"/>
          </a:p>
        </p:txBody>
      </p:sp>
      <p:sp>
        <p:nvSpPr>
          <p:cNvPr id="5" name="Tytuł 1"/>
          <p:cNvSpPr>
            <a:spLocks noGrp="1"/>
          </p:cNvSpPr>
          <p:nvPr>
            <p:ph type="title"/>
          </p:nvPr>
        </p:nvSpPr>
        <p:spPr>
          <a:xfrm>
            <a:off x="485785" y="666975"/>
            <a:ext cx="10552719" cy="1068040"/>
          </a:xfrm>
        </p:spPr>
        <p:txBody>
          <a:bodyPr/>
          <a:lstStyle/>
          <a:p>
            <a:pPr>
              <a:spcBef>
                <a:spcPts val="1000"/>
              </a:spcBef>
            </a:pPr>
            <a:r>
              <a:rPr lang="pl-PL" dirty="0">
                <a:ea typeface="Mongolian Baiti" panose="03000500000000000000" pitchFamily="66" charset="0"/>
              </a:rPr>
              <a:t>Mechanizm racjonalnych uprawnień – </a:t>
            </a:r>
            <a:r>
              <a:rPr lang="pl-PL" dirty="0" smtClean="0">
                <a:ea typeface="Mongolian Baiti" panose="03000500000000000000" pitchFamily="66" charset="0"/>
              </a:rPr>
              <a:t>uczestnik</a:t>
            </a:r>
            <a:br>
              <a:rPr lang="pl-PL" dirty="0" smtClean="0">
                <a:ea typeface="Mongolian Baiti" panose="03000500000000000000" pitchFamily="66" charset="0"/>
              </a:rPr>
            </a:br>
            <a:r>
              <a:rPr lang="pl-PL" dirty="0" smtClean="0">
                <a:ea typeface="Mongolian Baiti" panose="03000500000000000000" pitchFamily="66" charset="0"/>
              </a:rPr>
              <a:t>z </a:t>
            </a:r>
            <a:r>
              <a:rPr lang="pl-PL" dirty="0">
                <a:ea typeface="Mongolian Baiti" panose="03000500000000000000" pitchFamily="66" charset="0"/>
              </a:rPr>
              <a:t>niepełnosprawnością</a:t>
            </a:r>
          </a:p>
        </p:txBody>
      </p:sp>
    </p:spTree>
    <p:extLst>
      <p:ext uri="{BB962C8B-B14F-4D97-AF65-F5344CB8AC3E}">
        <p14:creationId xmlns:p14="http://schemas.microsoft.com/office/powerpoint/2010/main" val="6495261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7334" y="595251"/>
            <a:ext cx="7816697" cy="1068040"/>
          </a:xfrm>
        </p:spPr>
        <p:txBody>
          <a:bodyPr/>
          <a:lstStyle/>
          <a:p>
            <a:pPr>
              <a:spcBef>
                <a:spcPts val="1000"/>
              </a:spcBef>
            </a:pPr>
            <a:r>
              <a:rPr lang="pl-PL" dirty="0">
                <a:ea typeface="Mongolian Baiti" panose="03000500000000000000" pitchFamily="66" charset="0"/>
              </a:rPr>
              <a:t>Wdrażanie zasady równości szans K i M</a:t>
            </a:r>
          </a:p>
        </p:txBody>
      </p:sp>
      <p:sp>
        <p:nvSpPr>
          <p:cNvPr id="3" name="Symbol zastępczy zawartości 2"/>
          <p:cNvSpPr>
            <a:spLocks noGrp="1"/>
          </p:cNvSpPr>
          <p:nvPr>
            <p:ph idx="1"/>
          </p:nvPr>
        </p:nvSpPr>
        <p:spPr>
          <a:xfrm>
            <a:off x="349743" y="1488831"/>
            <a:ext cx="10515600" cy="4345956"/>
          </a:xfrm>
        </p:spPr>
        <p:txBody>
          <a:bodyPr>
            <a:normAutofit/>
          </a:bodyPr>
          <a:lstStyle/>
          <a:p>
            <a:pPr algn="just"/>
            <a:r>
              <a:rPr lang="pl-PL" dirty="0"/>
              <a:t>Jeśli w projekcie zapisano, </a:t>
            </a:r>
            <a:r>
              <a:rPr lang="pl-PL" b="1" dirty="0"/>
              <a:t>że koordynator przeszkoli zespół projektowy </a:t>
            </a:r>
            <a:r>
              <a:rPr lang="pl-PL" dirty="0"/>
              <a:t>należy zgromadzić następującą dokumentację:</a:t>
            </a:r>
          </a:p>
          <a:p>
            <a:pPr marL="285750" indent="-285750" algn="just">
              <a:buFontTx/>
              <a:buChar char="-"/>
            </a:pPr>
            <a:r>
              <a:rPr lang="pl-PL" dirty="0"/>
              <a:t>listę obecności,</a:t>
            </a:r>
          </a:p>
          <a:p>
            <a:pPr marL="285750" indent="-285750" algn="just">
              <a:buFontTx/>
              <a:buChar char="-"/>
            </a:pPr>
            <a:r>
              <a:rPr lang="pl-PL" dirty="0"/>
              <a:t>materiały szkoleniowe,</a:t>
            </a:r>
          </a:p>
          <a:p>
            <a:pPr marL="285750" indent="-285750" algn="just">
              <a:buFontTx/>
              <a:buChar char="-"/>
            </a:pPr>
            <a:r>
              <a:rPr lang="pl-PL" dirty="0"/>
              <a:t>program szkolenia,</a:t>
            </a:r>
          </a:p>
          <a:p>
            <a:pPr marL="285750" indent="-285750" algn="just">
              <a:buFontTx/>
              <a:buChar char="-"/>
            </a:pPr>
            <a:r>
              <a:rPr lang="pl-PL" dirty="0"/>
              <a:t>kopie zaświadczeń/certyfikatów i/lub rejestr wydanych certyfikatów i wzór certyfikatu,</a:t>
            </a:r>
          </a:p>
          <a:p>
            <a:pPr marL="285750" indent="-285750" algn="just">
              <a:buFontTx/>
              <a:buChar char="-"/>
            </a:pPr>
            <a:r>
              <a:rPr lang="pl-PL" dirty="0"/>
              <a:t>ankiety ze szkolenia pokazujące spełnienie jego celu np. przyrost wiedzy z zakresu stosowania zasady równości szans K i M ( na początku i na końcu szkolenia, raport z ankiet),</a:t>
            </a:r>
          </a:p>
          <a:p>
            <a:pPr marL="285750" indent="-285750" algn="just">
              <a:buFontTx/>
              <a:buChar char="-"/>
            </a:pPr>
            <a:r>
              <a:rPr lang="pl-PL" dirty="0"/>
              <a:t>cv koordynatora, certyfikat/zaświadczenie ze szkolenia, które ukończył.</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9591416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6701" y="1663291"/>
            <a:ext cx="10515600" cy="4334232"/>
          </a:xfrm>
        </p:spPr>
        <p:txBody>
          <a:bodyPr>
            <a:normAutofit/>
          </a:bodyPr>
          <a:lstStyle/>
          <a:p>
            <a:pPr algn="just"/>
            <a:r>
              <a:rPr lang="pl-PL" dirty="0"/>
              <a:t>Jeśli w projekcie zapisano, </a:t>
            </a:r>
            <a:r>
              <a:rPr lang="pl-PL" b="1" dirty="0"/>
              <a:t>że koordynator/asystent </a:t>
            </a:r>
            <a:r>
              <a:rPr lang="pl-PL" dirty="0"/>
              <a:t>lub inna osoba będzie monitorować wolny            od stereotypów przekaz na zajęciach/warsztatach/stażach </a:t>
            </a:r>
            <a:r>
              <a:rPr lang="pl-PL" dirty="0" err="1"/>
              <a:t>itp</a:t>
            </a:r>
            <a:r>
              <a:rPr lang="pl-PL" dirty="0"/>
              <a:t>:</a:t>
            </a:r>
          </a:p>
          <a:p>
            <a:pPr algn="just"/>
            <a:endParaRPr lang="pl-PL" dirty="0"/>
          </a:p>
          <a:p>
            <a:pPr algn="just"/>
            <a:r>
              <a:rPr lang="pl-PL" dirty="0"/>
              <a:t>Raport z wizyty na zajęciach a w nim m.in.:</a:t>
            </a:r>
          </a:p>
          <a:p>
            <a:pPr marL="285750" indent="-285750" algn="just">
              <a:buFontTx/>
              <a:buChar char="-"/>
            </a:pPr>
            <a:r>
              <a:rPr lang="pl-PL" dirty="0"/>
              <a:t> informacje o zaobserwowanych błędach, terminie i sposobie ich usunięcia,</a:t>
            </a:r>
          </a:p>
          <a:p>
            <a:pPr marL="285750" indent="-285750" algn="just">
              <a:buFontTx/>
              <a:buChar char="-"/>
            </a:pPr>
            <a:r>
              <a:rPr lang="pl-PL" dirty="0"/>
              <a:t>podpisy prowadzącego i wizytującego,</a:t>
            </a:r>
          </a:p>
          <a:p>
            <a:pPr marL="285750" indent="-285750" algn="just">
              <a:buFontTx/>
              <a:buChar char="-"/>
            </a:pPr>
            <a:r>
              <a:rPr lang="pl-PL" dirty="0"/>
              <a:t>data wizyty,</a:t>
            </a:r>
          </a:p>
          <a:p>
            <a:pPr marL="285750" indent="-285750" algn="just">
              <a:buFontTx/>
              <a:buChar char="-"/>
            </a:pPr>
            <a:r>
              <a:rPr lang="pl-PL" dirty="0"/>
              <a:t>pytania, które zadano uczestnikom wraz z zagregowanymi odpowiedziami.</a:t>
            </a:r>
          </a:p>
          <a:p>
            <a:pPr marL="285750" indent="-285750" algn="just">
              <a:buFontTx/>
              <a:buChar char="-"/>
            </a:pPr>
            <a:endParaRPr lang="pl-PL" dirty="0"/>
          </a:p>
          <a:p>
            <a:pPr algn="just"/>
            <a:endParaRPr lang="pl-PL" dirty="0"/>
          </a:p>
          <a:p>
            <a:pPr algn="just"/>
            <a:endParaRPr lang="pl-PL" dirty="0"/>
          </a:p>
          <a:p>
            <a:pPr algn="just"/>
            <a:endParaRPr lang="pl-PL" dirty="0"/>
          </a:p>
        </p:txBody>
      </p:sp>
      <p:sp>
        <p:nvSpPr>
          <p:cNvPr id="5" name="Tytuł 1"/>
          <p:cNvSpPr>
            <a:spLocks noGrp="1"/>
          </p:cNvSpPr>
          <p:nvPr>
            <p:ph type="title"/>
          </p:nvPr>
        </p:nvSpPr>
        <p:spPr>
          <a:xfrm>
            <a:off x="466701" y="595251"/>
            <a:ext cx="7816697" cy="1068040"/>
          </a:xfrm>
        </p:spPr>
        <p:txBody>
          <a:bodyPr/>
          <a:lstStyle/>
          <a:p>
            <a:pPr>
              <a:spcBef>
                <a:spcPts val="1000"/>
              </a:spcBef>
            </a:pPr>
            <a:r>
              <a:rPr lang="pl-PL" dirty="0">
                <a:ea typeface="Mongolian Baiti" panose="03000500000000000000" pitchFamily="66" charset="0"/>
              </a:rPr>
              <a:t>Wdrażanie zasady równości szans K i M</a:t>
            </a:r>
          </a:p>
        </p:txBody>
      </p:sp>
    </p:spTree>
    <p:extLst>
      <p:ext uri="{BB962C8B-B14F-4D97-AF65-F5344CB8AC3E}">
        <p14:creationId xmlns:p14="http://schemas.microsoft.com/office/powerpoint/2010/main" val="57569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4873" y="985422"/>
            <a:ext cx="11348581" cy="500715"/>
          </a:xfrm>
        </p:spPr>
        <p:txBody>
          <a:bodyPr>
            <a:noAutofit/>
          </a:bodyPr>
          <a:lstStyle/>
          <a:p>
            <a:pPr>
              <a:spcBef>
                <a:spcPts val="1000"/>
              </a:spcBef>
            </a:pPr>
            <a:r>
              <a:rPr lang="pl-PL" dirty="0">
                <a:ea typeface="Mongolian Baiti" panose="03000500000000000000" pitchFamily="66" charset="0"/>
              </a:rPr>
              <a:t>Bariery osób z niepełnosprawnościami wskazane w agendzie</a:t>
            </a:r>
          </a:p>
        </p:txBody>
      </p:sp>
      <p:sp>
        <p:nvSpPr>
          <p:cNvPr id="3" name="Symbol zastępczy zawartości 2"/>
          <p:cNvSpPr>
            <a:spLocks noGrp="1"/>
          </p:cNvSpPr>
          <p:nvPr>
            <p:ph idx="1"/>
          </p:nvPr>
        </p:nvSpPr>
        <p:spPr>
          <a:xfrm>
            <a:off x="504538" y="1907194"/>
            <a:ext cx="8958439" cy="4351338"/>
          </a:xfrm>
        </p:spPr>
        <p:txBody>
          <a:bodyPr>
            <a:noAutofit/>
          </a:bodyPr>
          <a:lstStyle/>
          <a:p>
            <a:r>
              <a:rPr lang="pl-PL" b="1" dirty="0"/>
              <a:t>Czynniki wpływające na sytuację osób z niepełnosprawnościami</a:t>
            </a:r>
            <a:r>
              <a:rPr lang="pl-PL" dirty="0"/>
              <a:t>:</a:t>
            </a:r>
          </a:p>
          <a:p>
            <a:r>
              <a:rPr lang="pl-PL" dirty="0"/>
              <a:t>Liczne bariery funkcjonalne (wskazane projekty innowacyjne niwelujące taki bariery), w tym bariery w komunikowaniu się, architektoniczne, transportowe,                             w związku z tym ograniczenie  dostępu do placówek edukacyjnych,              aktywności społecznej.</a:t>
            </a:r>
          </a:p>
          <a:p>
            <a:endParaRPr lang="pl-PL" dirty="0"/>
          </a:p>
          <a:p>
            <a:r>
              <a:rPr lang="pl-PL" b="1" dirty="0"/>
              <a:t>Jakie inne bariery osób z niepełnosprawnościami powinny być niwelowane             w projektach PO WER?</a:t>
            </a:r>
          </a:p>
          <a:p>
            <a:r>
              <a:rPr lang="pl-PL" b="1" dirty="0"/>
              <a:t>Jakie udogodnienia są możliwe?</a:t>
            </a:r>
          </a:p>
          <a:p>
            <a:r>
              <a:rPr lang="pl-PL" b="1" dirty="0"/>
              <a:t>Z czym kojarzy się Państwo określenie „uniwersalne planowanie przestrzeni”?</a:t>
            </a:r>
          </a:p>
        </p:txBody>
      </p:sp>
    </p:spTree>
    <p:extLst>
      <p:ext uri="{BB962C8B-B14F-4D97-AF65-F5344CB8AC3E}">
        <p14:creationId xmlns:p14="http://schemas.microsoft.com/office/powerpoint/2010/main" val="39856500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00553"/>
            <a:ext cx="10515600" cy="4334233"/>
          </a:xfrm>
        </p:spPr>
        <p:txBody>
          <a:bodyPr>
            <a:normAutofit/>
          </a:bodyPr>
          <a:lstStyle/>
          <a:p>
            <a:pPr algn="just"/>
            <a:r>
              <a:rPr lang="pl-PL" dirty="0"/>
              <a:t>Jeśli w projekcie zapisano, </a:t>
            </a:r>
            <a:r>
              <a:rPr lang="pl-PL" b="1" dirty="0"/>
              <a:t>że będzie stosowany elastyczny czas pracy</a:t>
            </a:r>
            <a:r>
              <a:rPr lang="pl-PL" dirty="0"/>
              <a:t>:</a:t>
            </a:r>
          </a:p>
          <a:p>
            <a:pPr algn="just"/>
            <a:endParaRPr lang="pl-PL" dirty="0"/>
          </a:p>
          <a:p>
            <a:pPr marL="285750" indent="-285750" algn="just">
              <a:buFontTx/>
              <a:buChar char="-"/>
            </a:pPr>
            <a:r>
              <a:rPr lang="pl-PL" dirty="0"/>
              <a:t>Regulamin pracy z paragrafem dotyczącym możliwości zastosowania elastycznego czasu pracy         w danym podmiocie,</a:t>
            </a:r>
          </a:p>
          <a:p>
            <a:pPr marL="285750" indent="-285750" algn="just">
              <a:buFontTx/>
              <a:buChar char="-"/>
            </a:pPr>
            <a:r>
              <a:rPr lang="pl-PL" dirty="0"/>
              <a:t>Jeśli Beneficjent zatrudnia mniej niż 50 osób, nie ma obowiązku posiadania Regulaminu pracy.           W Takim przypadku powinien wydać obwieszczenie/zarządzenie dyrektora/prezesa/kierownika         o możliwości stosowania elastycznego czasu pracy na uzasadnioną prośbę pracownika i za zgodą przełożonego.</a:t>
            </a:r>
          </a:p>
          <a:p>
            <a:pPr marL="285750" indent="-285750" algn="just">
              <a:buFontTx/>
              <a:buChar char="-"/>
            </a:pPr>
            <a:endParaRPr lang="pl-PL" dirty="0"/>
          </a:p>
          <a:p>
            <a:pPr algn="just"/>
            <a:endParaRPr lang="pl-PL" dirty="0"/>
          </a:p>
          <a:p>
            <a:pPr algn="just"/>
            <a:endParaRPr lang="pl-PL" dirty="0"/>
          </a:p>
          <a:p>
            <a:pPr algn="just"/>
            <a:endParaRPr lang="pl-PL" dirty="0"/>
          </a:p>
        </p:txBody>
      </p:sp>
      <p:sp>
        <p:nvSpPr>
          <p:cNvPr id="5" name="Tytuł 1"/>
          <p:cNvSpPr>
            <a:spLocks noGrp="1"/>
          </p:cNvSpPr>
          <p:nvPr>
            <p:ph type="title"/>
          </p:nvPr>
        </p:nvSpPr>
        <p:spPr>
          <a:xfrm>
            <a:off x="647454" y="432513"/>
            <a:ext cx="7816697" cy="1068040"/>
          </a:xfrm>
        </p:spPr>
        <p:txBody>
          <a:bodyPr/>
          <a:lstStyle/>
          <a:p>
            <a:pPr>
              <a:spcBef>
                <a:spcPts val="1000"/>
              </a:spcBef>
            </a:pPr>
            <a:r>
              <a:rPr lang="pl-PL" dirty="0">
                <a:ea typeface="Mongolian Baiti" panose="03000500000000000000" pitchFamily="66" charset="0"/>
              </a:rPr>
              <a:t>Wdrażanie zasady równości szans K i M</a:t>
            </a:r>
          </a:p>
        </p:txBody>
      </p:sp>
    </p:spTree>
    <p:extLst>
      <p:ext uri="{BB962C8B-B14F-4D97-AF65-F5344CB8AC3E}">
        <p14:creationId xmlns:p14="http://schemas.microsoft.com/office/powerpoint/2010/main" val="30743189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6701" y="1642026"/>
            <a:ext cx="10515600" cy="4345956"/>
          </a:xfrm>
        </p:spPr>
        <p:txBody>
          <a:bodyPr>
            <a:normAutofit/>
          </a:bodyPr>
          <a:lstStyle/>
          <a:p>
            <a:pPr algn="just"/>
            <a:r>
              <a:rPr lang="pl-PL" dirty="0"/>
              <a:t>Jeśli w projekcie obiecano, że będzie stosowana </a:t>
            </a:r>
            <a:r>
              <a:rPr lang="pl-PL" b="1" dirty="0"/>
              <a:t>równościowa rekrutacja</a:t>
            </a:r>
            <a:r>
              <a:rPr lang="pl-PL" dirty="0"/>
              <a:t>, oznacza to, że obiecano poprawę sytuacji grupy, która ma gorszą sytuację np. w grupie osób bezrobotnych z obszarów wiejskich dominują kobiety stanowiąc aż 70%, dlatego planujemy równościową rekrutację 75K/25M.</a:t>
            </a:r>
          </a:p>
          <a:p>
            <a:pPr algn="just"/>
            <a:r>
              <a:rPr lang="pl-PL" dirty="0"/>
              <a:t>W takim przypadku na etapie wdrażania należy pilnować proporcji premiując kobiety na etapie rekrutacji. Zachęcając je do udziału skierowanymi do nich narzędziami promocji i informacji              np. ulotki do klubów </a:t>
            </a:r>
            <a:r>
              <a:rPr lang="pl-PL" i="1" dirty="0" err="1"/>
              <a:t>Nordic</a:t>
            </a:r>
            <a:r>
              <a:rPr lang="pl-PL" i="1" dirty="0"/>
              <a:t> </a:t>
            </a:r>
            <a:r>
              <a:rPr lang="pl-PL" i="1" dirty="0" err="1"/>
              <a:t>Walking</a:t>
            </a:r>
            <a:r>
              <a:rPr lang="pl-PL" dirty="0"/>
              <a:t> zdominowanych przez panie w wieku ponad 50 lat.</a:t>
            </a:r>
          </a:p>
          <a:p>
            <a:pPr algn="just"/>
            <a:endParaRPr lang="pl-PL" dirty="0"/>
          </a:p>
          <a:p>
            <a:pPr algn="just"/>
            <a:r>
              <a:rPr lang="pl-PL" dirty="0"/>
              <a:t>Niewłaściwa będzie prośba kierowana do IP o odstąpienie od wymogu rekrutowania według zadeklarowanej proporcji uzasadniona faktem, że kobiety nie przyszły na rekrutację.</a:t>
            </a:r>
          </a:p>
          <a:p>
            <a:pPr algn="just"/>
            <a:r>
              <a:rPr lang="pl-PL" dirty="0"/>
              <a:t>Może miały zaniżony poziom motywacji i samooceny i należało o nich dotrzeć a nie oczekiwać                  w biurze projektu.</a:t>
            </a:r>
          </a:p>
          <a:p>
            <a:pPr algn="just"/>
            <a:endParaRPr lang="pl-PL" dirty="0"/>
          </a:p>
          <a:p>
            <a:pPr algn="just"/>
            <a:endParaRPr lang="pl-PL" dirty="0"/>
          </a:p>
          <a:p>
            <a:pPr algn="just"/>
            <a:endParaRPr lang="pl-PL" dirty="0"/>
          </a:p>
          <a:p>
            <a:pPr algn="just"/>
            <a:endParaRPr lang="pl-PL" dirty="0"/>
          </a:p>
        </p:txBody>
      </p:sp>
      <p:sp>
        <p:nvSpPr>
          <p:cNvPr id="5" name="Tytuł 1"/>
          <p:cNvSpPr>
            <a:spLocks noGrp="1"/>
          </p:cNvSpPr>
          <p:nvPr>
            <p:ph type="title"/>
          </p:nvPr>
        </p:nvSpPr>
        <p:spPr>
          <a:xfrm>
            <a:off x="466701" y="573986"/>
            <a:ext cx="7816697" cy="1068040"/>
          </a:xfrm>
        </p:spPr>
        <p:txBody>
          <a:bodyPr/>
          <a:lstStyle/>
          <a:p>
            <a:pPr>
              <a:spcBef>
                <a:spcPts val="1000"/>
              </a:spcBef>
            </a:pPr>
            <a:r>
              <a:rPr lang="pl-PL" dirty="0">
                <a:ea typeface="Mongolian Baiti" panose="03000500000000000000" pitchFamily="66" charset="0"/>
              </a:rPr>
              <a:t>Wdrażanie zasady równości szans K i M</a:t>
            </a:r>
          </a:p>
        </p:txBody>
      </p:sp>
    </p:spTree>
    <p:extLst>
      <p:ext uri="{BB962C8B-B14F-4D97-AF65-F5344CB8AC3E}">
        <p14:creationId xmlns:p14="http://schemas.microsoft.com/office/powerpoint/2010/main" val="3376837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799" y="643529"/>
            <a:ext cx="10435488" cy="1068040"/>
          </a:xfrm>
        </p:spPr>
        <p:txBody>
          <a:bodyPr/>
          <a:lstStyle/>
          <a:p>
            <a:pPr>
              <a:spcBef>
                <a:spcPts val="1000"/>
              </a:spcBef>
            </a:pPr>
            <a:r>
              <a:rPr lang="pl-PL" dirty="0">
                <a:ea typeface="Mongolian Baiti" panose="03000500000000000000" pitchFamily="66" charset="0"/>
              </a:rPr>
              <a:t>Ewaluacja przestrzegania polityk horyzontalnych </a:t>
            </a:r>
          </a:p>
        </p:txBody>
      </p:sp>
      <p:sp>
        <p:nvSpPr>
          <p:cNvPr id="3" name="Symbol zastępczy zawartości 2"/>
          <p:cNvSpPr>
            <a:spLocks noGrp="1"/>
          </p:cNvSpPr>
          <p:nvPr>
            <p:ph idx="1"/>
          </p:nvPr>
        </p:nvSpPr>
        <p:spPr>
          <a:xfrm>
            <a:off x="349743" y="1711569"/>
            <a:ext cx="10515600" cy="4123218"/>
          </a:xfrm>
        </p:spPr>
        <p:txBody>
          <a:bodyPr>
            <a:normAutofit/>
          </a:bodyPr>
          <a:lstStyle/>
          <a:p>
            <a:pPr algn="just"/>
            <a:r>
              <a:rPr lang="pl-PL" dirty="0"/>
              <a:t>W każdym programie operacyjnym jest Jednostka Ewaluacyjna. Wśród jej obowiązków                       są m.in. przeprowadzenie ewaluacji ex-</a:t>
            </a:r>
            <a:r>
              <a:rPr lang="pl-PL" dirty="0" err="1"/>
              <a:t>ante</a:t>
            </a:r>
            <a:r>
              <a:rPr lang="pl-PL" dirty="0"/>
              <a:t> programu, w tym:</a:t>
            </a:r>
          </a:p>
          <a:p>
            <a:pPr marL="285750" indent="-285750" algn="just">
              <a:buFont typeface="Arial" panose="020B0604020202020204" pitchFamily="34" charset="0"/>
              <a:buChar char="•"/>
            </a:pPr>
            <a:r>
              <a:rPr lang="pl-PL" dirty="0"/>
              <a:t>adekwatności planowanych działań mających na celu promowanie równości szans kobiet                i mężczyzn oraz zapobieganie wszelkim formom dyskryminacji; w szczególności w odniesieniu                  do dostępności dla osób z niepełnosprawnościami; </a:t>
            </a:r>
          </a:p>
          <a:p>
            <a:pPr marL="285750" indent="-285750" algn="just">
              <a:buFont typeface="Arial" panose="020B0604020202020204" pitchFamily="34" charset="0"/>
              <a:buChar char="•"/>
            </a:pPr>
            <a:r>
              <a:rPr lang="pl-PL" dirty="0"/>
              <a:t>adekwatności planowanych działań mających na celu promowanie zrównoważonego rozwoju.</a:t>
            </a:r>
          </a:p>
          <a:p>
            <a:pPr algn="just"/>
            <a:endParaRPr lang="pl-PL" dirty="0"/>
          </a:p>
          <a:p>
            <a:pPr algn="just"/>
            <a:r>
              <a:rPr lang="pl-PL" dirty="0"/>
              <a:t>Wśród typów badań ze względu na tematykę zawarto: Polityki horyzontalne.</a:t>
            </a:r>
          </a:p>
          <a:p>
            <a:pPr algn="just"/>
            <a:r>
              <a:rPr lang="pl-PL" dirty="0"/>
              <a:t>Jednostka ewaluacyjna jest zobligowana minimum raz przeprowadzić badanie w tym okresie.</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4529040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5080" y="822080"/>
            <a:ext cx="10412042" cy="1068040"/>
          </a:xfrm>
        </p:spPr>
        <p:txBody>
          <a:bodyPr/>
          <a:lstStyle/>
          <a:p>
            <a:pPr>
              <a:spcBef>
                <a:spcPts val="1000"/>
              </a:spcBef>
            </a:pPr>
            <a:r>
              <a:rPr lang="pl-PL" dirty="0">
                <a:ea typeface="Mongolian Baiti" panose="03000500000000000000" pitchFamily="66" charset="0"/>
              </a:rPr>
              <a:t>Wnioski o płatność a sprawozdanie z wdrażania polityk horyzontalnych</a:t>
            </a:r>
          </a:p>
        </p:txBody>
      </p:sp>
      <p:sp>
        <p:nvSpPr>
          <p:cNvPr id="3" name="Symbol zastępczy zawartości 2"/>
          <p:cNvSpPr>
            <a:spLocks noGrp="1"/>
          </p:cNvSpPr>
          <p:nvPr>
            <p:ph idx="1"/>
          </p:nvPr>
        </p:nvSpPr>
        <p:spPr>
          <a:xfrm>
            <a:off x="401522" y="2333371"/>
            <a:ext cx="10515600" cy="3830140"/>
          </a:xfrm>
        </p:spPr>
        <p:txBody>
          <a:bodyPr>
            <a:normAutofit/>
          </a:bodyPr>
          <a:lstStyle/>
          <a:p>
            <a:pPr algn="just"/>
            <a:r>
              <a:rPr lang="pl-PL" dirty="0"/>
              <a:t>ZADANIA – w opisie przebiegu zadań należy uwzględnić wdrażanie zasady równości szans                        oraz niedyskryminacji osób z niepełnosprawnościami.</a:t>
            </a:r>
          </a:p>
          <a:p>
            <a:pPr algn="just"/>
            <a:r>
              <a:rPr lang="pl-PL" dirty="0"/>
              <a:t>Np. zadanie – </a:t>
            </a:r>
            <a:r>
              <a:rPr lang="pl-PL" b="1" dirty="0"/>
              <a:t>STAŻE</a:t>
            </a:r>
            <a:r>
              <a:rPr lang="pl-PL" dirty="0"/>
              <a:t> – podczas staży dokonano monitoringu przestrzegania polityk horyzontalnych przez pracodawców i stażystów. Stwierdzono, że stosowany język komunikacji jest wolny                      od stereotypowego postrzegania roli kobiet i mężczyzn na rynku pracy. Ponadto osoby                             z niepełnosprawnościami uczestniczące w stażach spotkały się ze szczególną uwagą ze strony opiekunów, który dopilnowali, by miejsce stażu wolne było od barier.</a:t>
            </a:r>
          </a:p>
          <a:p>
            <a:pPr algn="just"/>
            <a:endParaRPr lang="pl-PL" dirty="0"/>
          </a:p>
          <a:p>
            <a:pPr algn="just"/>
            <a:endParaRPr lang="pl-PL" dirty="0"/>
          </a:p>
        </p:txBody>
      </p:sp>
    </p:spTree>
    <p:extLst>
      <p:ext uri="{BB962C8B-B14F-4D97-AF65-F5344CB8AC3E}">
        <p14:creationId xmlns:p14="http://schemas.microsoft.com/office/powerpoint/2010/main" val="33093548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1522" y="800815"/>
            <a:ext cx="10412042" cy="1068040"/>
          </a:xfrm>
        </p:spPr>
        <p:txBody>
          <a:bodyPr/>
          <a:lstStyle/>
          <a:p>
            <a:pPr>
              <a:spcBef>
                <a:spcPts val="1000"/>
              </a:spcBef>
            </a:pPr>
            <a:r>
              <a:rPr lang="pl-PL" dirty="0">
                <a:ea typeface="Mongolian Baiti" panose="03000500000000000000" pitchFamily="66" charset="0"/>
              </a:rPr>
              <a:t>Wnioski o płatność a sprawozdanie z wdrażania polityk horyzontalnych</a:t>
            </a:r>
          </a:p>
        </p:txBody>
      </p:sp>
      <p:sp>
        <p:nvSpPr>
          <p:cNvPr id="3" name="Symbol zastępczy zawartości 2"/>
          <p:cNvSpPr>
            <a:spLocks noGrp="1"/>
          </p:cNvSpPr>
          <p:nvPr>
            <p:ph idx="1"/>
          </p:nvPr>
        </p:nvSpPr>
        <p:spPr>
          <a:xfrm>
            <a:off x="349743" y="2227045"/>
            <a:ext cx="10515600" cy="3830140"/>
          </a:xfrm>
        </p:spPr>
        <p:txBody>
          <a:bodyPr>
            <a:normAutofit/>
          </a:bodyPr>
          <a:lstStyle/>
          <a:p>
            <a:r>
              <a:rPr lang="pl-PL" b="1" dirty="0"/>
              <a:t>KURSY ZAWODOWE </a:t>
            </a:r>
            <a:r>
              <a:rPr lang="pl-PL" dirty="0"/>
              <a:t>– dokonano przeglądu stosowanych materiałów szkoleniowych,                               </a:t>
            </a:r>
            <a:r>
              <a:rPr lang="pl-PL" dirty="0" err="1"/>
              <a:t>sal</a:t>
            </a:r>
            <a:r>
              <a:rPr lang="pl-PL" dirty="0"/>
              <a:t> i wyposażenia pod kątem zapewnienia równego dostępu wszystkim uczestnikom,                                 nie stwierdzono uchybień, spisano stosowny raport.</a:t>
            </a:r>
          </a:p>
          <a:p>
            <a:r>
              <a:rPr lang="pl-PL" dirty="0"/>
              <a:t>Ponadto należy podpisać oświadczenie, że projekt jest realizowany zgodnie z politykami horyzontalnymi.</a:t>
            </a:r>
          </a:p>
          <a:p>
            <a:r>
              <a:rPr lang="pl-PL" dirty="0"/>
              <a:t>Jeśli stwierdzono łamanie tych polityk, należy zapisać, w jaki sposób zniwelowano problem                       i jakie będą działania prowadzone, aby w przyszłości uniknąć podobnych sytuacji.</a:t>
            </a:r>
          </a:p>
          <a:p>
            <a:pPr algn="just"/>
            <a:endParaRPr lang="pl-PL" dirty="0"/>
          </a:p>
          <a:p>
            <a:pPr algn="just"/>
            <a:endParaRPr lang="pl-PL" dirty="0"/>
          </a:p>
        </p:txBody>
      </p:sp>
    </p:spTree>
    <p:extLst>
      <p:ext uri="{BB962C8B-B14F-4D97-AF65-F5344CB8AC3E}">
        <p14:creationId xmlns:p14="http://schemas.microsoft.com/office/powerpoint/2010/main" val="17348155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1522" y="2225748"/>
            <a:ext cx="10515600" cy="3186223"/>
          </a:xfrm>
        </p:spPr>
        <p:txBody>
          <a:bodyPr>
            <a:normAutofit/>
          </a:bodyPr>
          <a:lstStyle/>
          <a:p>
            <a:pPr algn="just"/>
            <a:r>
              <a:rPr lang="pl-PL" dirty="0"/>
              <a:t>ZADANIA – w opisie przebiegu zadań należy uwzględnić wdrażanie zasady równości szans                      oraz niedyskryminacji osób z niepełnosprawnościami.</a:t>
            </a:r>
          </a:p>
          <a:p>
            <a:pPr algn="just"/>
            <a:endParaRPr lang="pl-PL" dirty="0"/>
          </a:p>
          <a:p>
            <a:pPr algn="just"/>
            <a:r>
              <a:rPr lang="pl-PL" b="1" dirty="0"/>
              <a:t>SUBSYDIOWANE ZATRUDNIENIE – </a:t>
            </a:r>
            <a:r>
              <a:rPr lang="pl-PL" dirty="0"/>
              <a:t>dokonano doboru pracodawców zapewniających bezpieczne stanowiska pracy dla 2 osób niedowidzących, które przystąpiły do projektu.</a:t>
            </a:r>
          </a:p>
          <a:p>
            <a:pPr algn="just"/>
            <a:r>
              <a:rPr lang="pl-PL" b="1" dirty="0"/>
              <a:t>WARSZTATY WYJAZDOWE – </a:t>
            </a:r>
            <a:r>
              <a:rPr lang="pl-PL" dirty="0"/>
              <a:t>na wniosek uczestników i uczestniczek zmieniono formułę warsztatów. Zorganizowano je w trybie stacjonarnym ze względu na obowiązek sprawowania przez uczestników            i uczestniczki opieki nad dziećmi w wieku szkolnym.</a:t>
            </a:r>
          </a:p>
          <a:p>
            <a:pPr algn="just"/>
            <a:endParaRPr lang="pl-PL" dirty="0"/>
          </a:p>
          <a:p>
            <a:pPr algn="just"/>
            <a:endParaRPr lang="pl-PL" dirty="0"/>
          </a:p>
        </p:txBody>
      </p:sp>
      <p:sp>
        <p:nvSpPr>
          <p:cNvPr id="5" name="Tytuł 1"/>
          <p:cNvSpPr>
            <a:spLocks noGrp="1"/>
          </p:cNvSpPr>
          <p:nvPr>
            <p:ph type="title"/>
          </p:nvPr>
        </p:nvSpPr>
        <p:spPr>
          <a:xfrm>
            <a:off x="401522" y="758285"/>
            <a:ext cx="10412042" cy="1068040"/>
          </a:xfrm>
        </p:spPr>
        <p:txBody>
          <a:bodyPr/>
          <a:lstStyle/>
          <a:p>
            <a:pPr>
              <a:spcBef>
                <a:spcPts val="1000"/>
              </a:spcBef>
            </a:pPr>
            <a:r>
              <a:rPr lang="pl-PL" dirty="0">
                <a:ea typeface="Mongolian Baiti" panose="03000500000000000000" pitchFamily="66" charset="0"/>
              </a:rPr>
              <a:t>Wnioski o płatność a sprawozdanie z wdrażania polityk horyzontalnych</a:t>
            </a:r>
          </a:p>
        </p:txBody>
      </p:sp>
    </p:spTree>
    <p:extLst>
      <p:ext uri="{BB962C8B-B14F-4D97-AF65-F5344CB8AC3E}">
        <p14:creationId xmlns:p14="http://schemas.microsoft.com/office/powerpoint/2010/main" val="39191445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599" y="579712"/>
            <a:ext cx="7816697" cy="1068040"/>
          </a:xfrm>
        </p:spPr>
        <p:txBody>
          <a:bodyPr/>
          <a:lstStyle/>
          <a:p>
            <a:pPr>
              <a:spcBef>
                <a:spcPts val="1000"/>
              </a:spcBef>
            </a:pPr>
            <a:r>
              <a:rPr lang="pl-PL" dirty="0">
                <a:ea typeface="Mongolian Baiti" panose="03000500000000000000" pitchFamily="66" charset="0"/>
              </a:rPr>
              <a:t>Opis przedmiotu zamówienia – dobra praktyka</a:t>
            </a:r>
          </a:p>
        </p:txBody>
      </p:sp>
      <p:sp>
        <p:nvSpPr>
          <p:cNvPr id="3" name="Symbol zastępczy zawartości 2"/>
          <p:cNvSpPr>
            <a:spLocks noGrp="1"/>
          </p:cNvSpPr>
          <p:nvPr>
            <p:ph idx="1"/>
          </p:nvPr>
        </p:nvSpPr>
        <p:spPr>
          <a:xfrm>
            <a:off x="424171" y="1762824"/>
            <a:ext cx="10515600" cy="4029432"/>
          </a:xfrm>
        </p:spPr>
        <p:txBody>
          <a:bodyPr>
            <a:normAutofit/>
          </a:bodyPr>
          <a:lstStyle/>
          <a:p>
            <a:pPr algn="just"/>
            <a:r>
              <a:rPr lang="pl-PL" b="1" dirty="0"/>
              <a:t>OPISY PRZEDMIOTÓW ZAMÓWIENIA </a:t>
            </a:r>
          </a:p>
          <a:p>
            <a:pPr algn="just"/>
            <a:r>
              <a:rPr lang="pl-PL" b="1" dirty="0"/>
              <a:t>Adaptacje -  </a:t>
            </a:r>
            <a:r>
              <a:rPr lang="pl-PL" dirty="0"/>
              <a:t>wpisano obowiązek przestrzegania polityk horyzontalnych w tym zasady uniwersalnego planowania.</a:t>
            </a:r>
          </a:p>
          <a:p>
            <a:pPr algn="just"/>
            <a:endParaRPr lang="pl-PL" b="1" dirty="0"/>
          </a:p>
          <a:p>
            <a:pPr algn="just"/>
            <a:r>
              <a:rPr lang="pl-PL" b="1" dirty="0"/>
              <a:t>Kursy – </a:t>
            </a:r>
            <a:r>
              <a:rPr lang="pl-PL" dirty="0"/>
              <a:t>wpisano obowiązek równego traktowania uczestników i uczestniczki bez względu na płeć, pochodzenie społeczne, miejsce zamieszkania, niepełnosprawność.</a:t>
            </a:r>
          </a:p>
          <a:p>
            <a:pPr algn="just"/>
            <a:endParaRPr lang="pl-PL" b="1" dirty="0"/>
          </a:p>
          <a:p>
            <a:pPr algn="just"/>
            <a:r>
              <a:rPr lang="pl-PL" dirty="0"/>
              <a:t>Przy wyborze wykonawców można zastosować </a:t>
            </a:r>
            <a:r>
              <a:rPr lang="pl-PL" b="1" dirty="0"/>
              <a:t>klauzule społeczne </a:t>
            </a:r>
            <a:r>
              <a:rPr lang="pl-PL" dirty="0"/>
              <a:t>i preferować tych, którzy zatrudniają osoby niepełnosprawne np. przy organizacji kursów, szkoleń, w tym usług cateringowych, drukowania, powielania materiałów</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36117777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8020" y="861338"/>
            <a:ext cx="7816697" cy="1068040"/>
          </a:xfrm>
        </p:spPr>
        <p:txBody>
          <a:bodyPr/>
          <a:lstStyle/>
          <a:p>
            <a:pPr>
              <a:spcBef>
                <a:spcPts val="1000"/>
              </a:spcBef>
            </a:pPr>
            <a:r>
              <a:rPr lang="pl-PL" dirty="0">
                <a:ea typeface="Mongolian Baiti" panose="03000500000000000000" pitchFamily="66" charset="0"/>
              </a:rPr>
              <a:t>Monitoring wskaźników</a:t>
            </a:r>
          </a:p>
        </p:txBody>
      </p:sp>
      <p:sp>
        <p:nvSpPr>
          <p:cNvPr id="3" name="Symbol zastępczy zawartości 2"/>
          <p:cNvSpPr>
            <a:spLocks noGrp="1"/>
          </p:cNvSpPr>
          <p:nvPr>
            <p:ph idx="1"/>
          </p:nvPr>
        </p:nvSpPr>
        <p:spPr>
          <a:xfrm>
            <a:off x="349743" y="1641231"/>
            <a:ext cx="10515600" cy="4193556"/>
          </a:xfrm>
        </p:spPr>
        <p:txBody>
          <a:bodyPr>
            <a:normAutofit/>
          </a:bodyPr>
          <a:lstStyle/>
          <a:p>
            <a:pPr algn="just"/>
            <a:r>
              <a:rPr lang="pl-PL" dirty="0"/>
              <a:t>Dane odnośne wskaźników produktów i rezultatów powinny być agregowane z uwzględnieniem płci.</a:t>
            </a:r>
          </a:p>
          <a:p>
            <a:pPr algn="just"/>
            <a:r>
              <a:rPr lang="pl-PL" b="1" dirty="0"/>
              <a:t>Dobra praktyka</a:t>
            </a:r>
          </a:p>
          <a:p>
            <a:pPr algn="just"/>
            <a:r>
              <a:rPr lang="pl-PL" dirty="0"/>
              <a:t>Zamieszczenie metryczki w testach, ankietach z pytaniem o płeć i niepełnosprawność a następnie agregowanie danych w podziale na płeć i z uwzględnieniem niepełnosprawności.</a:t>
            </a:r>
          </a:p>
          <a:p>
            <a:pPr algn="just"/>
            <a:r>
              <a:rPr lang="pl-PL" dirty="0"/>
              <a:t>Takie podejście umożliwi monitoring zmieniających się potrzeb, niwelowania barier zarówno kobiet, jak i mężczyzn a ponadto wskaże opinie osób z niepełnosprawnościami.</a:t>
            </a:r>
          </a:p>
          <a:p>
            <a:pPr algn="just"/>
            <a:r>
              <a:rPr lang="pl-PL" dirty="0"/>
              <a:t>Warto zapytać w ankietach na koniec wsparcia:</a:t>
            </a:r>
          </a:p>
          <a:p>
            <a:pPr marL="285750" indent="-285750" algn="just">
              <a:buFontTx/>
              <a:buChar char="-"/>
            </a:pPr>
            <a:r>
              <a:rPr lang="pl-PL" dirty="0"/>
              <a:t>czy w projekcie istniały bariery uczestnictwa,</a:t>
            </a:r>
          </a:p>
          <a:p>
            <a:pPr marL="285750" indent="-285750" algn="just">
              <a:buFontTx/>
              <a:buChar char="-"/>
            </a:pPr>
            <a:r>
              <a:rPr lang="pl-PL" dirty="0"/>
              <a:t>które udogodnienia były najcenniejsze,</a:t>
            </a:r>
          </a:p>
          <a:p>
            <a:pPr marL="285750" indent="-285750" algn="just">
              <a:buFontTx/>
              <a:buChar char="-"/>
            </a:pPr>
            <a:r>
              <a:rPr lang="pl-PL" dirty="0"/>
              <a:t>jakich udogodnień zabrakło.</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2805376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8020" y="896508"/>
            <a:ext cx="10517549" cy="1068040"/>
          </a:xfrm>
        </p:spPr>
        <p:txBody>
          <a:bodyPr/>
          <a:lstStyle/>
          <a:p>
            <a:pPr>
              <a:spcBef>
                <a:spcPts val="1000"/>
              </a:spcBef>
            </a:pPr>
            <a:r>
              <a:rPr lang="pl-PL" dirty="0">
                <a:ea typeface="Mongolian Baiti" panose="03000500000000000000" pitchFamily="66" charset="0"/>
              </a:rPr>
              <a:t>Potrzeby osób z niepełnosprawnościami – dobra praktyka</a:t>
            </a:r>
          </a:p>
        </p:txBody>
      </p:sp>
      <p:sp>
        <p:nvSpPr>
          <p:cNvPr id="3" name="Symbol zastępczy zawartości 2"/>
          <p:cNvSpPr>
            <a:spLocks noGrp="1"/>
          </p:cNvSpPr>
          <p:nvPr>
            <p:ph idx="1"/>
          </p:nvPr>
        </p:nvSpPr>
        <p:spPr>
          <a:xfrm>
            <a:off x="349743" y="1699845"/>
            <a:ext cx="10515600" cy="4134941"/>
          </a:xfrm>
        </p:spPr>
        <p:txBody>
          <a:bodyPr>
            <a:normAutofit/>
          </a:bodyPr>
          <a:lstStyle/>
          <a:p>
            <a:pPr algn="just"/>
            <a:r>
              <a:rPr lang="pl-PL" dirty="0"/>
              <a:t>Do projektu w ramach PO WER zgłosiły się dwie osoby z niepełnosprawnością motoryczną.             Nie wszystkie miejsca, w których odbywały się staże miały podjazdy dla wózków inwalidzkich.</a:t>
            </a:r>
          </a:p>
          <a:p>
            <a:pPr algn="just"/>
            <a:r>
              <a:rPr lang="pl-PL" dirty="0"/>
              <a:t>Wystąpiono do IP PO WER z prośbą o zgodę na wprowadzenie racjonalnych usprawnień.</a:t>
            </a:r>
          </a:p>
          <a:p>
            <a:pPr algn="just"/>
            <a:r>
              <a:rPr lang="pl-PL" dirty="0"/>
              <a:t>Usprawnienie polegało na zakupie składanego przenośnego </a:t>
            </a:r>
            <a:r>
              <a:rPr lang="pl-PL" dirty="0" err="1"/>
              <a:t>schodołaza</a:t>
            </a:r>
            <a:r>
              <a:rPr lang="pl-PL" dirty="0"/>
              <a:t>. Koszt takiego usprawnienia to 19.200 PLN</a:t>
            </a:r>
          </a:p>
          <a:p>
            <a:pPr algn="just"/>
            <a:r>
              <a:rPr lang="pl-PL" dirty="0"/>
              <a:t>IP poleciła Beneficjentowi znaleźć oszczędności w budżecie projektu. </a:t>
            </a:r>
          </a:p>
          <a:p>
            <a:pPr algn="just"/>
            <a:r>
              <a:rPr lang="pl-PL" dirty="0"/>
              <a:t>Beneficjent dokonał przeglądu i wygospodarował środki na ten cel, po czym uzyskał zgodę na zakup.</a:t>
            </a:r>
          </a:p>
          <a:p>
            <a:pPr algn="just"/>
            <a:r>
              <a:rPr lang="pl-PL" dirty="0" err="1"/>
              <a:t>Schodołaz</a:t>
            </a:r>
            <a:r>
              <a:rPr lang="pl-PL" dirty="0"/>
              <a:t> może być używany w różnych miejscach odbywania staży. </a:t>
            </a:r>
          </a:p>
          <a:p>
            <a:pPr algn="just"/>
            <a:r>
              <a:rPr lang="pl-PL" dirty="0"/>
              <a:t>W przyszłości będzie wykorzystany przez Fundację do działań własnych, w którym uczestniczą osoby z tego rodzaju niepełnosprawnościami.</a:t>
            </a:r>
          </a:p>
          <a:p>
            <a:pPr algn="just"/>
            <a:endParaRPr lang="pl-PL" dirty="0"/>
          </a:p>
        </p:txBody>
      </p:sp>
    </p:spTree>
    <p:extLst>
      <p:ext uri="{BB962C8B-B14F-4D97-AF65-F5344CB8AC3E}">
        <p14:creationId xmlns:p14="http://schemas.microsoft.com/office/powerpoint/2010/main" val="37554139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3151" y="2090668"/>
            <a:ext cx="10765157" cy="4351338"/>
          </a:xfrm>
        </p:spPr>
        <p:txBody>
          <a:bodyPr>
            <a:normAutofit/>
          </a:bodyPr>
          <a:lstStyle/>
          <a:p>
            <a:pPr algn="just"/>
            <a:r>
              <a:rPr lang="pl-PL" dirty="0"/>
              <a:t>Do projektu w ramach PO WER zgłosiła się osoba z niepełnosprawnością motoryczną zainteresowana uczestnictwem w kursie zawodowym.</a:t>
            </a:r>
          </a:p>
          <a:p>
            <a:pPr algn="just"/>
            <a:r>
              <a:rPr lang="pl-PL" dirty="0"/>
              <a:t>Beneficjent wystąpił do IP PO WER z prośbą o zgodę na sfinansowanie kosztów dojazdu specjalnym środkiem transportu. Niestety nie znalazł środków w swoim budżecie na ten cel.</a:t>
            </a:r>
          </a:p>
          <a:p>
            <a:pPr algn="just"/>
            <a:r>
              <a:rPr lang="pl-PL" dirty="0"/>
              <a:t>IP PO WER podniosła dofinansowanie o kwotę 4500 zł z przeznaczeniem na zorganizowanie dojazdu. </a:t>
            </a:r>
          </a:p>
          <a:p>
            <a:pPr algn="just"/>
            <a:endParaRPr lang="pl-PL" dirty="0"/>
          </a:p>
        </p:txBody>
      </p:sp>
      <p:sp>
        <p:nvSpPr>
          <p:cNvPr id="5" name="Tytuł 1"/>
          <p:cNvSpPr>
            <a:spLocks noGrp="1"/>
          </p:cNvSpPr>
          <p:nvPr>
            <p:ph type="title"/>
          </p:nvPr>
        </p:nvSpPr>
        <p:spPr>
          <a:xfrm>
            <a:off x="338020" y="896508"/>
            <a:ext cx="10517549" cy="1068040"/>
          </a:xfrm>
        </p:spPr>
        <p:txBody>
          <a:bodyPr/>
          <a:lstStyle/>
          <a:p>
            <a:pPr>
              <a:spcBef>
                <a:spcPts val="1000"/>
              </a:spcBef>
            </a:pPr>
            <a:r>
              <a:rPr lang="pl-PL" dirty="0">
                <a:ea typeface="Mongolian Baiti" panose="03000500000000000000" pitchFamily="66" charset="0"/>
              </a:rPr>
              <a:t>Potrzeby osób z niepełnosprawnościami – dobra praktyka</a:t>
            </a:r>
          </a:p>
        </p:txBody>
      </p:sp>
    </p:spTree>
    <p:extLst>
      <p:ext uri="{BB962C8B-B14F-4D97-AF65-F5344CB8AC3E}">
        <p14:creationId xmlns:p14="http://schemas.microsoft.com/office/powerpoint/2010/main" val="290980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703047"/>
            <a:ext cx="11348581" cy="500715"/>
          </a:xfrm>
        </p:spPr>
        <p:txBody>
          <a:bodyPr>
            <a:noAutofit/>
          </a:bodyPr>
          <a:lstStyle/>
          <a:p>
            <a:pPr>
              <a:spcBef>
                <a:spcPts val="1000"/>
              </a:spcBef>
            </a:pPr>
            <a:r>
              <a:rPr lang="pl-PL" dirty="0"/>
              <a:t>Akty prawne i dokumenty regulujące zasadę równości </a:t>
            </a:r>
            <a:r>
              <a:rPr lang="pl-PL" dirty="0" smtClean="0"/>
              <a:t>szans</a:t>
            </a:r>
            <a:br>
              <a:rPr lang="pl-PL" dirty="0" smtClean="0"/>
            </a:br>
            <a:r>
              <a:rPr lang="pl-PL" dirty="0" smtClean="0"/>
              <a:t>i </a:t>
            </a:r>
            <a:r>
              <a:rPr lang="pl-PL" dirty="0"/>
              <a:t>niedyskryminacji</a:t>
            </a:r>
            <a:endParaRPr lang="pl-PL" dirty="0">
              <a:ea typeface="Mongolian Baiti" panose="03000500000000000000" pitchFamily="66" charset="0"/>
            </a:endParaRPr>
          </a:p>
        </p:txBody>
      </p:sp>
      <p:sp>
        <p:nvSpPr>
          <p:cNvPr id="3" name="Symbol zastępczy zawartości 2"/>
          <p:cNvSpPr>
            <a:spLocks noGrp="1"/>
          </p:cNvSpPr>
          <p:nvPr>
            <p:ph idx="1"/>
          </p:nvPr>
        </p:nvSpPr>
        <p:spPr>
          <a:xfrm>
            <a:off x="313153" y="1815338"/>
            <a:ext cx="10287507" cy="4351338"/>
          </a:xfrm>
        </p:spPr>
        <p:txBody>
          <a:bodyPr>
            <a:noAutofit/>
          </a:bodyPr>
          <a:lstStyle/>
          <a:p>
            <a:pPr marL="342900" indent="-342900">
              <a:buFont typeface="Wingdings" panose="05000000000000000000" pitchFamily="2" charset="2"/>
              <a:buChar char="§"/>
            </a:pPr>
            <a:r>
              <a:rPr lang="pl-PL" dirty="0"/>
              <a:t>Konstytucja Rzeczypospolitej Polskiej (Dz. U. z 1997 r. nr 78, poz. 483, z </a:t>
            </a:r>
            <a:r>
              <a:rPr lang="pl-PL" dirty="0" err="1"/>
              <a:t>późn</a:t>
            </a:r>
            <a:r>
              <a:rPr lang="pl-PL" dirty="0"/>
              <a:t>. zm.).- odniesienie  do tego, że kobieta i mężczyzna w Polsce mają równe prawa w życiu rodzinnym, politycznym, społecznym i gospodarczym, w szczególności równe prawo do kształcenia,                        zatrudnienia i awansów, do jednakowego wynagradzania za pracę jednakowej wartości,            do zabezpieczenia społecznego oraz do zajmowania stanowisk, pełnienia funkcji                       oraz uzyskiwania godności publicznych i odznaczeń.</a:t>
            </a:r>
          </a:p>
          <a:p>
            <a:pPr marL="342900" indent="-342900">
              <a:spcBef>
                <a:spcPts val="0"/>
              </a:spcBef>
              <a:buFont typeface="Wingdings" panose="05000000000000000000" pitchFamily="2" charset="2"/>
              <a:buChar char="§"/>
            </a:pPr>
            <a:r>
              <a:rPr lang="pl-PL" dirty="0"/>
              <a:t>Ustawa z dnia 26 czerwca 1974 Kodeks pracy (Dz. U. z 2014 poz. 1502, z </a:t>
            </a:r>
            <a:r>
              <a:rPr lang="pl-PL" dirty="0" err="1"/>
              <a:t>późn</a:t>
            </a:r>
            <a:r>
              <a:rPr lang="pl-PL" dirty="0"/>
              <a:t>. zm.).                    W Kodeksie wyróżniono odrębny rozdział poświęcony kwestii równego traktowania                   w zatrudnieniu. Znajdują się w nim nie tylko definicje kluczowych pojęć (równego traktowania, dyskryminacji bezpośredniej, dyskryminacji pośredniej, </a:t>
            </a:r>
            <a:r>
              <a:rPr lang="pl-PL" dirty="0" err="1"/>
              <a:t>mobbingu</a:t>
            </a:r>
            <a:r>
              <a:rPr lang="pl-PL" dirty="0"/>
              <a:t>, molestowania, molestowania seksualnego), ale także wprost wyrażony obowiązek równego traktowania         w obszarze zatrudnienia, także w odniesieniu do płci.</a:t>
            </a:r>
          </a:p>
        </p:txBody>
      </p:sp>
    </p:spTree>
    <p:extLst>
      <p:ext uri="{BB962C8B-B14F-4D97-AF65-F5344CB8AC3E}">
        <p14:creationId xmlns:p14="http://schemas.microsoft.com/office/powerpoint/2010/main" val="8563297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2314357"/>
            <a:ext cx="11348581" cy="500715"/>
          </a:xfrm>
        </p:spPr>
        <p:txBody>
          <a:bodyPr>
            <a:noAutofit/>
          </a:bodyPr>
          <a:lstStyle/>
          <a:p>
            <a:pPr algn="ctr">
              <a:spcBef>
                <a:spcPts val="1000"/>
              </a:spcBef>
            </a:pPr>
            <a:r>
              <a:rPr lang="pl-PL" dirty="0">
                <a:ea typeface="Mongolian Baiti" panose="03000500000000000000" pitchFamily="66" charset="0"/>
              </a:rPr>
              <a:t>Trwałość</a:t>
            </a:r>
          </a:p>
        </p:txBody>
      </p:sp>
    </p:spTree>
    <p:extLst>
      <p:ext uri="{BB962C8B-B14F-4D97-AF65-F5344CB8AC3E}">
        <p14:creationId xmlns:p14="http://schemas.microsoft.com/office/powerpoint/2010/main" val="33628270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6712" y="415993"/>
            <a:ext cx="7816697" cy="1068040"/>
          </a:xfrm>
        </p:spPr>
        <p:txBody>
          <a:bodyPr/>
          <a:lstStyle/>
          <a:p>
            <a:pPr>
              <a:spcBef>
                <a:spcPts val="1000"/>
              </a:spcBef>
            </a:pPr>
            <a:r>
              <a:rPr lang="pl-PL" dirty="0">
                <a:ea typeface="Mongolian Baiti" panose="03000500000000000000" pitchFamily="66" charset="0"/>
              </a:rPr>
              <a:t>Trwałość projektu</a:t>
            </a:r>
          </a:p>
        </p:txBody>
      </p:sp>
      <p:sp>
        <p:nvSpPr>
          <p:cNvPr id="3" name="Symbol zastępczy zawartości 2"/>
          <p:cNvSpPr>
            <a:spLocks noGrp="1"/>
          </p:cNvSpPr>
          <p:nvPr>
            <p:ph idx="1"/>
          </p:nvPr>
        </p:nvSpPr>
        <p:spPr>
          <a:xfrm>
            <a:off x="376947" y="1484033"/>
            <a:ext cx="10694817" cy="4812499"/>
          </a:xfrm>
        </p:spPr>
        <p:txBody>
          <a:bodyPr>
            <a:normAutofit/>
          </a:bodyPr>
          <a:lstStyle/>
          <a:p>
            <a:pPr lvl="0" algn="just">
              <a:lnSpc>
                <a:spcPct val="100000"/>
              </a:lnSpc>
              <a:spcBef>
                <a:spcPct val="0"/>
              </a:spcBef>
            </a:pPr>
            <a:r>
              <a:rPr lang="pl-PL" dirty="0"/>
              <a:t>Zachowanie trwałości projektu obowiązuje w odniesieniu do współfinansowanej w ramach projektu infrastruktury lub inwestycji produkcyjnych, gdzie infrastrukturę należy rozumieć jako środki trwałe.</a:t>
            </a:r>
          </a:p>
          <a:p>
            <a:pPr algn="just"/>
            <a:r>
              <a:rPr lang="pl-PL" dirty="0"/>
              <a:t>Ponadto zachowanie trwałości jest obligatoryjne, gdy Beneficjent zadeklarował to we wniosku                 o dofinansowanie.</a:t>
            </a:r>
          </a:p>
          <a:p>
            <a:pPr algn="just"/>
            <a:r>
              <a:rPr lang="pl-PL" dirty="0">
                <a:cs typeface="Arial" panose="020B0604020202020204" pitchFamily="34" charset="0"/>
              </a:rPr>
              <a:t>Kontrola trwałości służy sprawdzeniu, czy w odniesieniu do współfinansowanych projektów nie zaszła jedna z okoliczności o których mowa w art. 71 Rozporządzenia PR i Rady (UE) nr 1303/2013:</a:t>
            </a:r>
          </a:p>
          <a:p>
            <a:pPr marL="342900" indent="-342900" algn="just">
              <a:buAutoNum type="alphaLcParenR"/>
            </a:pPr>
            <a:r>
              <a:rPr lang="pl-PL" dirty="0">
                <a:cs typeface="Arial" panose="020B0604020202020204" pitchFamily="34" charset="0"/>
              </a:rPr>
              <a:t>zaprzestanie działalności produkcyjnej lub przeniesienie jej poza obszar objęty programem;</a:t>
            </a:r>
          </a:p>
          <a:p>
            <a:pPr algn="just"/>
            <a:r>
              <a:rPr lang="pl-PL" dirty="0">
                <a:cs typeface="Arial" panose="020B0604020202020204" pitchFamily="34" charset="0"/>
              </a:rPr>
              <a:t>b) zmiana własności elementu infrastruktury, która daje przedsiębiorstwu lub podmiotowi publicznemu nienależne korzyści;</a:t>
            </a:r>
          </a:p>
          <a:p>
            <a:pPr algn="just"/>
            <a:r>
              <a:rPr lang="pl-PL" dirty="0">
                <a:cs typeface="Arial" panose="020B0604020202020204" pitchFamily="34" charset="0"/>
              </a:rPr>
              <a:t>c) istotna zmiana wpływająca na charakter operacji, jej cele lub warunki wdrażania, która mogłaby doprowadzić do zmiany celów.</a:t>
            </a:r>
          </a:p>
          <a:p>
            <a:pPr marL="342900" indent="-342900" algn="just">
              <a:buAutoNum type="alphaLcParenR"/>
            </a:pPr>
            <a:endParaRPr lang="pl-PL" dirty="0">
              <a:latin typeface="Arial" panose="020B0604020202020204" pitchFamily="34" charset="0"/>
              <a:cs typeface="Arial" panose="020B0604020202020204" pitchFamily="34" charset="0"/>
            </a:endParaRPr>
          </a:p>
          <a:p>
            <a:pPr algn="just"/>
            <a:endParaRPr lang="pl-PL" dirty="0"/>
          </a:p>
          <a:p>
            <a:pPr algn="just"/>
            <a:endParaRPr lang="pl-PL" dirty="0"/>
          </a:p>
        </p:txBody>
      </p:sp>
    </p:spTree>
    <p:extLst>
      <p:ext uri="{BB962C8B-B14F-4D97-AF65-F5344CB8AC3E}">
        <p14:creationId xmlns:p14="http://schemas.microsoft.com/office/powerpoint/2010/main" val="6801066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30110" y="1597043"/>
            <a:ext cx="10624480" cy="4351338"/>
          </a:xfrm>
        </p:spPr>
        <p:txBody>
          <a:bodyPr>
            <a:normAutofit/>
          </a:bodyPr>
          <a:lstStyle/>
          <a:p>
            <a:pPr algn="just"/>
            <a:r>
              <a:rPr lang="pl-PL" dirty="0">
                <a:cs typeface="Arial" panose="020B0604020202020204" pitchFamily="34" charset="0"/>
              </a:rPr>
              <a:t>Kontrola trwałości projektu prowadzona jest w okresie 5 lat od daty dokonania płatności końcowej     na rzecz jednostki kontrolowanej. </a:t>
            </a:r>
          </a:p>
          <a:p>
            <a:pPr algn="just"/>
            <a:endParaRPr lang="pl-PL" dirty="0">
              <a:cs typeface="Arial" panose="020B0604020202020204" pitchFamily="34" charset="0"/>
            </a:endParaRPr>
          </a:p>
          <a:p>
            <a:pPr algn="just"/>
            <a:r>
              <a:rPr lang="pl-PL" dirty="0">
                <a:cs typeface="Arial" panose="020B0604020202020204" pitchFamily="34" charset="0"/>
              </a:rPr>
              <a:t>Okres ten może być skrócony do 3 lat w zakresie utrzymania inwestycji lub miejsc pracy w projekcie jednostki kontrolowanej, która jest mikro, małym lub średnim przedsiębiorcą.</a:t>
            </a:r>
          </a:p>
          <a:p>
            <a:pPr algn="just"/>
            <a:endParaRPr lang="pl-PL" dirty="0">
              <a:cs typeface="Arial" panose="020B0604020202020204" pitchFamily="34" charset="0"/>
            </a:endParaRPr>
          </a:p>
          <a:p>
            <a:pPr algn="just"/>
            <a:r>
              <a:rPr lang="pl-PL" dirty="0">
                <a:cs typeface="Arial" panose="020B0604020202020204" pitchFamily="34" charset="0"/>
              </a:rPr>
              <a:t>W tym okresie musi być również zachowany dostęp dla osób z niepełnosprawnościami i możliwość korzystania z produktów i rezultatów projektu bez barier różnicujących dostęp.</a:t>
            </a:r>
          </a:p>
          <a:p>
            <a:pPr algn="just"/>
            <a:endParaRPr lang="pl-PL" dirty="0">
              <a:latin typeface="Arial" panose="020B0604020202020204" pitchFamily="34" charset="0"/>
              <a:cs typeface="Arial" panose="020B0604020202020204" pitchFamily="34" charset="0"/>
            </a:endParaRPr>
          </a:p>
          <a:p>
            <a:pPr algn="just"/>
            <a:endParaRPr lang="pl-PL" dirty="0"/>
          </a:p>
          <a:p>
            <a:pPr algn="just"/>
            <a:endParaRPr lang="pl-PL" dirty="0"/>
          </a:p>
        </p:txBody>
      </p:sp>
      <p:sp>
        <p:nvSpPr>
          <p:cNvPr id="4" name="Tytuł 1"/>
          <p:cNvSpPr txBox="1">
            <a:spLocks/>
          </p:cNvSpPr>
          <p:nvPr/>
        </p:nvSpPr>
        <p:spPr>
          <a:xfrm>
            <a:off x="622917" y="529003"/>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Kontrola trwałości projektu</a:t>
            </a:r>
          </a:p>
        </p:txBody>
      </p:sp>
    </p:spTree>
    <p:extLst>
      <p:ext uri="{BB962C8B-B14F-4D97-AF65-F5344CB8AC3E}">
        <p14:creationId xmlns:p14="http://schemas.microsoft.com/office/powerpoint/2010/main" val="31147806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1473" y="1778069"/>
            <a:ext cx="10790642" cy="3870691"/>
          </a:xfrm>
        </p:spPr>
        <p:txBody>
          <a:bodyPr>
            <a:normAutofit/>
          </a:bodyPr>
          <a:lstStyle/>
          <a:p>
            <a:pPr algn="just"/>
            <a:r>
              <a:rPr lang="pl-PL" b="1" dirty="0">
                <a:cs typeface="Arial" panose="020B0604020202020204" pitchFamily="34" charset="0"/>
              </a:rPr>
              <a:t>I PRZYKŁAD </a:t>
            </a:r>
            <a:r>
              <a:rPr lang="pl-PL" dirty="0">
                <a:cs typeface="Arial" panose="020B0604020202020204" pitchFamily="34" charset="0"/>
              </a:rPr>
              <a:t>W projekcie zakupiono pętlę indukcyjną, aby umożliwić uczestnictwo osobom                         z niedosłuchem. Po zakończeniu projektu urządzenie zostało u Beneficjenta (Agencja Zatrudnienia) umożliwiając komunikację z klientami Agencji Zatrudnienia.</a:t>
            </a:r>
          </a:p>
          <a:p>
            <a:pPr algn="just"/>
            <a:r>
              <a:rPr lang="pl-PL" b="1" dirty="0">
                <a:cs typeface="Arial" panose="020B0604020202020204" pitchFamily="34" charset="0"/>
              </a:rPr>
              <a:t>II PRZYKŁAD </a:t>
            </a:r>
            <a:r>
              <a:rPr lang="pl-PL" dirty="0">
                <a:cs typeface="Arial" panose="020B0604020202020204" pitchFamily="34" charset="0"/>
              </a:rPr>
              <a:t>W projekcie zakupiono </a:t>
            </a:r>
            <a:r>
              <a:rPr lang="pl-PL" dirty="0" err="1">
                <a:cs typeface="Arial" panose="020B0604020202020204" pitchFamily="34" charset="0"/>
              </a:rPr>
              <a:t>schodołaz</a:t>
            </a:r>
            <a:r>
              <a:rPr lang="pl-PL" dirty="0">
                <a:cs typeface="Arial" panose="020B0604020202020204" pitchFamily="34" charset="0"/>
              </a:rPr>
              <a:t>, aby umożliwić osobom z niepełnosprawnością motoryczną uczestnictwo w stażach. Po zakończeniu staży </a:t>
            </a:r>
            <a:r>
              <a:rPr lang="pl-PL" dirty="0" err="1">
                <a:cs typeface="Arial" panose="020B0604020202020204" pitchFamily="34" charset="0"/>
              </a:rPr>
              <a:t>schodołaz</a:t>
            </a:r>
            <a:r>
              <a:rPr lang="pl-PL" dirty="0">
                <a:cs typeface="Arial" panose="020B0604020202020204" pitchFamily="34" charset="0"/>
              </a:rPr>
              <a:t> jest wypożyczany nieodpłatnie różnym instytucjom III sektora organizującym działania dla osób niepełnosprawnych i wykorzystywany do działań własnych Fundacji. </a:t>
            </a:r>
          </a:p>
          <a:p>
            <a:pPr algn="just"/>
            <a:r>
              <a:rPr lang="pl-PL" b="1" dirty="0">
                <a:cs typeface="Arial" panose="020B0604020202020204" pitchFamily="34" charset="0"/>
              </a:rPr>
              <a:t>III PRZYKŁAD </a:t>
            </a:r>
            <a:r>
              <a:rPr lang="pl-PL" dirty="0">
                <a:cs typeface="Arial" panose="020B0604020202020204" pitchFamily="34" charset="0"/>
              </a:rPr>
              <a:t>W projekcie dostosowano miejsce pracy do potrzeby osoby z niepełnosprawnością motoryczną. Na chwilę obecną nie jest ono wykorzystywane, gdyż osoba z taką niepełnosprawnością wyprowadziła się do innego miasta. Miejsce pozostaje w gotowości do wykorzystania.</a:t>
            </a:r>
          </a:p>
          <a:p>
            <a:pPr algn="just"/>
            <a:endParaRPr lang="pl-PL" dirty="0"/>
          </a:p>
          <a:p>
            <a:pPr algn="just"/>
            <a:endParaRPr lang="pl-PL" dirty="0"/>
          </a:p>
        </p:txBody>
      </p:sp>
      <p:sp>
        <p:nvSpPr>
          <p:cNvPr id="4" name="Tytuł 1"/>
          <p:cNvSpPr txBox="1">
            <a:spLocks/>
          </p:cNvSpPr>
          <p:nvPr/>
        </p:nvSpPr>
        <p:spPr>
          <a:xfrm>
            <a:off x="495327" y="587347"/>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Trwałość projektu – dobra praktyka</a:t>
            </a:r>
          </a:p>
        </p:txBody>
      </p:sp>
    </p:spTree>
    <p:extLst>
      <p:ext uri="{BB962C8B-B14F-4D97-AF65-F5344CB8AC3E}">
        <p14:creationId xmlns:p14="http://schemas.microsoft.com/office/powerpoint/2010/main" val="40425780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8358" y="791545"/>
            <a:ext cx="10634780" cy="1068040"/>
          </a:xfrm>
        </p:spPr>
        <p:txBody>
          <a:bodyPr/>
          <a:lstStyle/>
          <a:p>
            <a:pPr>
              <a:spcBef>
                <a:spcPts val="1000"/>
              </a:spcBef>
            </a:pPr>
            <a:r>
              <a:rPr lang="pl-PL" dirty="0">
                <a:ea typeface="Mongolian Baiti" panose="03000500000000000000" pitchFamily="66" charset="0"/>
              </a:rPr>
              <a:t>Konsekwencje braku przestrzegania polityk horyzontalnych</a:t>
            </a:r>
          </a:p>
        </p:txBody>
      </p:sp>
      <p:sp>
        <p:nvSpPr>
          <p:cNvPr id="3" name="Symbol zastępczy zawartości 2"/>
          <p:cNvSpPr>
            <a:spLocks noGrp="1"/>
          </p:cNvSpPr>
          <p:nvPr>
            <p:ph idx="1"/>
          </p:nvPr>
        </p:nvSpPr>
        <p:spPr>
          <a:xfrm>
            <a:off x="360754" y="1859585"/>
            <a:ext cx="10729987" cy="4765606"/>
          </a:xfrm>
        </p:spPr>
        <p:txBody>
          <a:bodyPr>
            <a:normAutofit/>
          </a:bodyPr>
          <a:lstStyle/>
          <a:p>
            <a:pPr algn="just"/>
            <a:r>
              <a:rPr lang="pl-PL" b="1" dirty="0">
                <a:cs typeface="Arial" panose="020B0604020202020204" pitchFamily="34" charset="0"/>
              </a:rPr>
              <a:t>Stwierdzenie wystąpienia nieprawidłowości </a:t>
            </a:r>
            <a:r>
              <a:rPr lang="pl-PL" dirty="0">
                <a:cs typeface="Arial" panose="020B0604020202020204" pitchFamily="34" charset="0"/>
              </a:rPr>
              <a:t>wiąże się z koniecznością podjęcia działań korygujących, polegających na pomniejszeniu wydatków kwalifikowalnych we Wniosku o Płatność lub na nałożeniu korekty finansowej. Należy dokonać oceny czy nieprawidłowość wymaga zgłoszenia do KE.</a:t>
            </a:r>
          </a:p>
          <a:p>
            <a:pPr algn="just"/>
            <a:endParaRPr lang="pl-PL" dirty="0">
              <a:cs typeface="Arial" panose="020B0604020202020204" pitchFamily="34" charset="0"/>
            </a:endParaRPr>
          </a:p>
          <a:p>
            <a:pPr algn="just"/>
            <a:r>
              <a:rPr lang="pl-PL" b="1" dirty="0">
                <a:cs typeface="Arial" panose="020B0604020202020204" pitchFamily="34" charset="0"/>
              </a:rPr>
              <a:t>Celem korekty finansowej jest doprowadzenie do sytuacji, w której 100% wydatków objętych wnioskiem o płatność</a:t>
            </a:r>
            <a:r>
              <a:rPr lang="pl-PL" dirty="0">
                <a:cs typeface="Arial" panose="020B0604020202020204" pitchFamily="34" charset="0"/>
              </a:rPr>
              <a:t>, skierowanym do KE, będzie zgodnych z regulacjami UE i krajowymi.                        W odniesieniu do projektu korekta wiąże się z obniżeniem kwoty współfinansowania UE.</a:t>
            </a:r>
          </a:p>
          <a:p>
            <a:pPr algn="just"/>
            <a:endParaRPr lang="pl-PL" dirty="0">
              <a:cs typeface="Arial" panose="020B0604020202020204" pitchFamily="34" charset="0"/>
            </a:endParaRPr>
          </a:p>
          <a:p>
            <a:pPr algn="just"/>
            <a:r>
              <a:rPr lang="pl-PL" dirty="0">
                <a:cs typeface="Arial" panose="020B0604020202020204" pitchFamily="34" charset="0"/>
              </a:rPr>
              <a:t>Kwota korekty może zostać ponownie wykorzystana w ramach danego programu, jednakże                   nie może zostać przeznaczona na projekt, który był przedmiotem korekty.</a:t>
            </a:r>
          </a:p>
          <a:p>
            <a:pPr algn="just"/>
            <a:endParaRPr lang="pl-PL" dirty="0">
              <a:cs typeface="Arial" panose="020B0604020202020204" pitchFamily="34" charset="0"/>
            </a:endParaRPr>
          </a:p>
          <a:p>
            <a:pPr algn="just"/>
            <a:endParaRPr lang="pl-PL" dirty="0">
              <a:cs typeface="Arial" panose="020B0604020202020204" pitchFamily="34" charset="0"/>
            </a:endParaRPr>
          </a:p>
          <a:p>
            <a:pPr algn="just"/>
            <a:endParaRPr lang="pl-PL" dirty="0">
              <a:latin typeface="Arial" panose="020B0604020202020204" pitchFamily="34" charset="0"/>
              <a:cs typeface="Arial" panose="020B0604020202020204" pitchFamily="34" charset="0"/>
            </a:endParaRPr>
          </a:p>
          <a:p>
            <a:pPr algn="just"/>
            <a:endParaRPr lang="pl-PL" dirty="0"/>
          </a:p>
        </p:txBody>
      </p:sp>
    </p:spTree>
    <p:extLst>
      <p:ext uri="{BB962C8B-B14F-4D97-AF65-F5344CB8AC3E}">
        <p14:creationId xmlns:p14="http://schemas.microsoft.com/office/powerpoint/2010/main" val="23986124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3148" y="415994"/>
            <a:ext cx="7816697" cy="1068040"/>
          </a:xfrm>
        </p:spPr>
        <p:txBody>
          <a:bodyPr/>
          <a:lstStyle/>
          <a:p>
            <a:pPr>
              <a:spcBef>
                <a:spcPts val="1000"/>
              </a:spcBef>
            </a:pPr>
            <a:r>
              <a:rPr lang="pl-PL" dirty="0">
                <a:ea typeface="Mongolian Baiti" panose="03000500000000000000" pitchFamily="66" charset="0"/>
              </a:rPr>
              <a:t>Korekty finansowe</a:t>
            </a:r>
          </a:p>
        </p:txBody>
      </p:sp>
      <p:sp>
        <p:nvSpPr>
          <p:cNvPr id="3" name="Symbol zastępczy zawartości 2"/>
          <p:cNvSpPr>
            <a:spLocks noGrp="1"/>
          </p:cNvSpPr>
          <p:nvPr>
            <p:ph idx="1"/>
          </p:nvPr>
        </p:nvSpPr>
        <p:spPr>
          <a:xfrm>
            <a:off x="512493" y="1484034"/>
            <a:ext cx="10353981" cy="4718714"/>
          </a:xfrm>
        </p:spPr>
        <p:txBody>
          <a:bodyPr>
            <a:normAutofit/>
          </a:bodyPr>
          <a:lstStyle/>
          <a:p>
            <a:pPr algn="just"/>
            <a:r>
              <a:rPr lang="pl-PL" dirty="0">
                <a:ea typeface="Dotum" panose="020B0600000101010101" pitchFamily="34" charset="-127"/>
                <a:cs typeface="Arial" panose="020B0604020202020204" pitchFamily="34" charset="0"/>
              </a:rPr>
              <a:t>W przypadku </a:t>
            </a:r>
            <a:r>
              <a:rPr lang="pl-PL" b="1" dirty="0">
                <a:ea typeface="Dotum" panose="020B0600000101010101" pitchFamily="34" charset="-127"/>
                <a:cs typeface="Arial" panose="020B0604020202020204" pitchFamily="34" charset="0"/>
              </a:rPr>
              <a:t>stwierdzenia nieprawidłowości po zatwierdzeniu wniosku beneficjenta o płatność </a:t>
            </a:r>
            <a:r>
              <a:rPr lang="pl-PL" dirty="0">
                <a:ea typeface="Dotum" panose="020B0600000101010101" pitchFamily="34" charset="-127"/>
                <a:cs typeface="Arial" panose="020B0604020202020204" pitchFamily="34" charset="0"/>
              </a:rPr>
              <a:t>kwota korekty powinna być równa kwocie nieprawidłowo poniesionego wydatku w wysokości odpowiadającej wartości wkładu z budżetu UE:</a:t>
            </a:r>
          </a:p>
          <a:p>
            <a:pPr algn="just"/>
            <a:endParaRPr lang="pl-PL" b="1" dirty="0">
              <a:latin typeface="Arial" panose="020B0604020202020204" pitchFamily="34" charset="0"/>
              <a:cs typeface="Arial" panose="020B0604020202020204" pitchFamily="34" charset="0"/>
            </a:endParaRPr>
          </a:p>
          <a:p>
            <a:pPr algn="just"/>
            <a:r>
              <a:rPr lang="pl-PL" b="1" dirty="0">
                <a:cs typeface="Arial" panose="020B0604020202020204" pitchFamily="34" charset="0"/>
              </a:rPr>
              <a:t>KK = </a:t>
            </a:r>
            <a:r>
              <a:rPr lang="pl-PL" b="1" dirty="0" err="1">
                <a:cs typeface="Arial" panose="020B0604020202020204" pitchFamily="34" charset="0"/>
              </a:rPr>
              <a:t>Nw</a:t>
            </a:r>
            <a:r>
              <a:rPr lang="pl-PL" b="1" dirty="0">
                <a:cs typeface="Arial" panose="020B0604020202020204" pitchFamily="34" charset="0"/>
              </a:rPr>
              <a:t> * S%</a:t>
            </a:r>
          </a:p>
          <a:p>
            <a:pPr algn="just"/>
            <a:r>
              <a:rPr lang="pl-PL" dirty="0">
                <a:cs typeface="Arial" panose="020B0604020202020204" pitchFamily="34" charset="0"/>
              </a:rPr>
              <a:t>gdzie:</a:t>
            </a:r>
          </a:p>
          <a:p>
            <a:pPr algn="just"/>
            <a:r>
              <a:rPr lang="pl-PL" dirty="0">
                <a:cs typeface="Arial" panose="020B0604020202020204" pitchFamily="34" charset="0"/>
              </a:rPr>
              <a:t>KK – kwota korekty,</a:t>
            </a:r>
          </a:p>
          <a:p>
            <a:pPr algn="just"/>
            <a:r>
              <a:rPr lang="pl-PL" dirty="0">
                <a:cs typeface="Arial" panose="020B0604020202020204" pitchFamily="34" charset="0"/>
              </a:rPr>
              <a:t>NW – nieprawidłowy wydatek,</a:t>
            </a:r>
          </a:p>
          <a:p>
            <a:pPr algn="just"/>
            <a:r>
              <a:rPr lang="pl-PL" dirty="0">
                <a:cs typeface="Arial" panose="020B0604020202020204" pitchFamily="34" charset="0"/>
              </a:rPr>
              <a:t>S – stopa współfinansowania UE określona procentowo.</a:t>
            </a:r>
            <a:r>
              <a:rPr lang="pl-PL" b="1" dirty="0">
                <a:cs typeface="Arial" panose="020B0604020202020204" pitchFamily="34" charset="0"/>
              </a:rPr>
              <a:t> </a:t>
            </a:r>
          </a:p>
          <a:p>
            <a:pPr algn="just"/>
            <a:endParaRPr lang="pl-PL" dirty="0">
              <a:latin typeface="Arial" panose="020B0604020202020204" pitchFamily="34" charset="0"/>
              <a:cs typeface="Arial" panose="020B0604020202020204" pitchFamily="34" charset="0"/>
            </a:endParaRPr>
          </a:p>
          <a:p>
            <a:pPr algn="just"/>
            <a:endParaRPr lang="pl-PL" dirty="0"/>
          </a:p>
        </p:txBody>
      </p:sp>
    </p:spTree>
    <p:extLst>
      <p:ext uri="{BB962C8B-B14F-4D97-AF65-F5344CB8AC3E}">
        <p14:creationId xmlns:p14="http://schemas.microsoft.com/office/powerpoint/2010/main" val="11059251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6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704417"/>
            <a:ext cx="11348581" cy="500715"/>
          </a:xfrm>
        </p:spPr>
        <p:txBody>
          <a:bodyPr>
            <a:noAutofit/>
          </a:bodyPr>
          <a:lstStyle/>
          <a:p>
            <a:pPr>
              <a:spcBef>
                <a:spcPts val="1000"/>
              </a:spcBef>
            </a:pPr>
            <a:r>
              <a:rPr lang="pl-PL" dirty="0"/>
              <a:t>Akty prawne i dokumenty regulujące zasadę równości </a:t>
            </a:r>
            <a:r>
              <a:rPr lang="pl-PL" dirty="0" smtClean="0"/>
              <a:t>szans</a:t>
            </a:r>
            <a:br>
              <a:rPr lang="pl-PL" dirty="0" smtClean="0"/>
            </a:br>
            <a:r>
              <a:rPr lang="pl-PL" dirty="0" smtClean="0"/>
              <a:t>i </a:t>
            </a:r>
            <a:r>
              <a:rPr lang="pl-PL" dirty="0"/>
              <a:t>niedyskryminacji</a:t>
            </a:r>
            <a:endParaRPr lang="pl-PL" dirty="0">
              <a:ea typeface="Mongolian Baiti" panose="03000500000000000000" pitchFamily="66" charset="0"/>
            </a:endParaRPr>
          </a:p>
        </p:txBody>
      </p:sp>
      <p:sp>
        <p:nvSpPr>
          <p:cNvPr id="3" name="Symbol zastępczy zawartości 2"/>
          <p:cNvSpPr>
            <a:spLocks noGrp="1"/>
          </p:cNvSpPr>
          <p:nvPr>
            <p:ph idx="1"/>
          </p:nvPr>
        </p:nvSpPr>
        <p:spPr>
          <a:xfrm>
            <a:off x="313152" y="1770185"/>
            <a:ext cx="10870664" cy="4250270"/>
          </a:xfrm>
        </p:spPr>
        <p:txBody>
          <a:bodyPr>
            <a:noAutofit/>
          </a:bodyPr>
          <a:lstStyle/>
          <a:p>
            <a:pPr marL="342900" indent="-342900">
              <a:buFont typeface="Wingdings" panose="05000000000000000000" pitchFamily="2" charset="2"/>
              <a:buChar char="§"/>
            </a:pPr>
            <a:r>
              <a:rPr lang="pl-PL" dirty="0"/>
              <a:t>Ustawa z dnia 3 grudnia 2010 r. o wdrożeniu niektórych przepisów Unii Europejskiej w zakresie równego traktowania (Dz. U. z 2010 nr 254 poz. 1700, z </a:t>
            </a:r>
            <a:r>
              <a:rPr lang="pl-PL" dirty="0" err="1"/>
              <a:t>późn</a:t>
            </a:r>
            <a:r>
              <a:rPr lang="pl-PL" dirty="0"/>
              <a:t>. zm.), potocznie zwaną ustawą równościową. </a:t>
            </a:r>
          </a:p>
          <a:p>
            <a:pPr marL="342900" indent="-342900">
              <a:buFont typeface="Wingdings" panose="05000000000000000000" pitchFamily="2" charset="2"/>
              <a:buChar char="§"/>
            </a:pPr>
            <a:endParaRPr lang="pl-PL" dirty="0"/>
          </a:p>
          <a:p>
            <a:r>
              <a:rPr lang="pl-PL" dirty="0"/>
              <a:t>Również w jej treści znalazły się pojęcia definiujące dyskryminację bezpośrednią, dyskryminację pośrednią, molestowanie i molestowanie seksualne. Ustawa ta dodatkowo określa standardy równego traktowania kobiet i mężczyzn w odniesieniu do usług publicznych.</a:t>
            </a:r>
          </a:p>
        </p:txBody>
      </p:sp>
    </p:spTree>
    <p:extLst>
      <p:ext uri="{BB962C8B-B14F-4D97-AF65-F5344CB8AC3E}">
        <p14:creationId xmlns:p14="http://schemas.microsoft.com/office/powerpoint/2010/main" val="151859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704417"/>
            <a:ext cx="11348581" cy="500715"/>
          </a:xfrm>
        </p:spPr>
        <p:txBody>
          <a:bodyPr>
            <a:noAutofit/>
          </a:bodyPr>
          <a:lstStyle/>
          <a:p>
            <a:pPr>
              <a:spcBef>
                <a:spcPts val="1000"/>
              </a:spcBef>
            </a:pPr>
            <a:r>
              <a:rPr lang="pl-PL" dirty="0"/>
              <a:t>Akty prawne i dokumenty regulujące zasadę równości </a:t>
            </a:r>
            <a:r>
              <a:rPr lang="pl-PL" dirty="0" smtClean="0"/>
              <a:t>szans</a:t>
            </a:r>
            <a:br>
              <a:rPr lang="pl-PL" dirty="0" smtClean="0"/>
            </a:br>
            <a:r>
              <a:rPr lang="pl-PL" dirty="0" smtClean="0"/>
              <a:t>i </a:t>
            </a:r>
            <a:r>
              <a:rPr lang="pl-PL" dirty="0"/>
              <a:t>niedyskryminacji</a:t>
            </a:r>
            <a:endParaRPr lang="pl-PL" dirty="0">
              <a:ea typeface="Mongolian Baiti" panose="03000500000000000000" pitchFamily="66" charset="0"/>
            </a:endParaRPr>
          </a:p>
        </p:txBody>
      </p:sp>
      <p:sp>
        <p:nvSpPr>
          <p:cNvPr id="3" name="Symbol zastępczy zawartości 2"/>
          <p:cNvSpPr>
            <a:spLocks noGrp="1"/>
          </p:cNvSpPr>
          <p:nvPr>
            <p:ph idx="1"/>
          </p:nvPr>
        </p:nvSpPr>
        <p:spPr>
          <a:xfrm>
            <a:off x="313152" y="1664677"/>
            <a:ext cx="10870664" cy="4355777"/>
          </a:xfrm>
        </p:spPr>
        <p:txBody>
          <a:bodyPr>
            <a:noAutofit/>
          </a:bodyPr>
          <a:lstStyle/>
          <a:p>
            <a:pPr marL="342900" indent="-342900">
              <a:buFont typeface="Wingdings" panose="05000000000000000000" pitchFamily="2" charset="2"/>
              <a:buChar char="§"/>
            </a:pPr>
            <a:r>
              <a:rPr lang="pl-PL" dirty="0"/>
              <a:t>Akty prawa wspólnotowego związane z zasadą równości szans kobiet i mężczyzn:</a:t>
            </a:r>
          </a:p>
          <a:p>
            <a:pPr marL="342900" indent="-342900">
              <a:buAutoNum type="arabicPeriod"/>
            </a:pPr>
            <a:r>
              <a:rPr lang="pl-PL" dirty="0"/>
              <a:t>Traktat o Unii Europejskiej (Dz. U. z 2004 r. Nr 90, poz. 864, z </a:t>
            </a:r>
            <a:r>
              <a:rPr lang="pl-PL" dirty="0" err="1"/>
              <a:t>późn</a:t>
            </a:r>
            <a:r>
              <a:rPr lang="pl-PL" dirty="0"/>
              <a:t>. zm.).</a:t>
            </a:r>
          </a:p>
          <a:p>
            <a:pPr marL="342900" indent="-342900">
              <a:buAutoNum type="arabicPeriod"/>
            </a:pPr>
            <a:r>
              <a:rPr lang="pl-PL" dirty="0"/>
              <a:t>Konkluzje Rady z dnia 7 marca 2011 r. – Europejski pakt na rzecz równości płci (2011-2020) (Dz. Urz. UE C 155  z 25.05.2011, str. 10).</a:t>
            </a:r>
          </a:p>
          <a:p>
            <a:pPr marL="342900" indent="-342900">
              <a:buAutoNum type="arabicPeriod"/>
            </a:pPr>
            <a:r>
              <a:rPr lang="pl-PL" dirty="0"/>
              <a:t>Europa 2020. Strategia na rzecz inteligentnego i zrównoważonego rozwoju sprzyjającego włączeniu społecznemu (COM(2010) 2020 wersja ostateczna).</a:t>
            </a:r>
          </a:p>
          <a:p>
            <a:pPr marL="342900" indent="-342900">
              <a:buFont typeface="+mj-lt"/>
              <a:buAutoNum type="arabicPeriod" startAt="4"/>
            </a:pPr>
            <a:r>
              <a:rPr lang="pl-PL" dirty="0"/>
              <a:t>Dyrektywa 75/117/EWG dotycząca stosowania zasady równości wynagrodzeń dla mężczyzn i kobiet.</a:t>
            </a:r>
          </a:p>
          <a:p>
            <a:pPr marL="342900" indent="-342900">
              <a:buFont typeface="+mj-lt"/>
              <a:buAutoNum type="arabicPeriod" startAt="4"/>
            </a:pPr>
            <a:r>
              <a:rPr lang="pl-PL" dirty="0"/>
              <a:t>Dyrektywa 76/207/EWG w sprawie równego traktowania mężczyzn i kobiet w zakresie dostępu        do zatrudnienia, kształcenia i awansu zawodowego oraz warunków pracy (zmieniona w 2002 r.).</a:t>
            </a:r>
          </a:p>
          <a:p>
            <a:pPr marL="342900" indent="-342900">
              <a:buFont typeface="+mj-lt"/>
              <a:buAutoNum type="arabicPeriod" startAt="4"/>
            </a:pPr>
            <a:r>
              <a:rPr lang="pl-PL" dirty="0"/>
              <a:t>Dyrektywa 79/7/EWG w sprawie równego traktowania kobiet i mężczyzn w odniesieniu                    do zabezpieczenia społecznego.</a:t>
            </a:r>
          </a:p>
          <a:p>
            <a:pPr marL="342900" indent="-342900">
              <a:buFont typeface="+mj-lt"/>
              <a:buAutoNum type="arabicPeriod" startAt="4"/>
            </a:pPr>
            <a:endParaRPr lang="pl-PL" dirty="0"/>
          </a:p>
          <a:p>
            <a:pPr marL="342900" indent="-342900">
              <a:buAutoNum type="arabicPeriod"/>
            </a:pPr>
            <a:endParaRPr lang="pl-PL" dirty="0"/>
          </a:p>
          <a:p>
            <a:pPr marL="342900" indent="-342900">
              <a:buFont typeface="Wingdings" panose="05000000000000000000" pitchFamily="2" charset="2"/>
              <a:buChar char="§"/>
            </a:pPr>
            <a:endParaRPr lang="pl-PL" dirty="0"/>
          </a:p>
        </p:txBody>
      </p:sp>
    </p:spTree>
    <p:extLst>
      <p:ext uri="{BB962C8B-B14F-4D97-AF65-F5344CB8AC3E}">
        <p14:creationId xmlns:p14="http://schemas.microsoft.com/office/powerpoint/2010/main" val="88508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706042"/>
            <a:ext cx="11348581" cy="500715"/>
          </a:xfrm>
        </p:spPr>
        <p:txBody>
          <a:bodyPr>
            <a:noAutofit/>
          </a:bodyPr>
          <a:lstStyle/>
          <a:p>
            <a:pPr>
              <a:spcBef>
                <a:spcPts val="1000"/>
              </a:spcBef>
            </a:pPr>
            <a:r>
              <a:rPr lang="pl-PL" dirty="0"/>
              <a:t>Akty prawne i dokumenty regulujące zasadę równości </a:t>
            </a:r>
            <a:r>
              <a:rPr lang="pl-PL" dirty="0" smtClean="0"/>
              <a:t>szans</a:t>
            </a:r>
            <a:br>
              <a:rPr lang="pl-PL" dirty="0" smtClean="0"/>
            </a:br>
            <a:r>
              <a:rPr lang="pl-PL" dirty="0" smtClean="0"/>
              <a:t>i </a:t>
            </a:r>
            <a:r>
              <a:rPr lang="pl-PL" dirty="0"/>
              <a:t>niedyskryminacji</a:t>
            </a:r>
            <a:endParaRPr lang="pl-PL" dirty="0">
              <a:ea typeface="Mongolian Baiti" panose="03000500000000000000" pitchFamily="66" charset="0"/>
            </a:endParaRPr>
          </a:p>
        </p:txBody>
      </p:sp>
      <p:sp>
        <p:nvSpPr>
          <p:cNvPr id="3" name="Symbol zastępczy zawartości 2"/>
          <p:cNvSpPr>
            <a:spLocks noGrp="1"/>
          </p:cNvSpPr>
          <p:nvPr>
            <p:ph idx="1"/>
          </p:nvPr>
        </p:nvSpPr>
        <p:spPr>
          <a:xfrm>
            <a:off x="313151" y="1722126"/>
            <a:ext cx="10741711" cy="4351338"/>
          </a:xfrm>
        </p:spPr>
        <p:txBody>
          <a:bodyPr>
            <a:noAutofit/>
          </a:bodyPr>
          <a:lstStyle/>
          <a:p>
            <a:pPr marL="457200" indent="-457200">
              <a:buFont typeface="+mj-lt"/>
              <a:buAutoNum type="arabicPeriod" startAt="7"/>
            </a:pPr>
            <a:r>
              <a:rPr lang="pl-PL" dirty="0"/>
              <a:t>Dyrektywa 86/378/EWG w sprawie równego traktowania w systemach zabezpieczenia społecznego pracowników (zmieniona w 1996 r.).</a:t>
            </a:r>
          </a:p>
          <a:p>
            <a:pPr marL="342900" indent="-342900">
              <a:buFont typeface="+mj-lt"/>
              <a:buAutoNum type="arabicPeriod" startAt="7"/>
            </a:pPr>
            <a:r>
              <a:rPr lang="pl-PL" dirty="0"/>
              <a:t>Dyrektywa 86/613/EWG w sprawie stosowania zasady równego traktowania kobiet i mężczyzn pracujących na własny rachunek oraz w sprawie ochrony kobiet pracujących na własny rachunek    w okresie ciąży i macierzyństwa. </a:t>
            </a:r>
          </a:p>
          <a:p>
            <a:pPr marL="342900" indent="-342900">
              <a:buFont typeface="+mj-lt"/>
              <a:buAutoNum type="arabicPeriod" startAt="7"/>
            </a:pPr>
            <a:r>
              <a:rPr lang="pl-PL" dirty="0"/>
              <a:t>Dyrektywa 92/85/EWG w sprawie wprowadzenia środków służących wspieraniu poprawy                w miejscu pracy bezpieczeństwa i zdrowia pracownic w ciąży, pracownic, które niedawno rodziły       i pracownic karmiących piersią.</a:t>
            </a:r>
          </a:p>
          <a:p>
            <a:r>
              <a:rPr lang="pl-PL" dirty="0"/>
              <a:t>10. Dyrektywa 96/34/WE dotycząca porozumienia ramowego na temat urlopu rodzicielskiego.</a:t>
            </a:r>
          </a:p>
          <a:p>
            <a:r>
              <a:rPr lang="pl-PL" dirty="0"/>
              <a:t>11. Dyrektywa 97/80/WE dotycząca ciężaru dowodu w sprawach dyskryminacji ze względu na płeć.</a:t>
            </a:r>
          </a:p>
          <a:p>
            <a:pPr marL="342900" indent="-342900">
              <a:buFont typeface="+mj-lt"/>
              <a:buAutoNum type="arabicPeriod" startAt="7"/>
            </a:pPr>
            <a:endParaRPr lang="pl-PL" dirty="0"/>
          </a:p>
          <a:p>
            <a:pPr marL="342900" indent="-342900">
              <a:buFont typeface="+mj-lt"/>
              <a:buAutoNum type="arabicPeriod" startAt="7"/>
            </a:pPr>
            <a:endParaRPr lang="pl-PL" dirty="0"/>
          </a:p>
          <a:p>
            <a:endParaRPr lang="pl-PL" dirty="0"/>
          </a:p>
        </p:txBody>
      </p:sp>
    </p:spTree>
    <p:extLst>
      <p:ext uri="{BB962C8B-B14F-4D97-AF65-F5344CB8AC3E}">
        <p14:creationId xmlns:p14="http://schemas.microsoft.com/office/powerpoint/2010/main" val="159054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706105"/>
            <a:ext cx="11348581" cy="500715"/>
          </a:xfrm>
        </p:spPr>
        <p:txBody>
          <a:bodyPr>
            <a:noAutofit/>
          </a:bodyPr>
          <a:lstStyle/>
          <a:p>
            <a:pPr>
              <a:spcBef>
                <a:spcPts val="1000"/>
              </a:spcBef>
            </a:pPr>
            <a:r>
              <a:rPr lang="pl-PL" dirty="0"/>
              <a:t>Akty prawne i dokumenty regulujące zasadę równości </a:t>
            </a:r>
            <a:r>
              <a:rPr lang="pl-PL" dirty="0" smtClean="0"/>
              <a:t>szans</a:t>
            </a:r>
            <a:br>
              <a:rPr lang="pl-PL" dirty="0" smtClean="0"/>
            </a:br>
            <a:r>
              <a:rPr lang="pl-PL" dirty="0" smtClean="0"/>
              <a:t>i </a:t>
            </a:r>
            <a:r>
              <a:rPr lang="pl-PL" dirty="0"/>
              <a:t>niedyskryminacji</a:t>
            </a:r>
            <a:endParaRPr lang="pl-PL" dirty="0">
              <a:ea typeface="Mongolian Baiti" panose="03000500000000000000" pitchFamily="66" charset="0"/>
            </a:endParaRPr>
          </a:p>
        </p:txBody>
      </p:sp>
      <p:sp>
        <p:nvSpPr>
          <p:cNvPr id="3" name="Symbol zastępczy zawartości 2"/>
          <p:cNvSpPr>
            <a:spLocks noGrp="1"/>
          </p:cNvSpPr>
          <p:nvPr>
            <p:ph idx="1"/>
          </p:nvPr>
        </p:nvSpPr>
        <p:spPr>
          <a:xfrm>
            <a:off x="313151" y="1723292"/>
            <a:ext cx="10835496" cy="4416880"/>
          </a:xfrm>
        </p:spPr>
        <p:txBody>
          <a:bodyPr>
            <a:noAutofit/>
          </a:bodyPr>
          <a:lstStyle/>
          <a:p>
            <a:pPr marL="342900" indent="-342900">
              <a:buFont typeface="+mj-lt"/>
              <a:buAutoNum type="arabicPeriod" startAt="12"/>
            </a:pPr>
            <a:r>
              <a:rPr lang="pl-PL" dirty="0"/>
              <a:t>Dyrektywa 2004/113/WE wprowadzająca w życie zasadę równego traktowania kobiet i mężczyzn     w zakresie dostępu do towarów i usług oraz dostarczania towarów i usług.</a:t>
            </a:r>
          </a:p>
          <a:p>
            <a:pPr marL="342900" indent="-342900">
              <a:buFont typeface="+mj-lt"/>
              <a:buAutoNum type="arabicPeriod" startAt="12"/>
            </a:pPr>
            <a:r>
              <a:rPr lang="pl-PL" dirty="0"/>
              <a:t>Dyrektywa 2006/54 WE w sprawie wprowadzenia w życie zasady równości szans oraz równego traktowania kobiet i mężczyzn w dziedzinie zatrudnienia i pracy (wersja przeredagowana).</a:t>
            </a:r>
          </a:p>
          <a:p>
            <a:pPr marL="342900" indent="-342900">
              <a:buFont typeface="+mj-lt"/>
              <a:buAutoNum type="arabicPeriod" startAt="12"/>
            </a:pPr>
            <a:r>
              <a:rPr lang="pl-PL" dirty="0"/>
              <a:t>Dyrektywa 2010/18/UE w sprawie wdrożenia zmienionego porozumienia ramowego dotyczącego urlopu rodzicielskiego, zawartego przez BUSINESSEUROPE, UEAPME, CEEP i ETUC.</a:t>
            </a:r>
          </a:p>
          <a:p>
            <a:pPr marL="342900" indent="-342900">
              <a:buFont typeface="+mj-lt"/>
              <a:buAutoNum type="arabicPeriod" startAt="12"/>
            </a:pPr>
            <a:r>
              <a:rPr lang="pl-PL" dirty="0"/>
              <a:t>Dyrektywa 2010/41/UE ustanawiająca cele w sprawie stosowania zasady równego traktowania kobiet i mężczyzn prowadzących działalność na własny rachunek, w tym w rolnictwie,                    oraz w sprawie ochrony kobiet pracujących na własny rachunek w okresie ciąży i macierzyństwa         i uchylająca dyrektywę Rady 86/613/EWG.</a:t>
            </a:r>
          </a:p>
          <a:p>
            <a:pPr marL="342900" indent="-342900">
              <a:buFont typeface="+mj-lt"/>
              <a:buAutoNum type="arabicPeriod" startAt="12"/>
            </a:pPr>
            <a:endParaRPr lang="pl-PL" dirty="0"/>
          </a:p>
          <a:p>
            <a:pPr marL="342900" indent="-342900">
              <a:buFont typeface="+mj-lt"/>
              <a:buAutoNum type="arabicPeriod" startAt="12"/>
            </a:pPr>
            <a:endParaRPr lang="pl-PL" dirty="0"/>
          </a:p>
          <a:p>
            <a:endParaRPr lang="pl-PL" dirty="0"/>
          </a:p>
          <a:p>
            <a:endParaRPr lang="pl-PL" dirty="0"/>
          </a:p>
        </p:txBody>
      </p:sp>
    </p:spTree>
    <p:extLst>
      <p:ext uri="{BB962C8B-B14F-4D97-AF65-F5344CB8AC3E}">
        <p14:creationId xmlns:p14="http://schemas.microsoft.com/office/powerpoint/2010/main" val="149625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451" y="763130"/>
            <a:ext cx="11348581" cy="500715"/>
          </a:xfrm>
        </p:spPr>
        <p:txBody>
          <a:bodyPr>
            <a:noAutofit/>
          </a:bodyPr>
          <a:lstStyle/>
          <a:p>
            <a:pPr>
              <a:spcBef>
                <a:spcPts val="1000"/>
              </a:spcBef>
            </a:pPr>
            <a:r>
              <a:rPr lang="pl-PL" dirty="0"/>
              <a:t>Akty prawne i dokumenty regulujące zasadę równości </a:t>
            </a:r>
            <a:r>
              <a:rPr lang="pl-PL" dirty="0" smtClean="0"/>
              <a:t>szans</a:t>
            </a:r>
            <a:br>
              <a:rPr lang="pl-PL" dirty="0" smtClean="0"/>
            </a:br>
            <a:r>
              <a:rPr lang="pl-PL" dirty="0" smtClean="0"/>
              <a:t>i </a:t>
            </a:r>
            <a:r>
              <a:rPr lang="pl-PL" dirty="0"/>
              <a:t>niedyskryminacji</a:t>
            </a:r>
            <a:endParaRPr lang="pl-PL" dirty="0">
              <a:ea typeface="Mongolian Baiti" panose="03000500000000000000" pitchFamily="66" charset="0"/>
            </a:endParaRPr>
          </a:p>
        </p:txBody>
      </p:sp>
      <p:sp>
        <p:nvSpPr>
          <p:cNvPr id="3" name="Symbol zastępczy zawartości 2"/>
          <p:cNvSpPr>
            <a:spLocks noGrp="1"/>
          </p:cNvSpPr>
          <p:nvPr>
            <p:ph idx="1"/>
          </p:nvPr>
        </p:nvSpPr>
        <p:spPr>
          <a:xfrm>
            <a:off x="167379" y="1595867"/>
            <a:ext cx="11086776" cy="4437840"/>
          </a:xfrm>
        </p:spPr>
        <p:txBody>
          <a:bodyPr>
            <a:noAutofit/>
          </a:bodyPr>
          <a:lstStyle/>
          <a:p>
            <a:pPr algn="just">
              <a:spcBef>
                <a:spcPts val="0"/>
              </a:spcBef>
            </a:pPr>
            <a:endParaRPr lang="pl-PL" dirty="0"/>
          </a:p>
          <a:p>
            <a:r>
              <a:rPr lang="pl-PL" dirty="0"/>
              <a:t>16. Dyrektywa 2011/99/UE ustanawiająca europejski nakaz ochrony w celu ochrony danej osoby przed czynem zabronionym innej osoby mogącym w jakikolwiek sposób zagrozić jej życiu lub nietykalności fizycznej, psychicznej czy seksualnej, czy jej godności lub wolności osobistej oraz umożliwiającą właściwemu organowi innego państwa członkowskiego dalszą ochronę tej osoby na terytorium tego państwa członkowskiego.</a:t>
            </a:r>
          </a:p>
          <a:p>
            <a:r>
              <a:rPr lang="pl-PL" dirty="0"/>
              <a:t>17. Dyrektywa 2012/29/UE ustanawiającą normy minimalne w zakresie praw, wsparcia i ochrony ofiar przestępstw oraz zastępującą decyzję ramową Rady 2001/220/</a:t>
            </a:r>
            <a:r>
              <a:rPr lang="pl-PL" dirty="0" err="1"/>
              <a:t>WSiSW</a:t>
            </a:r>
            <a:r>
              <a:rPr lang="pl-PL" dirty="0"/>
              <a:t>.</a:t>
            </a:r>
          </a:p>
          <a:p>
            <a:pPr marL="342900" indent="-342900" algn="l">
              <a:buFont typeface="+mj-lt"/>
              <a:buAutoNum type="arabicPeriod" startAt="12"/>
            </a:pPr>
            <a:endParaRPr lang="pl-PL" dirty="0"/>
          </a:p>
          <a:p>
            <a:pPr algn="just"/>
            <a:endParaRPr lang="pl-PL" dirty="0"/>
          </a:p>
        </p:txBody>
      </p:sp>
    </p:spTree>
    <p:extLst>
      <p:ext uri="{BB962C8B-B14F-4D97-AF65-F5344CB8AC3E}">
        <p14:creationId xmlns:p14="http://schemas.microsoft.com/office/powerpoint/2010/main" val="95566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230" y="629957"/>
            <a:ext cx="11348581" cy="500715"/>
          </a:xfrm>
        </p:spPr>
        <p:txBody>
          <a:bodyPr>
            <a:noAutofit/>
          </a:bodyPr>
          <a:lstStyle/>
          <a:p>
            <a:pPr>
              <a:spcBef>
                <a:spcPts val="1000"/>
              </a:spcBef>
            </a:pPr>
            <a:r>
              <a:rPr lang="pl-PL" dirty="0"/>
              <a:t>Zasada równości szans i niedyskryminacji</a:t>
            </a:r>
          </a:p>
        </p:txBody>
      </p:sp>
      <p:sp>
        <p:nvSpPr>
          <p:cNvPr id="3" name="Symbol zastępczy zawartości 2"/>
          <p:cNvSpPr>
            <a:spLocks noGrp="1"/>
          </p:cNvSpPr>
          <p:nvPr>
            <p:ph idx="1"/>
          </p:nvPr>
        </p:nvSpPr>
        <p:spPr>
          <a:xfrm>
            <a:off x="313151" y="1582615"/>
            <a:ext cx="10776879" cy="4010111"/>
          </a:xfrm>
        </p:spPr>
        <p:txBody>
          <a:bodyPr>
            <a:noAutofit/>
          </a:bodyPr>
          <a:lstStyle/>
          <a:p>
            <a:r>
              <a:rPr lang="pl-PL" b="1" dirty="0"/>
              <a:t>Zasada równości szans i niedyskryminacji </a:t>
            </a:r>
            <a:r>
              <a:rPr lang="pl-PL" dirty="0"/>
              <a:t>– umożliwienie wszystkim osobom – bez względu na płeć, wiek, niepełnosprawność, rasę lub pochodzenie etniczne, wyznawaną religię lub światopogląd, orientację seksualną – sprawiedliwego, pełnego uczestnictwa we wszystkich dziedzinach życia                 na jednakowych zasadach.</a:t>
            </a:r>
          </a:p>
          <a:p>
            <a:r>
              <a:rPr lang="pl-PL" b="1" dirty="0"/>
              <a:t>Dyskryminacja</a:t>
            </a:r>
            <a:r>
              <a:rPr lang="pl-PL" dirty="0"/>
              <a:t> – jakiekolwiek różnicowanie, wykluczanie lub ograniczanie ze względu na jakiekolwiek przesłanki (np. wiek, niepełnosprawność, płeć, rasę, orientację seksualną, pochodzenie etniczne, religię lub światopogląd itp.), którego celem lub skutkiem jest naruszenie lub zniweczenie uznania, korzystania lub wykonywania wszelkich praw człowieka i podstawowych wolności w dziedzinie polityki, gospodarki, społecznej, kulturalnej, obywatelskiej lub w jakiejkolwiek innej, na zasadzie równości          z innymi osobami. Wyróżnia się różne rodzaje dyskryminacji, m.in. pośrednią, bezpośrednią, wielokrotną, w tym krzyżową, indywidualną, instytucjonalną, strukturalną.</a:t>
            </a:r>
          </a:p>
          <a:p>
            <a:pPr algn="just"/>
            <a:endParaRPr lang="pl-PL" dirty="0"/>
          </a:p>
          <a:p>
            <a:pPr algn="just"/>
            <a:endParaRPr lang="pl-PL" dirty="0"/>
          </a:p>
        </p:txBody>
      </p:sp>
    </p:spTree>
    <p:extLst>
      <p:ext uri="{BB962C8B-B14F-4D97-AF65-F5344CB8AC3E}">
        <p14:creationId xmlns:p14="http://schemas.microsoft.com/office/powerpoint/2010/main" val="64000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3419" y="576795"/>
            <a:ext cx="11348581" cy="500715"/>
          </a:xfrm>
        </p:spPr>
        <p:txBody>
          <a:bodyPr>
            <a:noAutofit/>
          </a:bodyPr>
          <a:lstStyle/>
          <a:p>
            <a:pPr>
              <a:spcBef>
                <a:spcPts val="1000"/>
              </a:spcBef>
            </a:pPr>
            <a:r>
              <a:rPr lang="pl-PL" dirty="0"/>
              <a:t>Zasada równości szans i niedyskryminacji</a:t>
            </a:r>
          </a:p>
        </p:txBody>
      </p:sp>
      <p:sp>
        <p:nvSpPr>
          <p:cNvPr id="3" name="Symbol zastępczy zawartości 2"/>
          <p:cNvSpPr>
            <a:spLocks noGrp="1"/>
          </p:cNvSpPr>
          <p:nvPr>
            <p:ph idx="1"/>
          </p:nvPr>
        </p:nvSpPr>
        <p:spPr>
          <a:xfrm>
            <a:off x="589598" y="1593247"/>
            <a:ext cx="9894104" cy="4010111"/>
          </a:xfrm>
        </p:spPr>
        <p:txBody>
          <a:bodyPr>
            <a:noAutofit/>
          </a:bodyPr>
          <a:lstStyle/>
          <a:p>
            <a:r>
              <a:rPr lang="pl-PL" b="1" dirty="0"/>
              <a:t>Dyskryminacja ze względu na niepełnosprawność </a:t>
            </a:r>
            <a:r>
              <a:rPr lang="pl-PL" dirty="0"/>
              <a:t>– jakiekolwiek różnicowanie, wykluczanie lub ograniczanie ze względu na niepełnosprawność, którego celem lub skutkiem                         jest naruszenie lub zniweczenie uznania, korzystania lub wykonywania wszelkich praw człowieka i podstawowych wolności w dziedzinie polityki, gospodarki, społecznej, kulturalnej, obywatelskiej lub w jakiejkolwiek innej, na zasadzie równości z innymi osobami.           Obejmuje to wszelkie przejawy dyskryminacji, w tym odmowę racjonalnego usprawnienia.</a:t>
            </a:r>
          </a:p>
          <a:p>
            <a:pPr algn="just"/>
            <a:endParaRPr lang="pl-PL" dirty="0"/>
          </a:p>
          <a:p>
            <a:pPr algn="just"/>
            <a:endParaRPr lang="pl-PL" dirty="0"/>
          </a:p>
        </p:txBody>
      </p:sp>
    </p:spTree>
    <p:extLst>
      <p:ext uri="{BB962C8B-B14F-4D97-AF65-F5344CB8AC3E}">
        <p14:creationId xmlns:p14="http://schemas.microsoft.com/office/powerpoint/2010/main" val="186159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49" y="562117"/>
            <a:ext cx="11348581" cy="500715"/>
          </a:xfrm>
        </p:spPr>
        <p:txBody>
          <a:bodyPr>
            <a:noAutofit/>
          </a:bodyPr>
          <a:lstStyle/>
          <a:p>
            <a:pPr>
              <a:spcBef>
                <a:spcPts val="1000"/>
              </a:spcBef>
            </a:pPr>
            <a:r>
              <a:rPr lang="pl-PL" dirty="0">
                <a:ea typeface="Mongolian Baiti" panose="03000500000000000000" pitchFamily="66" charset="0"/>
              </a:rPr>
              <a:t>Zakres tematyczny szkolenia</a:t>
            </a:r>
          </a:p>
        </p:txBody>
      </p:sp>
      <p:sp>
        <p:nvSpPr>
          <p:cNvPr id="3" name="Symbol zastępczy zawartości 2"/>
          <p:cNvSpPr>
            <a:spLocks noGrp="1"/>
          </p:cNvSpPr>
          <p:nvPr>
            <p:ph idx="1"/>
          </p:nvPr>
        </p:nvSpPr>
        <p:spPr>
          <a:xfrm>
            <a:off x="313149" y="1443830"/>
            <a:ext cx="11348581" cy="4351338"/>
          </a:xfrm>
        </p:spPr>
        <p:txBody>
          <a:bodyPr>
            <a:noAutofit/>
          </a:bodyPr>
          <a:lstStyle/>
          <a:p>
            <a:pPr lvl="0"/>
            <a:r>
              <a:rPr lang="pl-PL" dirty="0"/>
              <a:t>Polityki horyzontalne wpisane do Umowy partnerstwa i obowiązujące we wszystkich projektach EFS,</a:t>
            </a:r>
          </a:p>
          <a:p>
            <a:pPr lvl="0"/>
            <a:r>
              <a:rPr lang="pl-PL" dirty="0"/>
              <a:t>Równe traktowanie, niedyskryminacja oraz równość szans K i M w przepisach krajowych i unijnych,</a:t>
            </a:r>
          </a:p>
          <a:p>
            <a:pPr lvl="0"/>
            <a:r>
              <a:rPr lang="pl-PL" dirty="0"/>
              <a:t>Pozostałe dokumenty horyzontalne,</a:t>
            </a:r>
          </a:p>
          <a:p>
            <a:r>
              <a:rPr lang="pl-PL" dirty="0"/>
              <a:t>Polityki horyzontalne UE a kwalifikowalność wydatków,</a:t>
            </a:r>
          </a:p>
          <a:p>
            <a:r>
              <a:rPr lang="pl-PL" dirty="0"/>
              <a:t>Nowe standardy dostępności dla polityki spójności 2014-2020,</a:t>
            </a:r>
          </a:p>
          <a:p>
            <a:r>
              <a:rPr lang="pl-PL" dirty="0"/>
              <a:t>Wdrażanie polityk horyzontalnych na poszczególnych etapach realizacji projektu:</a:t>
            </a:r>
          </a:p>
          <a:p>
            <a:pPr marL="285750" indent="-285750">
              <a:buFontTx/>
              <a:buChar char="-"/>
            </a:pPr>
            <a:r>
              <a:rPr lang="pl-PL" dirty="0"/>
              <a:t>planowanie,</a:t>
            </a:r>
          </a:p>
          <a:p>
            <a:pPr marL="285750" indent="-285750">
              <a:buFontTx/>
              <a:buChar char="-"/>
            </a:pPr>
            <a:r>
              <a:rPr lang="pl-PL" dirty="0"/>
              <a:t>wdrażanie,</a:t>
            </a:r>
          </a:p>
          <a:p>
            <a:pPr marL="285750" indent="-285750">
              <a:buFontTx/>
              <a:buChar char="-"/>
            </a:pPr>
            <a:r>
              <a:rPr lang="pl-PL" dirty="0"/>
              <a:t>trwałość.</a:t>
            </a:r>
          </a:p>
          <a:p>
            <a:r>
              <a:rPr lang="pl-PL" dirty="0"/>
              <a:t>Konsekwencje nieprzestrzegania polityk horyzontalnych.</a:t>
            </a:r>
          </a:p>
        </p:txBody>
      </p:sp>
    </p:spTree>
    <p:extLst>
      <p:ext uri="{BB962C8B-B14F-4D97-AF65-F5344CB8AC3E}">
        <p14:creationId xmlns:p14="http://schemas.microsoft.com/office/powerpoint/2010/main" val="77125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1" y="1796251"/>
            <a:ext cx="10847218" cy="4010111"/>
          </a:xfrm>
        </p:spPr>
        <p:txBody>
          <a:bodyPr>
            <a:noAutofit/>
          </a:bodyPr>
          <a:lstStyle/>
          <a:p>
            <a:r>
              <a:rPr lang="pl-PL" dirty="0"/>
              <a:t>Standardy dostępności dla polityki spójności 2014-2020 to zestaw jakościowych i technicznych wymagań w stosunku do wsparcia finansowanego ze środków funduszy polityki spójności,                        w celu zapewnienia osobom z niepełnosprawnościami możliwości skorzystania z udziału w projektach, jak i z efektów ich realizacji. Opracowano sześć standardów: szkoleniowy, edukacyjny,                    informacyjno-promocyjny, cyfrowy, architektoniczny oraz transportowy.</a:t>
            </a:r>
          </a:p>
          <a:p>
            <a:endParaRPr lang="pl-PL" dirty="0"/>
          </a:p>
          <a:p>
            <a:r>
              <a:rPr lang="pl-PL" dirty="0"/>
              <a:t>Standardy dostępności dla polityki spójności 2014-2020 stanowiące załącznik nr 2 do Wytycznych            mają zastosowanie do projektów wyłonionych w wyniku konkursów lub wezwania do złożenia wniosku o dofinansowanie projektu, ogłoszonych po dniu, od którego zmienione wytyczne są stosowane.</a:t>
            </a:r>
          </a:p>
          <a:p>
            <a:pPr algn="just"/>
            <a:endParaRPr lang="pl-PL" dirty="0"/>
          </a:p>
        </p:txBody>
      </p:sp>
    </p:spTree>
    <p:extLst>
      <p:ext uri="{BB962C8B-B14F-4D97-AF65-F5344CB8AC3E}">
        <p14:creationId xmlns:p14="http://schemas.microsoft.com/office/powerpoint/2010/main" val="1654843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Głównym celem standardów dostępności dla polityki spójności 2014-2020 jest zapewnienie,        osobom z niepełnosprawnościami na równi z osobami pełnosprawnymi dostępu do funduszy europejskich w zakresie: </a:t>
            </a:r>
          </a:p>
          <a:p>
            <a:pPr marL="342900" indent="-342900">
              <a:buFont typeface="Wingdings" panose="05000000000000000000" pitchFamily="2" charset="2"/>
              <a:buChar char="§"/>
            </a:pPr>
            <a:r>
              <a:rPr lang="pl-PL" dirty="0"/>
              <a:t>udziału </a:t>
            </a:r>
          </a:p>
          <a:p>
            <a:pPr marL="342900" indent="-342900">
              <a:buFont typeface="Wingdings" panose="05000000000000000000" pitchFamily="2" charset="2"/>
              <a:buChar char="§"/>
            </a:pPr>
            <a:r>
              <a:rPr lang="pl-PL" dirty="0"/>
              <a:t>użytkowania </a:t>
            </a:r>
          </a:p>
          <a:p>
            <a:pPr marL="342900" indent="-342900">
              <a:buFont typeface="Wingdings" panose="05000000000000000000" pitchFamily="2" charset="2"/>
              <a:buChar char="§"/>
            </a:pPr>
            <a:r>
              <a:rPr lang="pl-PL" dirty="0"/>
              <a:t>zrozumienia </a:t>
            </a:r>
          </a:p>
          <a:p>
            <a:pPr marL="342900" indent="-342900">
              <a:buFont typeface="Wingdings" panose="05000000000000000000" pitchFamily="2" charset="2"/>
              <a:buChar char="§"/>
            </a:pPr>
            <a:r>
              <a:rPr lang="pl-PL" dirty="0"/>
              <a:t>komunikowania się </a:t>
            </a:r>
          </a:p>
          <a:p>
            <a:pPr marL="342900" indent="-342900">
              <a:buFont typeface="Wingdings" panose="05000000000000000000" pitchFamily="2" charset="2"/>
              <a:buChar char="§"/>
            </a:pPr>
            <a:r>
              <a:rPr lang="pl-PL" dirty="0"/>
              <a:t>skorzystania z ich efektów. </a:t>
            </a:r>
          </a:p>
          <a:p>
            <a:r>
              <a:rPr lang="pl-PL" dirty="0"/>
              <a:t>Założenie, że do projektu ogólnodostępnego nie zgłoszą się osoby z niepełnosprawnościami lub zgłoszą się osoby wyłącznie z określonymi rodzajami niepełnosprawności – jest dyskryminacją.</a:t>
            </a:r>
          </a:p>
          <a:p>
            <a:pPr algn="just"/>
            <a:endParaRPr lang="pl-PL" dirty="0"/>
          </a:p>
        </p:txBody>
      </p:sp>
    </p:spTree>
    <p:extLst>
      <p:ext uri="{BB962C8B-B14F-4D97-AF65-F5344CB8AC3E}">
        <p14:creationId xmlns:p14="http://schemas.microsoft.com/office/powerpoint/2010/main" val="70308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638383" cy="4010111"/>
          </a:xfrm>
        </p:spPr>
        <p:txBody>
          <a:bodyPr>
            <a:noAutofit/>
          </a:bodyPr>
          <a:lstStyle/>
          <a:p>
            <a:r>
              <a:rPr lang="pl-PL" dirty="0"/>
              <a:t>W przypadku dofinansowania gotowych projektów (to znaczy na przykład już wcześniej zaprojektowanych budynków), o ile nie jest możliwa ich modyfikacja zgodnie ze standardami dostępności dla polityki spójności na lata 2014-2020, instytucja podejmująca decyzję lub będąca stroną umowy zapewnia ich realizację w sposób dostępny dla osób z różnymi rodzajami niepełnosprawności.</a:t>
            </a:r>
          </a:p>
          <a:p>
            <a:r>
              <a:rPr lang="pl-PL" b="1" dirty="0"/>
              <a:t>Wszystkie nowe produkty projektów (</a:t>
            </a:r>
            <a:r>
              <a:rPr lang="pl-PL" dirty="0"/>
              <a:t>zasoby cyfrowe, środki transportu, i infrastruktura) finansowane ze środków polityki spójności są zgodne z koncepcją uniwersalnego projektowania,       co oznacza co najmniej zastosowanie standardów dostępności dla polityki spójności na lata          2014-2020. W przypadku obiektów i zasobów modernizowanych (przebudowa, rozbudowa) zastosowanie standardów dostępności dla polityki spójności na lata 2014-2020 jest obligatoryjne,       o ile pozwalają na to warunki techniczne i zakres prowadzonej modernizacji. Decyzje w tej sprawie podejmuje IZ lub instytucja będąca stroną umowy (na przykład na podstawie opisu dostępności inwestycji).</a:t>
            </a:r>
          </a:p>
        </p:txBody>
      </p:sp>
    </p:spTree>
    <p:extLst>
      <p:ext uri="{BB962C8B-B14F-4D97-AF65-F5344CB8AC3E}">
        <p14:creationId xmlns:p14="http://schemas.microsoft.com/office/powerpoint/2010/main" val="95169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W przypadku planowania inwestycji/projektu/usługi w pierwszej kolejności należy dążyć                           do zapewnienia jej dostępności w oparciu o koncepcję uniwersalnego projektowania. Mechanizm racjonalnych usprawnień jako narzędzie zapewnienia dostępności jest rozpatrywany w drugiej kolejności.</a:t>
            </a:r>
          </a:p>
          <a:p>
            <a:endParaRPr lang="pl-PL" dirty="0"/>
          </a:p>
          <a:p>
            <a:r>
              <a:rPr lang="pl-PL" dirty="0"/>
              <a:t>W projektach ogólnodostępnych, w przypadku wystąpienia potrzeby sfinansowania kosztów wynikających z posiadanych niepełnosprawności przez uczestników (lub personel) projektu, beneficjent korzysta z przesunięcia środków w projekcie lub wnioskuje do instytucji będącej stroną umowy               o dofinansowanie projektu o zwiększenie wartości projektu. Maksymalny koszt mechanizmu racjonalnych usprawnień na 1 osobę w projekcie wynosi wtedy 12 tysięcy złotych brutto.</a:t>
            </a:r>
          </a:p>
        </p:txBody>
      </p:sp>
    </p:spTree>
    <p:extLst>
      <p:ext uri="{BB962C8B-B14F-4D97-AF65-F5344CB8AC3E}">
        <p14:creationId xmlns:p14="http://schemas.microsoft.com/office/powerpoint/2010/main" val="355537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98212" y="1867057"/>
            <a:ext cx="10670281" cy="4010111"/>
          </a:xfrm>
        </p:spPr>
        <p:txBody>
          <a:bodyPr>
            <a:noAutofit/>
          </a:bodyPr>
          <a:lstStyle/>
          <a:p>
            <a:r>
              <a:rPr lang="pl-PL" dirty="0"/>
              <a:t>W projektach dedykowanych (zorientowanych wyłącznie na osoby z niepełnosprawnościami                    lub w których założono określony % udziału osób z niepełnosprawnościami z rozpoznanymi potrzebami), wydatki na zapewnienie w projekcie udziału uczestników z niepełnosprawnościami              co do zasady są z góry uwzględnione we wniosku o dofinansowanie projektu.                                          W związku z tym nie są one traktowane jako mechanizm racjonalnych usprawnień i limit 12 tysięcy złotych brutto na uczestnika nie obowiązuje. Jednakże w przypadku pojawienia się w takim projekcie osoby z dodatkową (nie przewidywaną przez beneficjenta) niepełnosprawnością lub konieczności sfinansowania mechanizmu racjonalnych usprawnień dla personelu projektu – mechanizm racjonalnych usprawnień jest zapewniony tak, jak w przypadku projektów ogólnodostępnych,               to znaczy obowiązuje limit 12 tysięcy złotych brutto.</a:t>
            </a:r>
          </a:p>
        </p:txBody>
      </p:sp>
    </p:spTree>
    <p:extLst>
      <p:ext uri="{BB962C8B-B14F-4D97-AF65-F5344CB8AC3E}">
        <p14:creationId xmlns:p14="http://schemas.microsoft.com/office/powerpoint/2010/main" val="311819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STANDARD SZKOLENIOWY – PLANOWANIE WSPARCIA</a:t>
            </a:r>
          </a:p>
          <a:p>
            <a:r>
              <a:rPr lang="pl-PL" dirty="0"/>
              <a:t>Osoby niewidome, słabowidzące i głuchoniewidome mogą wymagać następujących usprawnień:</a:t>
            </a:r>
          </a:p>
          <a:p>
            <a:pPr marL="342900" indent="-342900">
              <a:buFont typeface="Wingdings" panose="05000000000000000000" pitchFamily="2" charset="2"/>
              <a:buChar char="§"/>
            </a:pPr>
            <a:r>
              <a:rPr lang="pl-PL" dirty="0"/>
              <a:t>wprowadzenia elementów kontrastowych i wypukłych,</a:t>
            </a:r>
          </a:p>
          <a:p>
            <a:pPr marL="342900" indent="-342900">
              <a:buFont typeface="Wingdings" panose="05000000000000000000" pitchFamily="2" charset="2"/>
              <a:buChar char="§"/>
            </a:pPr>
            <a:r>
              <a:rPr lang="pl-PL" dirty="0"/>
              <a:t>zakupu i instalacji programów powiększających, mówiących, drukarek Braille’a,</a:t>
            </a:r>
          </a:p>
          <a:p>
            <a:pPr marL="342900" indent="-342900">
              <a:buFont typeface="Wingdings" panose="05000000000000000000" pitchFamily="2" charset="2"/>
              <a:buChar char="§"/>
            </a:pPr>
            <a:r>
              <a:rPr lang="pl-PL" dirty="0"/>
              <a:t>stworzenia wersji materiałów projektowych drukowanych w alfabecie Braille’a lub powiększonej czcionce,</a:t>
            </a:r>
          </a:p>
          <a:p>
            <a:pPr marL="342900" indent="-342900">
              <a:buFont typeface="Wingdings" panose="05000000000000000000" pitchFamily="2" charset="2"/>
              <a:buChar char="§"/>
            </a:pPr>
            <a:r>
              <a:rPr lang="pl-PL" dirty="0"/>
              <a:t>tłumacza-przewodnika osoby z trudnościami w widzeniu i jednocześnie słyszeniu,</a:t>
            </a:r>
          </a:p>
          <a:p>
            <a:pPr marL="342900" indent="-342900">
              <a:buFont typeface="Wingdings" panose="05000000000000000000" pitchFamily="2" charset="2"/>
              <a:buChar char="§"/>
            </a:pPr>
            <a:r>
              <a:rPr lang="pl-PL" dirty="0"/>
              <a:t>psa asystującego/psa przewodnika, itp.</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73967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462007" y="2029183"/>
            <a:ext cx="10138653" cy="4010111"/>
          </a:xfrm>
        </p:spPr>
        <p:txBody>
          <a:bodyPr>
            <a:noAutofit/>
          </a:bodyPr>
          <a:lstStyle/>
          <a:p>
            <a:pPr algn="l"/>
            <a:r>
              <a:rPr lang="pl-PL" dirty="0"/>
              <a:t>STANDARD SZKOLENIOWY – PLANOWANIE WSPARCIA</a:t>
            </a:r>
          </a:p>
          <a:p>
            <a:pPr algn="l"/>
            <a:r>
              <a:rPr lang="pl-PL" dirty="0"/>
              <a:t>Osoby z niepełnoprawnością ruchową mogą wymagać następujących usprawnień:</a:t>
            </a:r>
          </a:p>
          <a:p>
            <a:pPr marL="342900" indent="-342900" algn="l">
              <a:buFont typeface="Wingdings" panose="05000000000000000000" pitchFamily="2" charset="2"/>
              <a:buChar char="§"/>
            </a:pPr>
            <a:r>
              <a:rPr lang="pl-PL" dirty="0"/>
              <a:t>zmiany miejsca realizacji projektu na miejsce dostępne dla osób z różnymi rodzajami niepełnosprawności, montażu podjazdów, platform, krzesełek dźwigowych,                            wind i podnośników,</a:t>
            </a:r>
          </a:p>
          <a:p>
            <a:pPr marL="342900" indent="-342900" algn="l">
              <a:buFont typeface="Wingdings" panose="05000000000000000000" pitchFamily="2" charset="2"/>
              <a:buChar char="§"/>
            </a:pPr>
            <a:r>
              <a:rPr lang="pl-PL" dirty="0"/>
              <a:t>transportu na miejsce udzielenia usługi,</a:t>
            </a:r>
          </a:p>
          <a:p>
            <a:pPr marL="342900" indent="-342900" algn="l">
              <a:buFont typeface="Wingdings" panose="05000000000000000000" pitchFamily="2" charset="2"/>
              <a:buChar char="§"/>
            </a:pPr>
            <a:r>
              <a:rPr lang="pl-PL" dirty="0"/>
              <a:t>wsparcia osoby w dotarciu na miejsce realizacji projektu oraz w korzystaniu                                         z usług oferowanych w projekcie realizowane przez osobę znającą specyfikę osób                               z trudnościami w poruszaniu się, przemieszczaniu.</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1525924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842609"/>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563955" cy="4010111"/>
          </a:xfrm>
        </p:spPr>
        <p:txBody>
          <a:bodyPr>
            <a:noAutofit/>
          </a:bodyPr>
          <a:lstStyle/>
          <a:p>
            <a:r>
              <a:rPr lang="pl-PL" dirty="0"/>
              <a:t>STANDARD SZKOLENIOWY  - INFORMACJA O PROJEKCIE</a:t>
            </a:r>
          </a:p>
          <a:p>
            <a:pPr marL="342900" indent="-342900">
              <a:buFont typeface="Wingdings" panose="05000000000000000000" pitchFamily="2" charset="2"/>
              <a:buChar char="§"/>
            </a:pPr>
            <a:r>
              <a:rPr lang="pl-PL" dirty="0"/>
              <a:t>Materiały informacyjne o projekcie i dokumenty rekrutacyjne są przygotowane w sposób dostępny i są udostępniane co najmniej w wersji elektronicznej.</a:t>
            </a:r>
          </a:p>
          <a:p>
            <a:pPr marL="342900" indent="-342900">
              <a:buFont typeface="Wingdings" panose="05000000000000000000" pitchFamily="2" charset="2"/>
              <a:buChar char="§"/>
            </a:pPr>
            <a:r>
              <a:rPr lang="pl-PL" dirty="0"/>
              <a:t>Komunikacja na linii beneficjent – uczestnik/-czka projektu jest zapewniona, przez co najmniej dwa sposoby komunikacji (na przykład z wykorzystaniem telefonu, e-maila, spotkania osobistego lub przez osobę trzecią na przykład opiekuna, członka rodziny). </a:t>
            </a:r>
          </a:p>
          <a:p>
            <a:pPr marL="342900" indent="-342900">
              <a:buFont typeface="Wingdings" panose="05000000000000000000" pitchFamily="2" charset="2"/>
              <a:buChar char="§"/>
            </a:pPr>
            <a:r>
              <a:rPr lang="pl-PL" dirty="0"/>
              <a:t>Informacja o projekcie (w tym o dostępności budynku/miejsca), w którym realizowane będzie wsparcie i dostępności biura projektu jest umieszczana na dostępnej (to znaczy zgodnej                     ze standardem cyfrowym) stronie internetowej. Może to być strona internetowa beneficjenta            lub innej instytucji z którą beneficjent współpracuje. </a:t>
            </a:r>
          </a:p>
          <a:p>
            <a:pPr marL="342900" indent="-342900">
              <a:buFont typeface="Wingdings" panose="05000000000000000000" pitchFamily="2" charset="2"/>
              <a:buChar char="§"/>
            </a:pPr>
            <a:r>
              <a:rPr lang="pl-PL" dirty="0"/>
              <a:t>Formularze wykorzystywane w procesie rekrutacji zawierają, co najmniej jedno pytanie                 o specjalne potrzeby uczestnika/</a:t>
            </a:r>
            <a:r>
              <a:rPr lang="pl-PL" dirty="0" err="1"/>
              <a:t>czki</a:t>
            </a:r>
            <a:r>
              <a:rPr lang="pl-PL" dirty="0"/>
              <a:t> projektu. </a:t>
            </a:r>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245073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98212" y="1944122"/>
            <a:ext cx="10191815" cy="4010111"/>
          </a:xfrm>
        </p:spPr>
        <p:txBody>
          <a:bodyPr>
            <a:noAutofit/>
          </a:bodyPr>
          <a:lstStyle/>
          <a:p>
            <a:r>
              <a:rPr lang="pl-PL" dirty="0"/>
              <a:t>STANDARD SZKOLENIOWY  - REALIZACJA</a:t>
            </a:r>
          </a:p>
          <a:p>
            <a:r>
              <a:rPr lang="pl-PL" dirty="0"/>
              <a:t>Wszystkie działania świadczone w projektach, odbywają się w budynkach (miejscach), w których: </a:t>
            </a:r>
          </a:p>
          <a:p>
            <a:pPr marL="342900" indent="-342900">
              <a:buFont typeface="Wingdings" panose="05000000000000000000" pitchFamily="2" charset="2"/>
              <a:buChar char="§"/>
            </a:pPr>
            <a:r>
              <a:rPr lang="pl-PL" dirty="0"/>
              <a:t>wejście do budynku jest na poziomie terenu wokół budynku, a jeśli zastosowano schody         to jest winda, dostępny podjazd lub sprawna platforma </a:t>
            </a:r>
            <a:r>
              <a:rPr lang="pl-PL" dirty="0" err="1"/>
              <a:t>przyschodowa</a:t>
            </a:r>
            <a:r>
              <a:rPr lang="pl-PL" dirty="0"/>
              <a:t>, o ile to możliwe, zainstalowana przy wejściu głównym/schodach głównych,</a:t>
            </a:r>
          </a:p>
          <a:p>
            <a:pPr marL="342900" indent="-342900">
              <a:buFont typeface="Wingdings" panose="05000000000000000000" pitchFamily="2" charset="2"/>
              <a:buChar char="§"/>
            </a:pPr>
            <a:r>
              <a:rPr lang="pl-PL" dirty="0"/>
              <a:t>na kondygnacjach dostępnych dla osób z niepełnosprawnością są przystosowane toalety,</a:t>
            </a:r>
          </a:p>
          <a:p>
            <a:pPr marL="342900" indent="-342900">
              <a:buFont typeface="Wingdings" panose="05000000000000000000" pitchFamily="2" charset="2"/>
              <a:buChar char="§"/>
            </a:pPr>
            <a:r>
              <a:rPr lang="pl-PL" dirty="0"/>
              <a:t>o ile to możliwe na korytarzach nie ma wystających gablot, reklam, elementów dekoracji, które mogłyby być przeszkodą dla osób z niepełnosprawnościami. </a:t>
            </a:r>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3663457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430110" y="1867057"/>
            <a:ext cx="10847218" cy="4010111"/>
          </a:xfrm>
        </p:spPr>
        <p:txBody>
          <a:bodyPr>
            <a:noAutofit/>
          </a:bodyPr>
          <a:lstStyle/>
          <a:p>
            <a:r>
              <a:rPr lang="pl-PL" dirty="0"/>
              <a:t>STANDARD EDUKACYJNY</a:t>
            </a:r>
          </a:p>
          <a:p>
            <a:pPr marL="342900" indent="-342900">
              <a:buFont typeface="Wingdings" panose="05000000000000000000" pitchFamily="2" charset="2"/>
              <a:buChar char="§"/>
            </a:pPr>
            <a:r>
              <a:rPr lang="pl-PL" dirty="0"/>
              <a:t>W każdej placówce edukacyjnej mogą pojawić się dzieci/uczniowie/pracownicy lub odwiedzający        z niepełnosprawnościami. </a:t>
            </a:r>
          </a:p>
          <a:p>
            <a:pPr marL="342900" indent="-342900">
              <a:buFont typeface="Wingdings" panose="05000000000000000000" pitchFamily="2" charset="2"/>
              <a:buChar char="§"/>
            </a:pPr>
            <a:r>
              <a:rPr lang="pl-PL" dirty="0"/>
              <a:t>Każda nowo wybudowana lub modernizowana z wykorzystaniem środków europejskich placówka edukacyjna jest dostępna dla osób z niepełnosprawnościami. </a:t>
            </a:r>
          </a:p>
          <a:p>
            <a:pPr marL="342900" indent="-342900">
              <a:buFont typeface="Wingdings" panose="05000000000000000000" pitchFamily="2" charset="2"/>
              <a:buChar char="§"/>
            </a:pPr>
            <a:r>
              <a:rPr lang="pl-PL" dirty="0"/>
              <a:t>Projekt budowy lub modernizacji placówki edukacyjnej, uwzględnia potrzeby wszystkich użytkowników i zakłada ograniczenie barier, które uniemożliwiają dostęp do usług edukacyjnych dzieciom/uczniom z niepełnosprawnością oraz nauczycielom, rodzicom, opiekunom                               czy pracownikom placówki edukacyjnej. </a:t>
            </a:r>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13169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809924"/>
            <a:ext cx="11348581" cy="500715"/>
          </a:xfrm>
        </p:spPr>
        <p:txBody>
          <a:bodyPr>
            <a:noAutofit/>
          </a:bodyPr>
          <a:lstStyle/>
          <a:p>
            <a:pPr>
              <a:spcBef>
                <a:spcPts val="1000"/>
              </a:spcBef>
            </a:pPr>
            <a:r>
              <a:rPr lang="pl-PL" dirty="0">
                <a:ea typeface="Mongolian Baiti" panose="03000500000000000000" pitchFamily="66" charset="0"/>
              </a:rPr>
              <a:t>Polityki horyzontalne</a:t>
            </a:r>
          </a:p>
        </p:txBody>
      </p:sp>
      <p:sp>
        <p:nvSpPr>
          <p:cNvPr id="3" name="Symbol zastępczy zawartości 2"/>
          <p:cNvSpPr>
            <a:spLocks noGrp="1"/>
          </p:cNvSpPr>
          <p:nvPr>
            <p:ph idx="1"/>
          </p:nvPr>
        </p:nvSpPr>
        <p:spPr>
          <a:xfrm>
            <a:off x="293077" y="1594337"/>
            <a:ext cx="11222881" cy="4010331"/>
          </a:xfrm>
        </p:spPr>
        <p:txBody>
          <a:bodyPr>
            <a:noAutofit/>
          </a:bodyPr>
          <a:lstStyle/>
          <a:p>
            <a:pPr algn="just"/>
            <a:r>
              <a:rPr lang="pl-PL" dirty="0"/>
              <a:t>Projekty współfinansowane z Funduszy Europejskich są oceniane pod względem zgodności </a:t>
            </a:r>
          </a:p>
          <a:p>
            <a:pPr algn="just"/>
            <a:r>
              <a:rPr lang="pl-PL" dirty="0"/>
              <a:t>z </a:t>
            </a:r>
            <a:r>
              <a:rPr lang="pl-PL" b="1" dirty="0"/>
              <a:t>trzema politykami horyzontalnymi:</a:t>
            </a:r>
          </a:p>
          <a:p>
            <a:pPr algn="just"/>
            <a:endParaRPr lang="pl-PL" b="1" dirty="0"/>
          </a:p>
          <a:p>
            <a:pPr marL="285750" indent="-285750">
              <a:buFont typeface="Wingdings" panose="05000000000000000000" pitchFamily="2" charset="2"/>
              <a:buChar char="§"/>
            </a:pPr>
            <a:r>
              <a:rPr lang="pl-PL" dirty="0"/>
              <a:t>Równością szans, </a:t>
            </a:r>
          </a:p>
          <a:p>
            <a:pPr marL="285750" indent="-285750">
              <a:buFont typeface="Wingdings" panose="05000000000000000000" pitchFamily="2" charset="2"/>
              <a:buChar char="§"/>
            </a:pPr>
            <a:r>
              <a:rPr lang="pl-PL" dirty="0"/>
              <a:t>Zrównoważonym rozwojem,</a:t>
            </a:r>
          </a:p>
          <a:p>
            <a:pPr marL="285750" indent="-285750" algn="just">
              <a:buFont typeface="Wingdings" panose="05000000000000000000" pitchFamily="2" charset="2"/>
              <a:buChar char="§"/>
            </a:pPr>
            <a:r>
              <a:rPr lang="pl-PL" dirty="0"/>
              <a:t>Społeczeństwem informacyjnym,</a:t>
            </a:r>
          </a:p>
          <a:p>
            <a:pPr algn="just"/>
            <a:endParaRPr lang="pl-PL" dirty="0"/>
          </a:p>
        </p:txBody>
      </p:sp>
    </p:spTree>
    <p:extLst>
      <p:ext uri="{BB962C8B-B14F-4D97-AF65-F5344CB8AC3E}">
        <p14:creationId xmlns:p14="http://schemas.microsoft.com/office/powerpoint/2010/main" val="2229094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1" y="1817516"/>
            <a:ext cx="10847218" cy="4010111"/>
          </a:xfrm>
        </p:spPr>
        <p:txBody>
          <a:bodyPr>
            <a:noAutofit/>
          </a:bodyPr>
          <a:lstStyle/>
          <a:p>
            <a:r>
              <a:rPr lang="pl-PL" dirty="0"/>
              <a:t>STANDARD EDUKACYJNY</a:t>
            </a:r>
          </a:p>
          <a:p>
            <a:r>
              <a:rPr lang="pl-PL" dirty="0"/>
              <a:t>Dla osiągnięcia środowiska sprzyjającego włączeniu osób z niepełnosprawnościami uwzględnia się: </a:t>
            </a:r>
          </a:p>
          <a:p>
            <a:r>
              <a:rPr lang="pl-PL" dirty="0"/>
              <a:t>a) dostępność – umożliwia dzieciom/uczniom z niepełnosprawnościami uczestnictwo w zajęciach razem ze swoimi rówieśnikami. Projekt architektoniczny zapewnia: </a:t>
            </a:r>
          </a:p>
          <a:p>
            <a:pPr marL="342900" indent="-342900">
              <a:buFont typeface="Wingdings" panose="05000000000000000000" pitchFamily="2" charset="2"/>
              <a:buChar char="§"/>
            </a:pPr>
            <a:r>
              <a:rPr lang="pl-PL" dirty="0"/>
              <a:t>przejrzysty i logiczny układ pomieszczeń (i ich oznaczenie), łatwy do zrozumienia przez wszystkich użytkowników </a:t>
            </a:r>
          </a:p>
          <a:p>
            <a:pPr marL="342900" indent="-342900">
              <a:buFont typeface="Wingdings" panose="05000000000000000000" pitchFamily="2" charset="2"/>
              <a:buChar char="§"/>
            </a:pPr>
            <a:r>
              <a:rPr lang="pl-PL" dirty="0"/>
              <a:t>dostępne trasy dla osób korzystających z wózka inwalidzkiego lub kul </a:t>
            </a:r>
          </a:p>
          <a:p>
            <a:pPr marL="342900" indent="-342900">
              <a:buFont typeface="Wingdings" panose="05000000000000000000" pitchFamily="2" charset="2"/>
              <a:buChar char="§"/>
            </a:pPr>
            <a:r>
              <a:rPr lang="pl-PL" dirty="0"/>
              <a:t>ergonomiczne detale użytkowe (m.in. klamki drzwiowe, okienne, włączniki światła) są obsługiwane jedną ręką i nie wymagają ruchu obrotowego nadgarstkiem, mocnego chwytania i ściskania; gwarantują, że każdy może ich użyć i nie wymaga to pełnej sprawności manualnej czy dużej siły</a:t>
            </a:r>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492998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1" y="1742104"/>
            <a:ext cx="10847218" cy="4010111"/>
          </a:xfrm>
        </p:spPr>
        <p:txBody>
          <a:bodyPr>
            <a:noAutofit/>
          </a:bodyPr>
          <a:lstStyle/>
          <a:p>
            <a:r>
              <a:rPr lang="pl-PL" dirty="0"/>
              <a:t>STANDARD EDUKACYJNY</a:t>
            </a:r>
          </a:p>
          <a:p>
            <a:pPr marL="342900" indent="-342900">
              <a:buFont typeface="Wingdings" panose="05000000000000000000" pitchFamily="2" charset="2"/>
              <a:buChar char="§"/>
            </a:pPr>
            <a:r>
              <a:rPr lang="pl-PL" dirty="0"/>
              <a:t>środki ogłaszania ewakuacji na wypadek zagrożenia (na przykład alarmy) wyposażone jednocześnie w dźwiękowy i wizualny system powiadamiania,</a:t>
            </a:r>
          </a:p>
          <a:p>
            <a:r>
              <a:rPr lang="pl-PL" dirty="0"/>
              <a:t>b) przestrzeń – odpowiednio duża, aby zapewnić: </a:t>
            </a:r>
          </a:p>
          <a:p>
            <a:pPr marL="342900" indent="-342900">
              <a:buFont typeface="Wingdings" panose="05000000000000000000" pitchFamily="2" charset="2"/>
              <a:buChar char="§"/>
            </a:pPr>
            <a:r>
              <a:rPr lang="pl-PL" dirty="0"/>
              <a:t>bezpieczne poruszanie się przy użyciu wózka inwalidzkiego – prześwity (co najmniej 120 cm) wokół mebli i wyposażenia </a:t>
            </a:r>
          </a:p>
          <a:p>
            <a:pPr marL="342900" indent="-342900">
              <a:buFont typeface="Wingdings" panose="05000000000000000000" pitchFamily="2" charset="2"/>
              <a:buChar char="§"/>
            </a:pPr>
            <a:r>
              <a:rPr lang="pl-PL" dirty="0"/>
              <a:t>miejsce dla dodatkowego personelu (na przykład nauczyciel wspomagający) </a:t>
            </a:r>
          </a:p>
          <a:p>
            <a:pPr marL="342900" indent="-342900">
              <a:buFont typeface="Wingdings" panose="05000000000000000000" pitchFamily="2" charset="2"/>
              <a:buChar char="§"/>
            </a:pPr>
            <a:r>
              <a:rPr lang="pl-PL" dirty="0"/>
              <a:t>miejsce do przechowywania specjalistycznego sprzętu wspomagającego i różnych pomocy dydaktycznych,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3285229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2" y="853241"/>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784634"/>
            <a:ext cx="10847218" cy="4010111"/>
          </a:xfrm>
        </p:spPr>
        <p:txBody>
          <a:bodyPr>
            <a:noAutofit/>
          </a:bodyPr>
          <a:lstStyle/>
          <a:p>
            <a:r>
              <a:rPr lang="pl-PL" dirty="0"/>
              <a:t>STANDARD EDUKACYJNY</a:t>
            </a:r>
          </a:p>
          <a:p>
            <a:r>
              <a:rPr lang="pl-PL" dirty="0"/>
              <a:t>c) świadomość sensoryczną – uwzględnienie wpływu środowiska na doświadczenia sensoryczne dzieci/uczniów: </a:t>
            </a:r>
          </a:p>
          <a:p>
            <a:pPr marL="342900" indent="-342900">
              <a:buFont typeface="Wingdings" panose="05000000000000000000" pitchFamily="2" charset="2"/>
              <a:buChar char="§"/>
            </a:pPr>
            <a:r>
              <a:rPr lang="pl-PL" dirty="0"/>
              <a:t>konieczność unikania odbić światła (na przykład od polerowanej powierzchni) </a:t>
            </a:r>
          </a:p>
          <a:p>
            <a:pPr marL="342900" indent="-342900">
              <a:buFont typeface="Wingdings" panose="05000000000000000000" pitchFamily="2" charset="2"/>
              <a:buChar char="§"/>
            </a:pPr>
            <a:r>
              <a:rPr lang="pl-PL" dirty="0"/>
              <a:t>dobrej jakości akustykę pomieszczeń (bez pogłosów, echa) </a:t>
            </a:r>
          </a:p>
          <a:p>
            <a:pPr marL="342900" indent="-342900">
              <a:buFont typeface="Wingdings" panose="05000000000000000000" pitchFamily="2" charset="2"/>
              <a:buChar char="§"/>
            </a:pPr>
            <a:r>
              <a:rPr lang="pl-PL" dirty="0"/>
              <a:t>wizualny kontrast i fakturę powierzchni, po których poruszają się osoby – powierzchnie te mogą             być użyte do sensorycznego wyszukiwania drogi, należy różnicować kontrastowym kolorem ściany          od podłogi</a:t>
            </a:r>
          </a:p>
          <a:p>
            <a:pPr marL="342900" indent="-342900">
              <a:buFont typeface="Wingdings" panose="05000000000000000000" pitchFamily="2" charset="2"/>
              <a:buChar char="§"/>
            </a:pPr>
            <a:r>
              <a:rPr lang="pl-PL" dirty="0"/>
              <a:t>zmniejszenie poziomu bodźców sensorycznych (szczególnie istotne dla osób z autyzmem,                    jak na przykład hałas, ostre światło), aby zapewnić dobre warunki do uczenia się, </a:t>
            </a:r>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181201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764559"/>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421709" y="1752736"/>
            <a:ext cx="10847218" cy="4010111"/>
          </a:xfrm>
        </p:spPr>
        <p:txBody>
          <a:bodyPr>
            <a:noAutofit/>
          </a:bodyPr>
          <a:lstStyle/>
          <a:p>
            <a:pPr algn="l"/>
            <a:r>
              <a:rPr lang="pl-PL" dirty="0"/>
              <a:t>STANDARD EDUKACYJNY</a:t>
            </a:r>
          </a:p>
          <a:p>
            <a:pPr algn="l"/>
            <a:r>
              <a:rPr lang="pl-PL" dirty="0"/>
              <a:t>d) wspieranie nauki – dobrze zaprojektowane środowisko nauki zwiększa możliwości i doświadczenia edukacyjne wszystkich dzieci/uczniów. Należy wziąć pod uwagę: </a:t>
            </a:r>
          </a:p>
          <a:p>
            <a:pPr marL="342900" indent="-342900" algn="l">
              <a:buFont typeface="Wingdings" panose="05000000000000000000" pitchFamily="2" charset="2"/>
              <a:buChar char="§"/>
            </a:pPr>
            <a:r>
              <a:rPr lang="pl-PL" dirty="0"/>
              <a:t>stworzenie/wygospodarowanie/zaprojektowanie w pomieszczeniach (salach/klasach) miejsca            na pomoce dydaktyczne na przykład na dostępnych dla każdego półkach i zawsze do dyspozycji,       w szeroki sposób obrazujące konkretną tematykę </a:t>
            </a:r>
          </a:p>
          <a:p>
            <a:pPr marL="342900" indent="-342900" algn="l">
              <a:buFont typeface="Wingdings" panose="05000000000000000000" pitchFamily="2" charset="2"/>
              <a:buChar char="§"/>
            </a:pPr>
            <a:r>
              <a:rPr lang="pl-PL" dirty="0"/>
              <a:t>meble, wyposażenie i sprzęt, które obejmują różne style uczenia się i nauczania </a:t>
            </a:r>
          </a:p>
          <a:p>
            <a:pPr marL="342900" indent="-342900" algn="l">
              <a:buFont typeface="Wingdings" panose="05000000000000000000" pitchFamily="2" charset="2"/>
              <a:buChar char="§"/>
            </a:pPr>
            <a:r>
              <a:rPr lang="pl-PL" dirty="0"/>
              <a:t>łatwy i wygodny dostęp do technologii informacyjno-komunikacyjnych (ICT), rzeczy osobistych, pomocy i sprzętu do poruszania się, </a:t>
            </a:r>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3006147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823530"/>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451375" y="1795267"/>
            <a:ext cx="10847218" cy="4010111"/>
          </a:xfrm>
        </p:spPr>
        <p:txBody>
          <a:bodyPr>
            <a:noAutofit/>
          </a:bodyPr>
          <a:lstStyle/>
          <a:p>
            <a:r>
              <a:rPr lang="pl-PL" dirty="0"/>
              <a:t>STANDARD EDUKACYJNY</a:t>
            </a:r>
          </a:p>
          <a:p>
            <a:r>
              <a:rPr lang="pl-PL" dirty="0"/>
              <a:t>e) wartości – placówki edukacyjne promują bezpieczeństwo, zdrowie i dobre samopoczucie,         godność i szacunek, tworząc wygodną przestrzeń dla wszystkich. Oznacza to spojrzenie na życie szkolne z punktu widzenia dziecka/ucznia biorąc pod uwagę:</a:t>
            </a:r>
          </a:p>
          <a:p>
            <a:pPr marL="342900" indent="-342900">
              <a:buFont typeface="Wingdings" panose="05000000000000000000" pitchFamily="2" charset="2"/>
              <a:buChar char="§"/>
            </a:pPr>
            <a:r>
              <a:rPr lang="pl-PL" dirty="0"/>
              <a:t>komfort cieplny, szczególnie dla osób o ograniczonej sprawności ruchowej </a:t>
            </a:r>
          </a:p>
          <a:p>
            <a:pPr marL="342900" indent="-342900">
              <a:buFont typeface="Wingdings" panose="05000000000000000000" pitchFamily="2" charset="2"/>
              <a:buChar char="§"/>
            </a:pPr>
            <a:r>
              <a:rPr lang="pl-PL" dirty="0"/>
              <a:t>wentylację zapewniającą wysoki poziom tlenu w celu uniknięcia senności lub dyskomfortu </a:t>
            </a:r>
          </a:p>
          <a:p>
            <a:pPr marL="342900" indent="-342900">
              <a:buFont typeface="Wingdings" panose="05000000000000000000" pitchFamily="2" charset="2"/>
              <a:buChar char="§"/>
            </a:pPr>
            <a:r>
              <a:rPr lang="pl-PL" dirty="0"/>
              <a:t>potrzebę zminimalizowania hałasu </a:t>
            </a:r>
          </a:p>
          <a:p>
            <a:pPr marL="342900" indent="-342900">
              <a:buFont typeface="Wingdings" panose="05000000000000000000" pitchFamily="2" charset="2"/>
              <a:buChar char="§"/>
            </a:pPr>
            <a:r>
              <a:rPr lang="pl-PL" dirty="0"/>
              <a:t>łatwość czyszczenia/konserwacji wyposażenia i sprzętu </a:t>
            </a:r>
          </a:p>
          <a:p>
            <a:pPr marL="342900" indent="-342900">
              <a:buFont typeface="Wingdings" panose="05000000000000000000" pitchFamily="2" charset="2"/>
              <a:buChar char="§"/>
            </a:pPr>
            <a:r>
              <a:rPr lang="pl-PL" dirty="0"/>
              <a:t>potrzebę rozwijania umiejętności otwartej i opartej na szacunku komunikacji oraz potrzebę ograniczania i umiejętnego rozwiązywania konfliktów w grupie </a:t>
            </a:r>
          </a:p>
          <a:p>
            <a:endParaRPr lang="pl-PL" dirty="0"/>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4187217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419478" y="2061080"/>
            <a:ext cx="10847218" cy="4010111"/>
          </a:xfrm>
        </p:spPr>
        <p:txBody>
          <a:bodyPr>
            <a:noAutofit/>
          </a:bodyPr>
          <a:lstStyle/>
          <a:p>
            <a:r>
              <a:rPr lang="pl-PL" dirty="0"/>
              <a:t>STANDARD INFORMACYJNO-PROMOCYJNY</a:t>
            </a:r>
          </a:p>
          <a:p>
            <a:endParaRPr lang="pl-PL" dirty="0"/>
          </a:p>
          <a:p>
            <a:r>
              <a:rPr lang="pl-PL" dirty="0"/>
              <a:t>W działaniach informacyjno-promocyjnych nie wykorzystuje się przekazu dyskryminującego, ośmieszającego bądź utrwalającego stereotypy ze względu na niepełnosprawność czy inne przesłanki wskazane w artykule 7 rozporządzenia ogólnego, takie jak: płeć, rasę lub pochodzenie etniczne, religię, światopogląd, wiek lub orientację seksualną. Tam gdzie jest to zasadne należy różnicować tematykę przekazu i sposoby komunikacji w zależności od oczekiwanych potrzeb odbiorców. </a:t>
            </a:r>
          </a:p>
          <a:p>
            <a:endParaRPr lang="pl-PL" dirty="0"/>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566258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2" y="764559"/>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STANDARD TRANSPORTOWY - INFRASTRUKTURA KOMUNIKACJI PUBLICZNEJ</a:t>
            </a:r>
          </a:p>
          <a:p>
            <a:r>
              <a:rPr lang="pl-PL" dirty="0"/>
              <a:t>Do wejść do budynków użyteczności publicznej powinny być doprowadzone utwardzone dojścia              o szerokości minimalnej 150 cm, przy czym co najmniej jedno dojście powinno zapewniać osobom         z niepełnosprawnościami dostęp do budynku. </a:t>
            </a:r>
          </a:p>
          <a:p>
            <a:r>
              <a:rPr lang="pl-PL" dirty="0"/>
              <a:t>Jeżeli wejście do budynku nie jest przystosowane dla osób z niepełnosprawnością (w tym przede wszystkim z niepełnosprawnością ruchową i osób poruszających się na wózku) należy na nim umieścić oznaczenia kierunku, w którym znajduje się najbliższe przystosowane wejście.</a:t>
            </a:r>
          </a:p>
          <a:p>
            <a:r>
              <a:rPr lang="pl-PL" dirty="0"/>
              <a:t>W budynku publicznym, co najmniej jedno z ogólnodostępnych pomieszczeń higieniczno-sanitarnych powinno być przystosowane dla osób z niepełnosprawnościami, przy czym dopuszczalnym                        jest stosowanie pojedynczego ustępu dla osób z niepełnosprawnościami bez przedsionka oddzielającego od komunikacji ogólnej. Oznacza to, że wejścia do toalet mogą być bezpośrednio             z korytarzy, pasaży, galerii, holi, itp. </a:t>
            </a:r>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354162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2" y="842609"/>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STANDARD CYFROWY</a:t>
            </a:r>
          </a:p>
          <a:p>
            <a:pPr marL="342900" indent="-342900">
              <a:buFont typeface="Wingdings" panose="05000000000000000000" pitchFamily="2" charset="2"/>
              <a:buChar char="§"/>
            </a:pPr>
            <a:r>
              <a:rPr lang="pl-PL" dirty="0"/>
              <a:t>Treści nietekstowe, takie jak zdjęcia, rysunki, schematy, wykresy, animacje, nagrania dźwiękowe, kontrolki formularzy i elementy interfejsu graficznego, posiadają tekst alternatywny.                          Tekst ten zawiera wszystkie informacje, które mogą być istotne dla użytkownika, na przykład opis okolicy widocznej na zdjęciu, listę osób widocznych na zdjęciu, dane widoczne na wykresie.</a:t>
            </a:r>
          </a:p>
          <a:p>
            <a:pPr marL="342900" indent="-342900">
              <a:buFont typeface="Wingdings" panose="05000000000000000000" pitchFamily="2" charset="2"/>
              <a:buChar char="§"/>
            </a:pPr>
            <a:r>
              <a:rPr lang="pl-PL" dirty="0"/>
              <a:t>Należy unikać stosowania mechanizmów CAPTCHA.</a:t>
            </a:r>
          </a:p>
          <a:p>
            <a:pPr marL="342900" indent="-342900">
              <a:buFont typeface="Wingdings" panose="05000000000000000000" pitchFamily="2" charset="2"/>
              <a:buChar char="§"/>
            </a:pPr>
            <a:r>
              <a:rPr lang="pl-PL" dirty="0"/>
              <a:t>Nagrania dźwiękowe zawierające wypowiedzi ludzi (przemówienia, wykłady, wywiady) trzeba uzupełnić o plik tekstowy zawierający te same informacje. Taki dokument powinien być pełną transkrypcją nagrania, uzupełnioną o informacje o istotnych dźwiękach (oklaski, śmiech,           odgłosy tła). </a:t>
            </a:r>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4143558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STANDARD CYFROWY</a:t>
            </a:r>
          </a:p>
          <a:p>
            <a:pPr marL="342900" indent="-342900">
              <a:buFont typeface="Wingdings" panose="05000000000000000000" pitchFamily="2" charset="2"/>
              <a:buChar char="§"/>
            </a:pPr>
            <a:r>
              <a:rPr lang="pl-PL" dirty="0"/>
              <a:t>Do multimediów zawierających zmieniający się obraz (animacja, wirtualny spacer, film promocyjny) należy dodać </a:t>
            </a:r>
            <a:r>
              <a:rPr lang="pl-PL" dirty="0" err="1"/>
              <a:t>audiodeskrypcję</a:t>
            </a:r>
            <a:r>
              <a:rPr lang="pl-PL" dirty="0"/>
              <a:t>. O zasadach tworzenia </a:t>
            </a:r>
            <a:r>
              <a:rPr lang="pl-PL" dirty="0" err="1"/>
              <a:t>audiodeskrypcji</a:t>
            </a:r>
            <a:r>
              <a:rPr lang="pl-PL" dirty="0"/>
              <a:t> można przeczytać w części poświęconej multimediom. </a:t>
            </a:r>
          </a:p>
          <a:p>
            <a:pPr marL="342900" indent="-342900">
              <a:buFont typeface="Wingdings" panose="05000000000000000000" pitchFamily="2" charset="2"/>
              <a:buChar char="§"/>
            </a:pPr>
            <a:r>
              <a:rPr lang="pl-PL" dirty="0"/>
              <a:t>Kolor nie jest wykorzystywany jako jedyny wizualny sposób przekazywania informacji, wskazywania czynności do wykonania, sygnalizowania, że konieczna jest reakcja użytkownika, wyróżniania elementów wizualnych. Informacje przekazywane za pomocą koloru muszą być dodatkowo udostępnione także w inny sposób, na przykład w treści tekstowej, w tekście alternatywnym              lub programistycznie. Przykładowo, błędnie wypełnione pola formularza nie mogą być jedynie oznaczone kolorem (na przykład czerwonym), dodatkowo przy każdym takim polu należy umieścić tekstowy komunikat o błędzie.</a:t>
            </a:r>
          </a:p>
          <a:p>
            <a:endParaRPr lang="pl-PL" dirty="0"/>
          </a:p>
          <a:p>
            <a:endParaRPr lang="pl-PL" dirty="0"/>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2546868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STANDARD CYFROWY</a:t>
            </a:r>
          </a:p>
          <a:p>
            <a:r>
              <a:rPr lang="pl-PL" dirty="0"/>
              <a:t>Cały serwis i wszystkie jego funkcje obsługiwane są za pomocą klawiatury lub interfejsu klawiatury. Można więc użyć alternatywnej klawiatury. Jeśli jakąś funkcję można wykonać przy pomocy myszy               lub jakiegoś innego urządzenia wskazującego, to należy zapewnić, by można ją było wykonać również    za pomocą klawiatury.</a:t>
            </a:r>
          </a:p>
          <a:p>
            <a:endParaRPr lang="pl-PL" dirty="0"/>
          </a:p>
          <a:p>
            <a:r>
              <a:rPr lang="pl-PL" dirty="0"/>
              <a:t>Jeśli to możliwe, należy zapewnić łącze tekstowe, które jednoznacznie informuje, dokąd to łącze prowadzi, bez konieczności odgadywania jego celu z kontekstu: </a:t>
            </a:r>
          </a:p>
          <a:p>
            <a:pPr marL="342900" indent="-342900">
              <a:buFont typeface="Wingdings" panose="05000000000000000000" pitchFamily="2" charset="2"/>
              <a:buChar char="§"/>
            </a:pPr>
            <a:r>
              <a:rPr lang="pl-PL" dirty="0"/>
              <a:t>opis łącza musi jednoznacznie wskazywać gdzie nastąpi przekierowanie, </a:t>
            </a:r>
          </a:p>
          <a:p>
            <a:pPr marL="342900" indent="-342900">
              <a:buFont typeface="Wingdings" panose="05000000000000000000" pitchFamily="2" charset="2"/>
              <a:buChar char="§"/>
            </a:pPr>
            <a:r>
              <a:rPr lang="pl-PL" dirty="0"/>
              <a:t>ostrzeżenie użytkownika o otwarciu strony w nowym oknie lub zakładce jest obowiązkowe. </a:t>
            </a:r>
          </a:p>
          <a:p>
            <a:endParaRPr lang="pl-PL" dirty="0"/>
          </a:p>
          <a:p>
            <a:endParaRPr lang="pl-PL" dirty="0"/>
          </a:p>
          <a:p>
            <a:endParaRPr lang="pl-PL" dirty="0"/>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410150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837545"/>
            <a:ext cx="11348581" cy="500715"/>
          </a:xfrm>
        </p:spPr>
        <p:txBody>
          <a:bodyPr>
            <a:noAutofit/>
          </a:bodyPr>
          <a:lstStyle/>
          <a:p>
            <a:pPr>
              <a:spcBef>
                <a:spcPts val="1000"/>
              </a:spcBef>
            </a:pPr>
            <a:r>
              <a:rPr lang="pl-PL" dirty="0">
                <a:ea typeface="Mongolian Baiti" panose="03000500000000000000" pitchFamily="66" charset="0"/>
              </a:rPr>
              <a:t>Polityki horyzontalne – równość szans</a:t>
            </a:r>
          </a:p>
        </p:txBody>
      </p:sp>
      <p:sp>
        <p:nvSpPr>
          <p:cNvPr id="3" name="Symbol zastępczy zawartości 2"/>
          <p:cNvSpPr>
            <a:spLocks noGrp="1"/>
          </p:cNvSpPr>
          <p:nvPr>
            <p:ph idx="1"/>
          </p:nvPr>
        </p:nvSpPr>
        <p:spPr>
          <a:xfrm>
            <a:off x="234462" y="1669117"/>
            <a:ext cx="10890738" cy="4351338"/>
          </a:xfrm>
        </p:spPr>
        <p:txBody>
          <a:bodyPr>
            <a:noAutofit/>
          </a:bodyPr>
          <a:lstStyle/>
          <a:p>
            <a:r>
              <a:rPr lang="pl-PL" dirty="0"/>
              <a:t>Przedsięwzięcia współfinansowane ze środków europejskich powinny być zgodne z </a:t>
            </a:r>
            <a:r>
              <a:rPr lang="pl-PL" b="1" dirty="0"/>
              <a:t>polityką równości szans</a:t>
            </a:r>
            <a:r>
              <a:rPr lang="pl-PL" dirty="0"/>
              <a:t>. Oznacza to zapewnienie równego traktowania kobiet i mężczyzn. Nie dopuszcza się dyskryminacji ze względu na wiek, poglądy, pochodzenie, religię czy niepełnosprawność.</a:t>
            </a:r>
          </a:p>
          <a:p>
            <a:endParaRPr lang="pl-PL" dirty="0"/>
          </a:p>
          <a:p>
            <a:r>
              <a:rPr lang="pl-PL" b="1" dirty="0"/>
              <a:t>Zasadę równości szans kobiet i mężczyzn </a:t>
            </a:r>
            <a:r>
              <a:rPr lang="pl-PL" dirty="0"/>
              <a:t>należy rozumieć jako stan, w którym kobietom i mężczyznom przypisuje się taką samą wartość społeczną, równe prawa i obowiązki, a także równy dostęp                             do zasobów społecznych (np. usług publicznych, rynku pracy). Równość tę określić można jako trwałą sytuację, w której zarówno kobiety, jak i mężczyźni mają stworzone warunki umożliwiające im rozwój           w obszarze osobistym i zawodowym oraz dokonywanie takich wyborów życiowych, które wynikają              z ich osobistych potrzeb, aspiracji czy talentów.</a:t>
            </a:r>
          </a:p>
        </p:txBody>
      </p:sp>
    </p:spTree>
    <p:extLst>
      <p:ext uri="{BB962C8B-B14F-4D97-AF65-F5344CB8AC3E}">
        <p14:creationId xmlns:p14="http://schemas.microsoft.com/office/powerpoint/2010/main" val="1328105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1" y="980832"/>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STANDARD ARCHITEKTONICZNY – KOMUNIKACJA POZIOMA BUDYNKU</a:t>
            </a:r>
          </a:p>
          <a:p>
            <a:r>
              <a:rPr lang="pl-PL" dirty="0"/>
              <a:t>Szerokość ciągów komunikacyjnych (korytarzy) jest uzależniona od natężenia ruchu osób i wynosi odpowiednio: </a:t>
            </a:r>
          </a:p>
          <a:p>
            <a:pPr marL="342900" indent="-342900">
              <a:buFont typeface="Wingdings" panose="05000000000000000000" pitchFamily="2" charset="2"/>
              <a:buChar char="§"/>
            </a:pPr>
            <a:r>
              <a:rPr lang="pl-PL" dirty="0"/>
              <a:t>180 cm – w przypadku stałego ruchu dwukierunkowego, </a:t>
            </a:r>
          </a:p>
          <a:p>
            <a:pPr marL="342900" indent="-342900">
              <a:buFont typeface="Wingdings" panose="05000000000000000000" pitchFamily="2" charset="2"/>
              <a:buChar char="§"/>
            </a:pPr>
            <a:r>
              <a:rPr lang="pl-PL" dirty="0"/>
              <a:t>150 cm – w przypadku częstego ruchu dwukierunkowego, </a:t>
            </a:r>
          </a:p>
          <a:p>
            <a:pPr marL="342900" indent="-342900">
              <a:buFont typeface="Wingdings" panose="05000000000000000000" pitchFamily="2" charset="2"/>
              <a:buChar char="§"/>
            </a:pPr>
            <a:r>
              <a:rPr lang="pl-PL" dirty="0"/>
              <a:t>120 cm – w przypadku rzadkiego ruchu dwukierunkowego, oraz z zastrzeżeniem, iż taka szerokość korytarza jest dopuszczalna tylko w przypadku kiedy stanowi drogę ewakuacyjną przeznaczoną           do ewakuacji nie więcej niż 20 osób.</a:t>
            </a:r>
          </a:p>
          <a:p>
            <a:endParaRPr lang="pl-PL" dirty="0"/>
          </a:p>
          <a:p>
            <a:endParaRPr lang="pl-PL" dirty="0"/>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1175466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2" y="764559"/>
            <a:ext cx="11348581" cy="500715"/>
          </a:xfrm>
        </p:spPr>
        <p:txBody>
          <a:bodyPr>
            <a:noAutofit/>
          </a:bodyPr>
          <a:lstStyle/>
          <a:p>
            <a:pPr>
              <a:spcBef>
                <a:spcPts val="1000"/>
              </a:spcBef>
            </a:pPr>
            <a:r>
              <a:rPr lang="pl-PL" dirty="0"/>
              <a:t>STANDARDY DOSTĘPNOŚCI DLA POLITYKI SPÓJNOŚCI 2014-2020 </a:t>
            </a:r>
          </a:p>
        </p:txBody>
      </p:sp>
      <p:sp>
        <p:nvSpPr>
          <p:cNvPr id="3" name="Symbol zastępczy zawartości 2"/>
          <p:cNvSpPr>
            <a:spLocks noGrp="1"/>
          </p:cNvSpPr>
          <p:nvPr>
            <p:ph idx="1"/>
          </p:nvPr>
        </p:nvSpPr>
        <p:spPr>
          <a:xfrm>
            <a:off x="313152" y="1582615"/>
            <a:ext cx="10847218" cy="4010111"/>
          </a:xfrm>
        </p:spPr>
        <p:txBody>
          <a:bodyPr>
            <a:noAutofit/>
          </a:bodyPr>
          <a:lstStyle/>
          <a:p>
            <a:r>
              <a:rPr lang="pl-PL" dirty="0"/>
              <a:t>STANDARD ARCHITEKTONICZNY – KOMUNIKACJA POZIOMA BUDYNKU</a:t>
            </a:r>
          </a:p>
          <a:p>
            <a:r>
              <a:rPr lang="pl-PL" dirty="0"/>
              <a:t>Szerokość ciągów komunikacyjnych oblicza się proporcjonalnie do liczby osób mogących przebywać jednocześnie na danej kondygnacji budynku, przyjmując co najmniej 60 cm na 100 osób, lecz nie mniej niż 140 cm. Szerokość ciągów komunikacyjnych należy mierzyć po odjęciu przestrzeni zajmowanej przez umeblowanie znajdujące się na danym ciągu komunikacyjnym oraz w pobliżu miejsc siedzących, również po odjęciu przestrzeni zajmowanej przez nogi osób siedzących.</a:t>
            </a:r>
          </a:p>
          <a:p>
            <a:endParaRPr lang="pl-PL" dirty="0"/>
          </a:p>
          <a:p>
            <a:r>
              <a:rPr lang="pl-PL" dirty="0"/>
              <a:t>W przypadku ciągów komunikacyjnych o szerokości mniejszej niż 180 cm, maksymalnie co 25 metrów należy projektować miejsca umożliwiające minięcie się dwóch wózków. Szerokość takiej przestrzeni powinna wynosić minimum 180 cm, a jej długość minimum 200 cm. Poszerzanie przestrzeni                    nie jest konieczne, jeżeli długość korytarza nie przekracza 50 m.</a:t>
            </a:r>
          </a:p>
          <a:p>
            <a:endParaRPr lang="pl-PL" dirty="0"/>
          </a:p>
          <a:p>
            <a:endParaRPr lang="pl-PL" dirty="0"/>
          </a:p>
          <a:p>
            <a:endParaRPr lang="pl-PL" dirty="0"/>
          </a:p>
          <a:p>
            <a:endParaRPr lang="pl-PL" dirty="0"/>
          </a:p>
          <a:p>
            <a:pPr marL="342900" indent="-342900">
              <a:buFont typeface="Wingdings" panose="05000000000000000000" pitchFamily="2" charset="2"/>
              <a:buChar char="§"/>
            </a:pPr>
            <a:endParaRPr lang="pl-PL" dirty="0"/>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endParaRPr lang="pl-PL" dirty="0"/>
          </a:p>
          <a:p>
            <a:endParaRPr lang="pl-PL" dirty="0"/>
          </a:p>
          <a:p>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r>
              <a:rPr lang="pl-PL" dirty="0"/>
              <a:t>	</a:t>
            </a:r>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r>
              <a:rPr lang="pl-PL" dirty="0"/>
              <a:t>	</a:t>
            </a:r>
          </a:p>
          <a:p>
            <a:pPr marL="342900" indent="-342900">
              <a:buFont typeface="Wingdings" panose="05000000000000000000" pitchFamily="2" charset="2"/>
              <a:buChar char="§"/>
            </a:pPr>
            <a:endParaRPr lang="pl-PL" dirty="0"/>
          </a:p>
          <a:p>
            <a:endParaRPr lang="pl-PL" dirty="0"/>
          </a:p>
          <a:p>
            <a:pPr marL="342900" indent="-342900">
              <a:buFont typeface="Wingdings" panose="05000000000000000000" pitchFamily="2" charset="2"/>
              <a:buChar char="§"/>
            </a:pPr>
            <a:endParaRPr lang="pl-PL" dirty="0"/>
          </a:p>
          <a:p>
            <a:pPr algn="just"/>
            <a:endParaRPr lang="pl-PL" dirty="0"/>
          </a:p>
        </p:txBody>
      </p:sp>
    </p:spTree>
    <p:extLst>
      <p:ext uri="{BB962C8B-B14F-4D97-AF65-F5344CB8AC3E}">
        <p14:creationId xmlns:p14="http://schemas.microsoft.com/office/powerpoint/2010/main" val="3590497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750189"/>
            <a:ext cx="11348581" cy="500715"/>
          </a:xfrm>
        </p:spPr>
        <p:txBody>
          <a:bodyPr>
            <a:noAutofit/>
          </a:bodyPr>
          <a:lstStyle/>
          <a:p>
            <a:pPr>
              <a:spcBef>
                <a:spcPts val="1000"/>
              </a:spcBef>
            </a:pPr>
            <a:r>
              <a:rPr lang="pl-PL" dirty="0"/>
              <a:t>Równość szans kobiet i mężczyzn</a:t>
            </a:r>
            <a:endParaRPr lang="pl-PL" dirty="0">
              <a:ea typeface="Mongolian Baiti" panose="03000500000000000000" pitchFamily="66" charset="0"/>
            </a:endParaRPr>
          </a:p>
        </p:txBody>
      </p:sp>
      <p:sp>
        <p:nvSpPr>
          <p:cNvPr id="3" name="Symbol zastępczy zawartości 2"/>
          <p:cNvSpPr>
            <a:spLocks noGrp="1"/>
          </p:cNvSpPr>
          <p:nvPr>
            <p:ph idx="1"/>
          </p:nvPr>
        </p:nvSpPr>
        <p:spPr>
          <a:xfrm>
            <a:off x="313151" y="1582615"/>
            <a:ext cx="10835495" cy="4437840"/>
          </a:xfrm>
        </p:spPr>
        <p:txBody>
          <a:bodyPr>
            <a:noAutofit/>
          </a:bodyPr>
          <a:lstStyle/>
          <a:p>
            <a:pPr algn="just"/>
            <a:r>
              <a:rPr lang="pl-PL" b="1" dirty="0"/>
              <a:t>Zasada równości szans kobiet i mężczyzn </a:t>
            </a:r>
            <a:r>
              <a:rPr lang="pl-PL" dirty="0"/>
              <a:t>- zasada ta ma prowadzić do podejmowania działań na rzecz osiągnięcia stanu, w którym kobietom i mężczyznom przypisuje się taką samą wartość społeczną, równe prawa i równe obowiązki oraz  gdy mają oni równy dostęp do zasobów (środki finansowe,  szanse rozwoju), z których mogą korzystać. Zasada ta ma gwarantować możliwość wyboru drogi życiowej bez ograniczeń wynikających ze stereotypów płci.</a:t>
            </a:r>
          </a:p>
          <a:p>
            <a:pPr algn="just"/>
            <a:r>
              <a:rPr lang="pl-PL" b="1" dirty="0"/>
              <a:t>Polityka równości szans kobiet i mężczyzn </a:t>
            </a:r>
            <a:r>
              <a:rPr lang="pl-PL" dirty="0"/>
              <a:t>- to celowe, systematyczne i świadome ocenianie danej polityki i działań  z perspektywy wpływu na warunki życia kobiet i mężczyzn, które ma na celu przeciwdziałanie dyskryminacji i osiągnięcie równości szans kobiet i mężczyzn.</a:t>
            </a:r>
          </a:p>
          <a:p>
            <a:pPr algn="just"/>
            <a:r>
              <a:rPr lang="pl-PL" b="1" dirty="0"/>
              <a:t>Równość płci </a:t>
            </a:r>
            <a:r>
              <a:rPr lang="pl-PL" dirty="0"/>
              <a:t>- stan, w którym kobietom i mężczyznom przypisuje się taką samą wartość społeczną, równe prawa i równe obowiązki oraz gdy mają oni równy dostęp do zasobów (środki finansowe,   szanse rozwoju), z których mogliby korzystać.</a:t>
            </a:r>
          </a:p>
          <a:p>
            <a:pPr algn="just"/>
            <a:endParaRPr lang="pl-PL" dirty="0"/>
          </a:p>
        </p:txBody>
      </p:sp>
    </p:spTree>
    <p:extLst>
      <p:ext uri="{BB962C8B-B14F-4D97-AF65-F5344CB8AC3E}">
        <p14:creationId xmlns:p14="http://schemas.microsoft.com/office/powerpoint/2010/main" val="209313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587187"/>
            <a:ext cx="11348581" cy="500715"/>
          </a:xfrm>
        </p:spPr>
        <p:txBody>
          <a:bodyPr>
            <a:noAutofit/>
          </a:bodyPr>
          <a:lstStyle/>
          <a:p>
            <a:pPr>
              <a:spcBef>
                <a:spcPts val="1000"/>
              </a:spcBef>
            </a:pPr>
            <a:r>
              <a:rPr lang="pl-PL" dirty="0"/>
              <a:t>Równość szans kobiet i mężczyzn</a:t>
            </a:r>
          </a:p>
        </p:txBody>
      </p:sp>
      <p:sp>
        <p:nvSpPr>
          <p:cNvPr id="3" name="Symbol zastępczy zawartości 2"/>
          <p:cNvSpPr>
            <a:spLocks noGrp="1"/>
          </p:cNvSpPr>
          <p:nvPr>
            <p:ph idx="1"/>
          </p:nvPr>
        </p:nvSpPr>
        <p:spPr>
          <a:xfrm>
            <a:off x="313152" y="1582615"/>
            <a:ext cx="10952726" cy="4437840"/>
          </a:xfrm>
        </p:spPr>
        <p:txBody>
          <a:bodyPr>
            <a:noAutofit/>
          </a:bodyPr>
          <a:lstStyle/>
          <a:p>
            <a:pPr algn="just"/>
            <a:r>
              <a:rPr lang="pl-PL" dirty="0"/>
              <a:t>Realizacja zasady równości szans kobiet i mężczyzn to:</a:t>
            </a:r>
          </a:p>
          <a:p>
            <a:pPr marL="285750" indent="-285750" algn="just">
              <a:buFont typeface="Wingdings" panose="05000000000000000000" pitchFamily="2" charset="2"/>
              <a:buChar char="§"/>
            </a:pPr>
            <a:r>
              <a:rPr lang="pl-PL" b="1" dirty="0"/>
              <a:t>realizacja działań wyrównujących </a:t>
            </a:r>
            <a:r>
              <a:rPr lang="pl-PL" dirty="0"/>
              <a:t>szanse tej płci, która jest w gorszym położeniu, ma ograniczony dostęp do dóbr, usług, informacji, edukacji, rynku pracy, stanowisk decyzyjnych i innych,                     czy też doświadcza przemocy i wszelkich jej konsekwencji. Prowadzone wówczas działania zorientowane są w większym stopniu na tę właśnie płeć, jak również – w uzasadnionych przypadkach – dopuszczalne są działanie skierowane wyłącznie do kobiet lub mężczyzn.</a:t>
            </a:r>
          </a:p>
          <a:p>
            <a:pPr marL="285750" indent="-285750" algn="just">
              <a:buFont typeface="Wingdings" panose="05000000000000000000" pitchFamily="2" charset="2"/>
              <a:buChar char="§"/>
            </a:pPr>
            <a:r>
              <a:rPr lang="pl-PL" b="1" dirty="0"/>
              <a:t>unikanie sztucznych podziałów na role</a:t>
            </a:r>
            <a:r>
              <a:rPr lang="pl-PL" dirty="0"/>
              <a:t> i obszary wyłącznie „kobiece” lub wyłącznie „męskie”.    Chodzi tu na przykład o zawody, zainteresowania, role w rodzinie dotyczące podziału zadań                   i obowiązków, stanowiska itp.</a:t>
            </a:r>
          </a:p>
          <a:p>
            <a:pPr algn="just"/>
            <a:endParaRPr lang="pl-PL" dirty="0"/>
          </a:p>
        </p:txBody>
      </p:sp>
    </p:spTree>
    <p:extLst>
      <p:ext uri="{BB962C8B-B14F-4D97-AF65-F5344CB8AC3E}">
        <p14:creationId xmlns:p14="http://schemas.microsoft.com/office/powerpoint/2010/main" val="847853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66219"/>
            <a:ext cx="11348581" cy="500715"/>
          </a:xfrm>
        </p:spPr>
        <p:txBody>
          <a:bodyPr>
            <a:noAutofit/>
          </a:bodyPr>
          <a:lstStyle/>
          <a:p>
            <a:pPr>
              <a:spcBef>
                <a:spcPts val="1000"/>
              </a:spcBef>
            </a:pPr>
            <a:r>
              <a:rPr lang="pl-PL" dirty="0"/>
              <a:t>Równość szans kobiet i mężczyzn</a:t>
            </a:r>
          </a:p>
        </p:txBody>
      </p:sp>
      <p:sp>
        <p:nvSpPr>
          <p:cNvPr id="3" name="Symbol zastępczy zawartości 2"/>
          <p:cNvSpPr>
            <a:spLocks noGrp="1"/>
          </p:cNvSpPr>
          <p:nvPr>
            <p:ph idx="1"/>
          </p:nvPr>
        </p:nvSpPr>
        <p:spPr>
          <a:xfrm>
            <a:off x="313152" y="1582615"/>
            <a:ext cx="10823772" cy="4437840"/>
          </a:xfrm>
        </p:spPr>
        <p:txBody>
          <a:bodyPr>
            <a:noAutofit/>
          </a:bodyPr>
          <a:lstStyle/>
          <a:p>
            <a:pPr algn="just"/>
            <a:r>
              <a:rPr lang="pl-PL" dirty="0"/>
              <a:t>Realizacja zasady równości szans kobiet i mężczyzn to:</a:t>
            </a:r>
          </a:p>
          <a:p>
            <a:pPr marL="285750" indent="-285750">
              <a:buFont typeface="Wingdings" panose="05000000000000000000" pitchFamily="2" charset="2"/>
              <a:buChar char="§"/>
            </a:pPr>
            <a:r>
              <a:rPr lang="pl-PL" b="1" dirty="0"/>
              <a:t>analiza sytuacji z uwzględnieniem perspektywy płci </a:t>
            </a:r>
            <a:r>
              <a:rPr lang="pl-PL" dirty="0"/>
              <a:t>w obszarze, w którym prowadzimy                      lub zamierzamy prowadzić działania, czyli analiza danych z podziałem na płeć, analiza sytuacji/położenia kobiet i mężczyzn, tak aby zaplanować działania odpowiadające potrzebom każdej z grup i określić adekwatną do potrzeb liczbę uczestników i uczestniczek.</a:t>
            </a:r>
          </a:p>
          <a:p>
            <a:pPr marL="285750" indent="-285750">
              <a:buFont typeface="Wingdings" panose="05000000000000000000" pitchFamily="2" charset="2"/>
              <a:buChar char="§"/>
            </a:pPr>
            <a:r>
              <a:rPr lang="pl-PL" b="1" dirty="0"/>
              <a:t>zaplanowanie działań, które mogą przyczynić się do rozwiązania konkretnych problemów                   </a:t>
            </a:r>
            <a:r>
              <a:rPr lang="pl-PL" dirty="0"/>
              <a:t>w zakresie równości szans kobiet i mężczyzn, czyli do poprawy sytuacji kobiet lub mężczyzn znajdujących się w niekorzystnej sytuacji, doświadczających większych problemów w danym obszarze.</a:t>
            </a:r>
          </a:p>
          <a:p>
            <a:pPr algn="just"/>
            <a:endParaRPr lang="pl-PL" dirty="0"/>
          </a:p>
        </p:txBody>
      </p:sp>
    </p:spTree>
    <p:extLst>
      <p:ext uri="{BB962C8B-B14F-4D97-AF65-F5344CB8AC3E}">
        <p14:creationId xmlns:p14="http://schemas.microsoft.com/office/powerpoint/2010/main" val="2123682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66219"/>
            <a:ext cx="11348581" cy="500715"/>
          </a:xfrm>
        </p:spPr>
        <p:txBody>
          <a:bodyPr>
            <a:noAutofit/>
          </a:bodyPr>
          <a:lstStyle/>
          <a:p>
            <a:pPr>
              <a:spcBef>
                <a:spcPts val="1000"/>
              </a:spcBef>
            </a:pPr>
            <a:r>
              <a:rPr lang="pl-PL" dirty="0"/>
              <a:t>Równość szans kobiet i mężczyzn</a:t>
            </a:r>
          </a:p>
        </p:txBody>
      </p:sp>
      <p:sp>
        <p:nvSpPr>
          <p:cNvPr id="3" name="Symbol zastępczy zawartości 2"/>
          <p:cNvSpPr>
            <a:spLocks noGrp="1"/>
          </p:cNvSpPr>
          <p:nvPr>
            <p:ph idx="1"/>
          </p:nvPr>
        </p:nvSpPr>
        <p:spPr>
          <a:xfrm>
            <a:off x="313151" y="1582615"/>
            <a:ext cx="10823772" cy="4437840"/>
          </a:xfrm>
        </p:spPr>
        <p:txBody>
          <a:bodyPr>
            <a:noAutofit/>
          </a:bodyPr>
          <a:lstStyle/>
          <a:p>
            <a:pPr algn="just"/>
            <a:r>
              <a:rPr lang="pl-PL" b="1" dirty="0"/>
              <a:t>Działania wyrównawcze </a:t>
            </a:r>
            <a:r>
              <a:rPr lang="pl-PL" dirty="0"/>
              <a:t>polegają na </a:t>
            </a:r>
            <a:r>
              <a:rPr lang="pl-PL" b="1" dirty="0"/>
              <a:t>preferencyjnym traktowaniu</a:t>
            </a:r>
            <a:r>
              <a:rPr lang="pl-PL" dirty="0"/>
              <a:t> osób z tej </a:t>
            </a:r>
            <a:r>
              <a:rPr lang="pl-PL" b="1" dirty="0"/>
              <a:t>grupy, która napotyka         na szczególne bariery i ograniczenia utrudniające</a:t>
            </a:r>
            <a:r>
              <a:rPr lang="pl-PL" dirty="0"/>
              <a:t> równy dostęp do zasobów i dóbr społecznych.                Jest to dopuszczany przez prawo sposób na przeciwdziałanie dyskryminacji uwarunkowanej płcią              oraz wzmacnianie równości szans kobiet i mężczyzn. Działania wyrównawcze podejmowane                  są w tych obszarach, w których zidentyfikowano realne dysproporcje oraz nierówności pomiędzy kobietami i mężczyznami. Celem tych działań jest doprowadzenie do sytuacji pełnej równości.                  Co do zasady, mają one charakter działań tymczasowych. Oznacza to, że </a:t>
            </a:r>
            <a:r>
              <a:rPr lang="pl-PL" b="1" dirty="0"/>
              <a:t>mogą być stosowane tylko           w sytuacji występowania nierówności.</a:t>
            </a:r>
            <a:r>
              <a:rPr lang="pl-PL" dirty="0"/>
              <a:t> W momencie osiągnięcia w danym obszarze równości szans,      ich stosowanie staje się bezzasadne.</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464827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687485"/>
            <a:ext cx="11348581" cy="500715"/>
          </a:xfrm>
        </p:spPr>
        <p:txBody>
          <a:bodyPr>
            <a:noAutofit/>
          </a:bodyPr>
          <a:lstStyle/>
          <a:p>
            <a:pPr>
              <a:spcBef>
                <a:spcPts val="1000"/>
              </a:spcBef>
            </a:pPr>
            <a:r>
              <a:rPr lang="pl-PL" dirty="0"/>
              <a:t>Równość szans kobiet i mężczyzn</a:t>
            </a:r>
          </a:p>
        </p:txBody>
      </p:sp>
      <p:sp>
        <p:nvSpPr>
          <p:cNvPr id="3" name="Symbol zastępczy zawartości 2"/>
          <p:cNvSpPr>
            <a:spLocks noGrp="1"/>
          </p:cNvSpPr>
          <p:nvPr>
            <p:ph idx="1"/>
          </p:nvPr>
        </p:nvSpPr>
        <p:spPr>
          <a:xfrm>
            <a:off x="313151" y="1582615"/>
            <a:ext cx="10823772" cy="4437840"/>
          </a:xfrm>
        </p:spPr>
        <p:txBody>
          <a:bodyPr>
            <a:noAutofit/>
          </a:bodyPr>
          <a:lstStyle/>
          <a:p>
            <a:r>
              <a:rPr lang="pl-PL" dirty="0"/>
              <a:t>Zasada równości szans kobiet i mężczyzn nie polega na automatycznym objęciu wsparciem 50% kobiet  i 50% mężczyzn w projekcie, ale na </a:t>
            </a:r>
            <a:r>
              <a:rPr lang="pl-PL" b="1" dirty="0"/>
              <a:t>odwzorowaniu istniejących proporcji płci w danym obszarze             lub zwiększaniu we wsparciu udziału grupy niedoreprezentowanej</a:t>
            </a:r>
            <a:r>
              <a:rPr lang="pl-PL" dirty="0"/>
              <a:t>. </a:t>
            </a:r>
          </a:p>
          <a:p>
            <a:r>
              <a:rPr lang="pl-PL" dirty="0"/>
              <a:t>Możliwe są jednak przypadki, w których proporcja 50/50 wynika z sytuacji kobiet i mężczyzn i stanowi proporcję prawidłową z perspektywy równości szans kobiet i mężczyzn.</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2812122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5170" y="732467"/>
            <a:ext cx="11348581" cy="500715"/>
          </a:xfrm>
        </p:spPr>
        <p:txBody>
          <a:bodyPr>
            <a:noAutofit/>
          </a:bodyPr>
          <a:lstStyle/>
          <a:p>
            <a:pPr>
              <a:spcBef>
                <a:spcPts val="1000"/>
              </a:spcBef>
            </a:pPr>
            <a:r>
              <a:rPr lang="pl-PL" dirty="0"/>
              <a:t>Traktat Amsterdamski</a:t>
            </a:r>
          </a:p>
        </p:txBody>
      </p:sp>
      <p:sp>
        <p:nvSpPr>
          <p:cNvPr id="3" name="Symbol zastępczy zawartości 2"/>
          <p:cNvSpPr>
            <a:spLocks noGrp="1"/>
          </p:cNvSpPr>
          <p:nvPr>
            <p:ph idx="1"/>
          </p:nvPr>
        </p:nvSpPr>
        <p:spPr>
          <a:xfrm>
            <a:off x="313151" y="1794650"/>
            <a:ext cx="10788604" cy="4437840"/>
          </a:xfrm>
        </p:spPr>
        <p:txBody>
          <a:bodyPr>
            <a:noAutofit/>
          </a:bodyPr>
          <a:lstStyle/>
          <a:p>
            <a:pPr marL="447675" indent="-447675" algn="just">
              <a:spcAft>
                <a:spcPct val="40000"/>
              </a:spcAft>
            </a:pPr>
            <a:r>
              <a:rPr lang="pl-PL" altLang="pl-PL" dirty="0"/>
              <a:t>Zasada promowania równości kobiet i mężczyzn została ujęta w art. 2 i 3 Traktatu Amsterdamskiego,            w których stwierdzono, że zadaniem całej Wspólnoty jest przyczynianie się do eliminowania nierówności i wspierania równości pomiędzy kobietami i mężczyznami.</a:t>
            </a:r>
          </a:p>
          <a:p>
            <a:pPr marL="447675" indent="-447675" algn="just">
              <a:spcAft>
                <a:spcPct val="40000"/>
              </a:spcAft>
            </a:pPr>
            <a:r>
              <a:rPr lang="pl-PL" altLang="pl-PL" dirty="0"/>
              <a:t>Art. 2 Zadaniem wspólnoty jest, poprzez ustanowienie wspólnego rynku i unii gospodarczo-walutowej  i prowadzenie wspólnych polityk lub działań określonych w Artykułach 3 i 3a, przyczynianie              się w całej Wspólnocie do harmonijnego, zrównoważonego i trwałego rozwoju działań gospodarczych, wysokiego poziomu zatrudnienia i opieki społecznej, równości pomiędzy mężczyznami i kobietami, trwałego i nie-inflacyjnego wzrostu, wysokiego stopnia konkurencyjności i zbieżności wyników gospodarczych, wysokiego poziomu ochrony i podniesienia jakości środowiska naturalnego, podnoszenia stopy życiowej i jakości życia, spójności ekonomicznej                 i społecznej oraz solidarności pomiędzy Państwami Członkowskimi.</a:t>
            </a:r>
          </a:p>
          <a:p>
            <a:pPr algn="just"/>
            <a:endParaRPr lang="pl-PL" dirty="0"/>
          </a:p>
        </p:txBody>
      </p:sp>
    </p:spTree>
    <p:extLst>
      <p:ext uri="{BB962C8B-B14F-4D97-AF65-F5344CB8AC3E}">
        <p14:creationId xmlns:p14="http://schemas.microsoft.com/office/powerpoint/2010/main" val="1391931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764365"/>
            <a:ext cx="11348581" cy="500715"/>
          </a:xfrm>
        </p:spPr>
        <p:txBody>
          <a:bodyPr>
            <a:noAutofit/>
          </a:bodyPr>
          <a:lstStyle/>
          <a:p>
            <a:pPr>
              <a:spcBef>
                <a:spcPts val="1000"/>
              </a:spcBef>
            </a:pPr>
            <a:r>
              <a:rPr lang="pl-PL" dirty="0"/>
              <a:t>Traktat Amsterdamski</a:t>
            </a:r>
          </a:p>
        </p:txBody>
      </p:sp>
      <p:sp>
        <p:nvSpPr>
          <p:cNvPr id="3" name="Symbol zastępczy zawartości 2"/>
          <p:cNvSpPr>
            <a:spLocks noGrp="1"/>
          </p:cNvSpPr>
          <p:nvPr>
            <p:ph idx="1"/>
          </p:nvPr>
        </p:nvSpPr>
        <p:spPr>
          <a:xfrm>
            <a:off x="323784" y="1655795"/>
            <a:ext cx="10729988" cy="4437840"/>
          </a:xfrm>
        </p:spPr>
        <p:txBody>
          <a:bodyPr>
            <a:noAutofit/>
          </a:bodyPr>
          <a:lstStyle/>
          <a:p>
            <a:pPr marL="447675" indent="-447675">
              <a:spcAft>
                <a:spcPct val="40000"/>
              </a:spcAft>
            </a:pPr>
            <a:r>
              <a:rPr lang="pl-PL" altLang="pl-PL" b="1" dirty="0"/>
              <a:t>Art. 13 </a:t>
            </a:r>
            <a:r>
              <a:rPr lang="pl-PL" altLang="pl-PL" dirty="0"/>
              <a:t>Rada (…) może podjąć środki niezbędne w celu zwalczania wszelkiej dyskryminacji ze względu na płeć, rasę lub pochodzenie etniczne, religię lub światopogląd, niepełnosprawność,                wiek lub orientację seksualną. </a:t>
            </a:r>
          </a:p>
          <a:p>
            <a:pPr marL="447675" indent="-447675">
              <a:spcAft>
                <a:spcPct val="40000"/>
              </a:spcAft>
            </a:pPr>
            <a:r>
              <a:rPr lang="pl-PL" altLang="pl-PL" b="1" dirty="0"/>
              <a:t>Artykuły 137 i 141 </a:t>
            </a:r>
            <a:r>
              <a:rPr lang="pl-PL" altLang="pl-PL" dirty="0"/>
              <a:t>Artykuły te odnoszą się do równości płci w relacjach zachodzących na rynku pracy. Określają równość szans w traktowaniu kobiet i mężczyzn w pracy, której zapewnienie                      jest obowiązkiem każdego Państwa Członkowskiego. </a:t>
            </a:r>
          </a:p>
          <a:p>
            <a:pPr marL="447675" indent="-447675">
              <a:spcAft>
                <a:spcPct val="40000"/>
              </a:spcAft>
            </a:pPr>
            <a:r>
              <a:rPr lang="pl-PL" altLang="pl-PL" b="1" dirty="0"/>
              <a:t>Art. 141 </a:t>
            </a:r>
            <a:r>
              <a:rPr lang="pl-PL" altLang="pl-PL" dirty="0"/>
              <a:t>W celu zapewnienia pełnej równości między mężczyznami i kobietami w życiu zawodowym zasada równości traktowania nie stanowi przeszkody dla Państwa Członkowskiego w utrzymaniu lub przyjmowaniu środków przewidujących specyficzne korzyści, zmierzające do ułatwienia wykonywania działalności zawodowej przez osoby płci niedostatecznie reprezentowanej                bądź zapobiegania niekorzystnym sytuacjom w karierze zawodowej i ich kompensowania.</a:t>
            </a:r>
          </a:p>
          <a:p>
            <a:pPr marL="447675" indent="-447675" algn="just">
              <a:spcAft>
                <a:spcPct val="40000"/>
              </a:spcAft>
            </a:pPr>
            <a:endParaRPr lang="pl-PL" altLang="pl-PL" dirty="0">
              <a:solidFill>
                <a:srgbClr val="000000"/>
              </a:solidFill>
              <a:latin typeface="Garamond" panose="02020404030301010803" pitchFamily="18" charset="0"/>
            </a:endParaRPr>
          </a:p>
          <a:p>
            <a:pPr marL="447675" indent="-447675" algn="just">
              <a:spcAft>
                <a:spcPct val="40000"/>
              </a:spcAft>
            </a:pPr>
            <a:endParaRPr lang="pl-PL" altLang="pl-PL" dirty="0">
              <a:solidFill>
                <a:srgbClr val="000000"/>
              </a:solidFill>
              <a:latin typeface="Garamond" panose="02020404030301010803" pitchFamily="18" charset="0"/>
            </a:endParaRPr>
          </a:p>
          <a:p>
            <a:pPr marL="447675" indent="-447675" algn="just">
              <a:spcAft>
                <a:spcPct val="40000"/>
              </a:spcAft>
            </a:pPr>
            <a:r>
              <a:rPr lang="pl-PL" altLang="pl-PL" dirty="0">
                <a:solidFill>
                  <a:srgbClr val="000000"/>
                </a:solidFill>
                <a:latin typeface="Garamond" panose="02020404030301010803" pitchFamily="18" charset="0"/>
              </a:rPr>
              <a:t>.</a:t>
            </a:r>
          </a:p>
          <a:p>
            <a:pPr algn="just"/>
            <a:endParaRPr lang="pl-PL" dirty="0"/>
          </a:p>
        </p:txBody>
      </p:sp>
    </p:spTree>
    <p:extLst>
      <p:ext uri="{BB962C8B-B14F-4D97-AF65-F5344CB8AC3E}">
        <p14:creationId xmlns:p14="http://schemas.microsoft.com/office/powerpoint/2010/main" val="2246695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9742" y="674297"/>
            <a:ext cx="10365149" cy="697832"/>
          </a:xfrm>
        </p:spPr>
        <p:txBody>
          <a:bodyPr>
            <a:normAutofit/>
          </a:bodyPr>
          <a:lstStyle/>
          <a:p>
            <a:pPr>
              <a:spcBef>
                <a:spcPts val="1000"/>
              </a:spcBef>
            </a:pPr>
            <a:r>
              <a:rPr lang="pl-PL" dirty="0"/>
              <a:t>Polityki horyzontalne a kwalifikowalność wydatków</a:t>
            </a:r>
          </a:p>
        </p:txBody>
      </p:sp>
      <p:sp>
        <p:nvSpPr>
          <p:cNvPr id="3" name="Symbol zastępczy zawartości 2"/>
          <p:cNvSpPr>
            <a:spLocks noGrp="1"/>
          </p:cNvSpPr>
          <p:nvPr>
            <p:ph idx="1"/>
          </p:nvPr>
        </p:nvSpPr>
        <p:spPr>
          <a:xfrm>
            <a:off x="349742" y="1687306"/>
            <a:ext cx="10775457" cy="4041156"/>
          </a:xfrm>
        </p:spPr>
        <p:txBody>
          <a:bodyPr>
            <a:normAutofit lnSpcReduction="10000"/>
          </a:bodyPr>
          <a:lstStyle/>
          <a:p>
            <a:pPr algn="just"/>
            <a:r>
              <a:rPr lang="pl-PL" dirty="0"/>
              <a:t>Aby wydatek się kwalifikował musi być zgodny m.in. Z Rozporządzeniem Parlamentu Europejskiego         i Rady (UE) nr 1303/2013, w którym napisano:</a:t>
            </a:r>
          </a:p>
          <a:p>
            <a:pPr algn="just"/>
            <a:r>
              <a:rPr lang="pl-PL" dirty="0"/>
              <a:t>W kontekście wysiłków zmierzających do zwiększenia spójności gospodarczej, terytorialnej i społecznej Unia powinna – na wszystkich etapach wdrażania EFSI – zmierzać do wyeliminowania nierówności              i promowania równości kobiet i mężczyzn, oraz do uwzględniania punktu widzenia płci,                            a także do zwalczania dyskryminacji ze względu na płeć, rasę lub pochodzenie etniczne, religię              lub światopogląd, niepełnosprawność, wiek lub orientację seksualną, zgodnie z art. 2                             Traktatu o Unii Europejskiej (TUE), art. 10 TFUE i art. 21 Karty praw podstawowych Unii Europejskiej, przy uwzględnieniu w szczególności dostępności funduszy dla osób z niepełnosprawnościami,              oraz art. 5 ust. 2 Karty praw podstawowych, który stanowi, że nikt nie może być zmuszony                          do świadczenia pracy przymusowej lub obowiązkowej.</a:t>
            </a:r>
          </a:p>
          <a:p>
            <a:pPr algn="just"/>
            <a:r>
              <a:rPr lang="pl-PL" dirty="0"/>
              <a:t>Cele EFSI powinny być osiągane w ramach zrównoważonego rozwoju oraz unijnego wsparcia                dla celu zachowania, ochrony i poprawy jakości środowiska. </a:t>
            </a:r>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Tree>
    <p:extLst>
      <p:ext uri="{BB962C8B-B14F-4D97-AF65-F5344CB8AC3E}">
        <p14:creationId xmlns:p14="http://schemas.microsoft.com/office/powerpoint/2010/main" val="203941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31" y="752485"/>
            <a:ext cx="11348581" cy="500715"/>
          </a:xfrm>
        </p:spPr>
        <p:txBody>
          <a:bodyPr>
            <a:noAutofit/>
          </a:bodyPr>
          <a:lstStyle/>
          <a:p>
            <a:pPr>
              <a:spcBef>
                <a:spcPts val="1000"/>
              </a:spcBef>
            </a:pPr>
            <a:r>
              <a:rPr lang="pl-PL" dirty="0">
                <a:ea typeface="Mongolian Baiti" panose="03000500000000000000" pitchFamily="66" charset="0"/>
              </a:rPr>
              <a:t>Polityki horyzontalne – równość szans</a:t>
            </a:r>
          </a:p>
        </p:txBody>
      </p:sp>
      <p:sp>
        <p:nvSpPr>
          <p:cNvPr id="3" name="Symbol zastępczy zawartości 2"/>
          <p:cNvSpPr>
            <a:spLocks noGrp="1"/>
          </p:cNvSpPr>
          <p:nvPr>
            <p:ph idx="1"/>
          </p:nvPr>
        </p:nvSpPr>
        <p:spPr>
          <a:xfrm>
            <a:off x="616563" y="2023690"/>
            <a:ext cx="10260544" cy="4351338"/>
          </a:xfrm>
        </p:spPr>
        <p:txBody>
          <a:bodyPr>
            <a:noAutofit/>
          </a:bodyPr>
          <a:lstStyle/>
          <a:p>
            <a:r>
              <a:rPr lang="pl-PL" b="1" dirty="0"/>
              <a:t>Zasada wyrównywania szans kobiet i mężczyzn i przeciwdziałania dyskryminacji na rynku pracy         </a:t>
            </a:r>
            <a:r>
              <a:rPr lang="pl-PL" dirty="0"/>
              <a:t>ma podstawę prawną w Artykule 3 Traktatu o Unii Europejskiej, który wskazuje, że w swoich działaniach Unia zwalcza wykluczenie społeczne i dyskryminację oraz wspiera sprawiedliwość społeczną i ochronę socjalną, równość szans kobiet i mężczyzn, solidarność międzypokoleniową oraz ochronę praw dziecka. </a:t>
            </a:r>
          </a:p>
        </p:txBody>
      </p:sp>
    </p:spTree>
    <p:extLst>
      <p:ext uri="{BB962C8B-B14F-4D97-AF65-F5344CB8AC3E}">
        <p14:creationId xmlns:p14="http://schemas.microsoft.com/office/powerpoint/2010/main" val="652626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1709" y="2421607"/>
            <a:ext cx="11348581" cy="500715"/>
          </a:xfrm>
        </p:spPr>
        <p:txBody>
          <a:bodyPr>
            <a:noAutofit/>
          </a:bodyPr>
          <a:lstStyle/>
          <a:p>
            <a:pPr algn="ctr">
              <a:spcBef>
                <a:spcPts val="1000"/>
              </a:spcBef>
            </a:pPr>
            <a:r>
              <a:rPr lang="pl-PL" dirty="0">
                <a:ea typeface="Mongolian Baiti" panose="03000500000000000000" pitchFamily="66" charset="0"/>
              </a:rPr>
              <a:t>Planowanie</a:t>
            </a:r>
          </a:p>
        </p:txBody>
      </p:sp>
    </p:spTree>
    <p:extLst>
      <p:ext uri="{BB962C8B-B14F-4D97-AF65-F5344CB8AC3E}">
        <p14:creationId xmlns:p14="http://schemas.microsoft.com/office/powerpoint/2010/main" val="1317555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4520" y="593616"/>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
        <p:nvSpPr>
          <p:cNvPr id="3" name="Symbol zastępczy zawartości 2"/>
          <p:cNvSpPr>
            <a:spLocks noGrp="1"/>
          </p:cNvSpPr>
          <p:nvPr>
            <p:ph idx="1"/>
          </p:nvPr>
        </p:nvSpPr>
        <p:spPr>
          <a:xfrm>
            <a:off x="349743" y="1570892"/>
            <a:ext cx="10515600" cy="4263894"/>
          </a:xfrm>
        </p:spPr>
        <p:txBody>
          <a:bodyPr>
            <a:normAutofit/>
          </a:bodyPr>
          <a:lstStyle/>
          <a:p>
            <a:pPr algn="just"/>
            <a:r>
              <a:rPr lang="pl-PL" b="1" dirty="0"/>
              <a:t>Standard minimum </a:t>
            </a:r>
            <a:r>
              <a:rPr lang="pl-PL" dirty="0"/>
              <a:t>– narzędzie używane do oceny realizacji zasady równości szans kobiet                       i mężczyzn w ramach projektów współfinansowanych z EFS (załącznik nr 1 do Wytycznych). Narzędzie to obejmuje zestaw pięciu zagadnień i ocenia czy wnioskodawca uwzględnił kwestie równościowe w ramach analizy problematyki projektu, zaplanowanych działań, wskaźników i opisu wpływu realizacji projektu na sytuację kobiet i mężczyzn, a także w ramach działań na rzecz zespołu projektowego.</a:t>
            </a:r>
          </a:p>
          <a:p>
            <a:pPr algn="just"/>
            <a:r>
              <a:rPr lang="pl-PL" dirty="0"/>
              <a:t>We wniosku o dofinansowanie projektu istnieje obowiązek wskazania informacji niezbędnych            do oceny, czy spełniony został standard minimum zasady równości szans kobiet i mężczyzn.                Ocenie pod kątem spełniania zasady równości szans kobiet i mężczyzn podlega cała treść wniosku             o dofinansowanie projektu, aczkolwiek IZ może wskazać w dokumentach dotyczących danego programu operacyjnego (np. instrukcji do wniosku o dofinansowanie projektu), w których częściach wniosku o dofinansowanie projektu jest rekomendowane umieszczenie informacji niezbędnych                do oceny spełniania standardu minimum.</a:t>
            </a:r>
          </a:p>
          <a:p>
            <a:pPr algn="just">
              <a:buFont typeface="Wingdings" panose="05000000000000000000" pitchFamily="2" charset="2"/>
              <a:buChar char="§"/>
            </a:pPr>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Tree>
    <p:extLst>
      <p:ext uri="{BB962C8B-B14F-4D97-AF65-F5344CB8AC3E}">
        <p14:creationId xmlns:p14="http://schemas.microsoft.com/office/powerpoint/2010/main" val="1146204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629508"/>
            <a:ext cx="10515600" cy="4205278"/>
          </a:xfrm>
        </p:spPr>
        <p:txBody>
          <a:bodyPr>
            <a:normAutofit/>
          </a:bodyPr>
          <a:lstStyle/>
          <a:p>
            <a:pPr algn="just"/>
            <a:r>
              <a:rPr lang="pl-PL" dirty="0"/>
              <a:t>Standard minimum składa się z </a:t>
            </a:r>
            <a:r>
              <a:rPr lang="pl-PL" b="1" dirty="0"/>
              <a:t>5 kryteriów oceny</a:t>
            </a:r>
            <a:r>
              <a:rPr lang="pl-PL" dirty="0"/>
              <a:t>, dotyczących charakterystyki projektu. Maksymalna liczba punktów do uzyskania wynosi 6 ponieważ kryterium nr 2 i 3 są alternatywne.</a:t>
            </a:r>
          </a:p>
          <a:p>
            <a:pPr algn="just"/>
            <a:endParaRPr lang="pl-PL" dirty="0"/>
          </a:p>
          <a:p>
            <a:pPr algn="just"/>
            <a:r>
              <a:rPr lang="pl-PL" dirty="0"/>
              <a:t>Wniosek o dofinansowanie projektu nie musi uzyskać maksymalnej liczby punktów za każde kryterium standardu minimum (wymagane są </a:t>
            </a:r>
            <a:r>
              <a:rPr lang="pl-PL" b="1" dirty="0"/>
              <a:t>co najmniej 3 punkty</a:t>
            </a:r>
            <a:r>
              <a:rPr lang="pl-PL" dirty="0"/>
              <a:t>). Brak uzyskania co najmniej     3 punktów w standardzie minimum jest równoznaczny </a:t>
            </a:r>
            <a:r>
              <a:rPr lang="pl-PL" b="1" dirty="0"/>
              <a:t>z odrzuceniem wniosku lub skierowaniem go do negocjacji </a:t>
            </a:r>
            <a:r>
              <a:rPr lang="pl-PL" dirty="0"/>
              <a:t>(w przypadku projektów konkursowych) lub zwróceniem go do uzupełnienia                  (w przypadku projektów pozakonkursowych). Nie ma możliwości przyznawania części ułamkowych punktów za poszczególne kryteria w standardzie minimum.</a:t>
            </a:r>
          </a:p>
          <a:p>
            <a:pPr algn="just"/>
            <a:endParaRPr lang="pl-PL" dirty="0"/>
          </a:p>
          <a:p>
            <a:pPr algn="just"/>
            <a:endParaRPr lang="pl-PL" dirty="0"/>
          </a:p>
          <a:p>
            <a:pPr algn="just">
              <a:buFont typeface="Wingdings" panose="05000000000000000000" pitchFamily="2" charset="2"/>
              <a:buChar char="§"/>
            </a:pPr>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507051" y="561718"/>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2572233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17683" y="1916587"/>
            <a:ext cx="10515600" cy="4205278"/>
          </a:xfrm>
        </p:spPr>
        <p:txBody>
          <a:bodyPr>
            <a:normAutofit/>
          </a:bodyPr>
          <a:lstStyle/>
          <a:p>
            <a:r>
              <a:rPr lang="pl-PL" dirty="0"/>
              <a:t>Każde kryterium oceny w standardzie minimum jest oceniane niezależnie od innych kryteriów oceny. Nie zwalnia to jednak od wymogu zachowania </a:t>
            </a:r>
            <a:r>
              <a:rPr lang="pl-PL" b="1" dirty="0"/>
              <a:t>logiki konstruowania wniosku o dofinansowanie projektu</a:t>
            </a:r>
            <a:r>
              <a:rPr lang="pl-PL" dirty="0"/>
              <a:t>. Jeżeli we wniosku o dofinansowanie projektu zostanie wykazane np. że zdiagnozowane bariery równościowe w danym obszarze tematycznym interwencji i/lub zasięgu oddziaływania projektu dotyczą kobiet, natomiast we wskaźnikach zostanie zapisany podział na płeć ze wskazaniem na zdecydowanie większy udział mężczyzn we wsparciu, to osoba oceniająca może taki projekt skierować do uzupełnienia (tylko w przypadku projektów pozakonkursowych) albo negocjacji              lub obniżyć punktację w standardzie minimum za dane kryterium oceny - w związku z brakiem logiki pomiędzy poszczególnymi elementami wniosku o dofinansowanie projektu.</a:t>
            </a:r>
          </a:p>
          <a:p>
            <a:pPr algn="just"/>
            <a:endParaRPr lang="pl-PL" dirty="0"/>
          </a:p>
          <a:p>
            <a:pPr algn="just"/>
            <a:endParaRPr lang="pl-PL" dirty="0"/>
          </a:p>
          <a:p>
            <a:pPr algn="just">
              <a:buFont typeface="Wingdings" panose="05000000000000000000" pitchFamily="2" charset="2"/>
              <a:buChar char="§"/>
            </a:pPr>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517683" y="582984"/>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505995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4171" y="1647500"/>
            <a:ext cx="10515600" cy="4240449"/>
          </a:xfrm>
        </p:spPr>
        <p:txBody>
          <a:bodyPr>
            <a:normAutofit/>
          </a:bodyPr>
          <a:lstStyle/>
          <a:p>
            <a:pPr algn="just"/>
            <a:r>
              <a:rPr lang="pl-PL" b="1" dirty="0"/>
              <a:t>Wyjątki, co do których nie stosuje się standardu minimum:</a:t>
            </a:r>
          </a:p>
          <a:p>
            <a:pPr algn="just"/>
            <a:endParaRPr lang="pl-PL" b="1" dirty="0"/>
          </a:p>
          <a:p>
            <a:pPr marL="342900" lvl="0" indent="-342900" algn="just">
              <a:buFont typeface="Wingdings" panose="05000000000000000000" pitchFamily="2" charset="2"/>
              <a:buChar char="§"/>
            </a:pPr>
            <a:r>
              <a:rPr lang="pl-PL" dirty="0"/>
              <a:t>profil działalności beneficjenta (ograniczenia statutowe),</a:t>
            </a:r>
          </a:p>
          <a:p>
            <a:pPr marL="342900" lvl="0" indent="-342900" algn="just">
              <a:buFont typeface="Wingdings" panose="05000000000000000000" pitchFamily="2" charset="2"/>
              <a:buChar char="§"/>
            </a:pPr>
            <a:r>
              <a:rPr lang="pl-PL" dirty="0"/>
              <a:t>zamknięta rekrutacja - projekt obejmuje (ze względu na swój zakres oddziaływania) wsparciem wszystkich pracowników/personel konkretnego podmiotu, wyodrębnionej organizacyjnie części danego podmiotu lub konkretnej grupy podmiotów wskazanych we wniosku o dofinansowanie projektu.</a:t>
            </a:r>
          </a:p>
          <a:p>
            <a:pPr marL="342900" lvl="0" indent="-342900" algn="just">
              <a:buFont typeface="Wingdings" panose="05000000000000000000" pitchFamily="2" charset="2"/>
              <a:buChar char="§"/>
            </a:pPr>
            <a:endParaRPr lang="pl-PL" dirty="0"/>
          </a:p>
          <a:p>
            <a:pPr algn="just"/>
            <a:r>
              <a:rPr lang="pl-PL" dirty="0"/>
              <a:t>W przypadku projektów które należą do wyjątków, zaleca się również planowanie działań zmierzających do przestrzegania zasady równości szans kobiet i mężczyzn.</a:t>
            </a:r>
          </a:p>
          <a:p>
            <a:pPr algn="just"/>
            <a:endParaRPr lang="pl-PL" dirty="0">
              <a:latin typeface="Garamond" panose="02020404030301010803" pitchFamily="18" charset="0"/>
            </a:endParaRPr>
          </a:p>
          <a:p>
            <a:pPr marL="285750" indent="-285750" algn="just">
              <a:buFont typeface="Wingdings" panose="05000000000000000000" pitchFamily="2" charset="2"/>
              <a:buChar char="v"/>
            </a:pPr>
            <a:endParaRPr lang="pl-PL" dirty="0">
              <a:latin typeface="Garamond" panose="02020404030301010803" pitchFamily="18" charset="0"/>
            </a:endParaRPr>
          </a:p>
          <a:p>
            <a:pPr algn="just"/>
            <a:endParaRPr lang="pl-PL" dirty="0"/>
          </a:p>
        </p:txBody>
      </p:sp>
      <p:sp>
        <p:nvSpPr>
          <p:cNvPr id="5" name="Tytuł 1"/>
          <p:cNvSpPr>
            <a:spLocks noGrp="1"/>
          </p:cNvSpPr>
          <p:nvPr>
            <p:ph type="title"/>
          </p:nvPr>
        </p:nvSpPr>
        <p:spPr>
          <a:xfrm>
            <a:off x="528316" y="709467"/>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835400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4171" y="1787906"/>
            <a:ext cx="10515600" cy="4217001"/>
          </a:xfrm>
        </p:spPr>
        <p:txBody>
          <a:bodyPr>
            <a:normAutofit/>
          </a:bodyPr>
          <a:lstStyle/>
          <a:p>
            <a:pPr algn="just"/>
            <a:r>
              <a:rPr lang="pl-PL" b="1" dirty="0"/>
              <a:t>Standard minimum jest spełniony w przypadku uzyskania co najmniej 3 punktów za poniższe kryteria oceny -</a:t>
            </a:r>
            <a:r>
              <a:rPr lang="pl-PL" b="1" u="sng" dirty="0"/>
              <a:t> Kryterium nr 2 i 3 są alternatywne:</a:t>
            </a:r>
          </a:p>
          <a:p>
            <a:pPr marL="457200" indent="-457200" algn="just">
              <a:buAutoNum type="arabicPeriod"/>
            </a:pPr>
            <a:r>
              <a:rPr lang="pl-PL" dirty="0"/>
              <a:t>We wniosku o dofinansowanie projektu zawarte zostały informacje, które potwierdzają istnienie (albo brak istniejących) </a:t>
            </a:r>
            <a:r>
              <a:rPr lang="pl-PL" b="1" dirty="0"/>
              <a:t>barier równościowych </a:t>
            </a:r>
            <a:r>
              <a:rPr lang="pl-PL" dirty="0"/>
              <a:t>w obszarze tematycznym interwencji                       i/lub zasięgu oddziaływania projektu.  </a:t>
            </a:r>
            <a:r>
              <a:rPr lang="pl-PL" b="1" dirty="0">
                <a:effectLst>
                  <a:outerShdw blurRad="38100" dist="38100" dir="2700000" algn="tl">
                    <a:srgbClr val="000000">
                      <a:alpha val="43137"/>
                    </a:srgbClr>
                  </a:outerShdw>
                </a:effectLst>
              </a:rPr>
              <a:t>(0-1 pkt).</a:t>
            </a:r>
          </a:p>
          <a:p>
            <a:pPr algn="just"/>
            <a:r>
              <a:rPr lang="pl-PL" dirty="0"/>
              <a:t>Oznacza to, że w treści wniosku o dofinansowanie powinny znaleźć się zapisy potwierdzające,                że w obszarze tematycznym i/lub zakresie realizacji projektu występują/nie występują nierówności uwarunkowane płcią. Wymaga to od osób przygotowujących wniosek o dofinansowanie analizy problemu, na który odpowiada projekt, pod kątem płci.</a:t>
            </a:r>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517683" y="519188"/>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1826892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4520" y="1931532"/>
            <a:ext cx="10515600" cy="4217001"/>
          </a:xfrm>
        </p:spPr>
        <p:txBody>
          <a:bodyPr>
            <a:normAutofit/>
          </a:bodyPr>
          <a:lstStyle/>
          <a:p>
            <a:r>
              <a:rPr lang="pl-PL" b="1" dirty="0">
                <a:effectLst>
                  <a:outerShdw blurRad="38100" dist="38100" dir="2700000" algn="tl">
                    <a:srgbClr val="000000">
                      <a:alpha val="43137"/>
                    </a:srgbClr>
                  </a:outerShdw>
                </a:effectLst>
              </a:rPr>
              <a:t>CZY TYLKO?</a:t>
            </a:r>
          </a:p>
          <a:p>
            <a:endParaRPr lang="pl-PL" dirty="0"/>
          </a:p>
          <a:p>
            <a:r>
              <a:rPr lang="pl-PL" b="1" dirty="0"/>
              <a:t>Przykład:</a:t>
            </a:r>
          </a:p>
          <a:p>
            <a:r>
              <a:rPr lang="pl-PL" dirty="0"/>
              <a:t>W obszarze gminy/powiatu X w odniesieniu do długotrwale bezrobotnych, szczególnie z terenów wiejskich zaobserwowano bariery równościowe związane ze stereotypowym postrzeganiem roli             K i M w życiu społecznym i zawodowym – stąd potrzeba zwrócenia uwagi realizatorom projektu,           by ich przekaz kierowany do UP był wolny od takich stereotypów. Monitoringiem przestrzegania przez realizatorów tej zasady zajmie się koordynator projektu.</a:t>
            </a:r>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64520" y="709467"/>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276425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6068" y="1823891"/>
            <a:ext cx="10515600" cy="4287341"/>
          </a:xfrm>
        </p:spPr>
        <p:txBody>
          <a:bodyPr>
            <a:noAutofit/>
          </a:bodyPr>
          <a:lstStyle/>
          <a:p>
            <a:pPr algn="just"/>
            <a:r>
              <a:rPr lang="pl-PL" dirty="0"/>
              <a:t>We wnioskach o dofinansowanie, dotyczących przeciwdziałania bezrobociu i aktywizacji zawodowej, powinny znaleźć się informacje z podziałem na płeć na temat sytuacji zarówno kobiet, jak i mężczyzn na rynku pracy, np.:</a:t>
            </a:r>
          </a:p>
          <a:p>
            <a:pPr marL="285750" indent="-285750" algn="just">
              <a:buFont typeface="Wingdings" panose="05000000000000000000" pitchFamily="2" charset="2"/>
              <a:buChar char="§"/>
            </a:pPr>
            <a:r>
              <a:rPr lang="pl-PL" dirty="0"/>
              <a:t>Ile kobiet i mężczyzn pozostaje bez pracy?</a:t>
            </a:r>
          </a:p>
          <a:p>
            <a:pPr marL="285750" indent="-285750" algn="just">
              <a:buFont typeface="Wingdings" panose="05000000000000000000" pitchFamily="2" charset="2"/>
              <a:buChar char="§"/>
            </a:pPr>
            <a:r>
              <a:rPr lang="pl-PL" dirty="0"/>
              <a:t>Ile kobiet i mężczyzn jest długotrwale bezrobotnych?</a:t>
            </a:r>
          </a:p>
          <a:p>
            <a:pPr marL="285750" indent="-285750" algn="just">
              <a:buFont typeface="Wingdings" panose="05000000000000000000" pitchFamily="2" charset="2"/>
              <a:buChar char="§"/>
            </a:pPr>
            <a:r>
              <a:rPr lang="pl-PL" dirty="0"/>
              <a:t>W jakim wieku są kobiety i mężczyźni, których problem dotyczy?</a:t>
            </a:r>
          </a:p>
          <a:p>
            <a:pPr marL="285750" indent="-285750" algn="just">
              <a:buFont typeface="Wingdings" panose="05000000000000000000" pitchFamily="2" charset="2"/>
              <a:buChar char="§"/>
            </a:pPr>
            <a:r>
              <a:rPr lang="pl-PL" dirty="0"/>
              <a:t>Jakie wykształcenie mają kobiety i mężczyźni, których problem dotyczy?</a:t>
            </a:r>
          </a:p>
          <a:p>
            <a:pPr marL="285750" indent="-285750" algn="just">
              <a:buFont typeface="Wingdings" panose="05000000000000000000" pitchFamily="2" charset="2"/>
              <a:buChar char="§"/>
            </a:pPr>
            <a:endParaRPr lang="pl-PL" dirty="0"/>
          </a:p>
          <a:p>
            <a:pPr algn="just"/>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56068" y="582984"/>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4114229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47445"/>
            <a:ext cx="10515600" cy="4287341"/>
          </a:xfrm>
        </p:spPr>
        <p:txBody>
          <a:bodyPr>
            <a:noAutofit/>
          </a:bodyPr>
          <a:lstStyle/>
          <a:p>
            <a:endParaRPr lang="pl-PL" dirty="0"/>
          </a:p>
          <a:p>
            <a:r>
              <a:rPr lang="pl-PL" dirty="0"/>
              <a:t>To pozwoli na określenie, czy występują dysproporcje ze względu na płeć w dostępie do zatrudnienia i do jakiej grupy (kobiet/mężczyzn, w określonym wieku, z danym wykształceniem) należy przede wszystkim skierować wsparcie projektowe. Należy również </a:t>
            </a:r>
            <a:r>
              <a:rPr lang="pl-PL" b="1" dirty="0"/>
              <a:t>określić bariery, </a:t>
            </a:r>
            <a:r>
              <a:rPr lang="pl-PL" dirty="0"/>
              <a:t>które przyczyniają         się do tego stanu rzeczy i które mogę być przyczyną nierówności np. większego bezrobocia wśród kobiet w wieku powyżej 50 roku życia.</a:t>
            </a:r>
          </a:p>
          <a:p>
            <a:endParaRPr lang="pl-PL" dirty="0"/>
          </a:p>
          <a:p>
            <a:r>
              <a:rPr lang="pl-PL" b="1" dirty="0"/>
              <a:t>JAKIE SĄ BARIERY UTRUDNIAJĄCE ZMINIMALIZOWANIE POWYŻSZYCH PROBLEMÓW?</a:t>
            </a:r>
          </a:p>
          <a:p>
            <a:pPr marL="285750" indent="-285750" algn="just">
              <a:buFont typeface="Wingdings" panose="05000000000000000000" pitchFamily="2" charset="2"/>
              <a:buChar char="§"/>
            </a:pPr>
            <a:endParaRPr lang="pl-PL" dirty="0"/>
          </a:p>
          <a:p>
            <a:pPr algn="just"/>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349743" y="709467"/>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735301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617785"/>
            <a:ext cx="10515600" cy="4217002"/>
          </a:xfrm>
        </p:spPr>
        <p:txBody>
          <a:bodyPr>
            <a:noAutofit/>
          </a:bodyPr>
          <a:lstStyle/>
          <a:p>
            <a:pPr algn="just"/>
            <a:r>
              <a:rPr lang="pl-PL" dirty="0"/>
              <a:t>Może to być związane na przykład z: niewystarczającą liczbą miejsc opieki nad dziećmi, co sprawia, że kobiety rezygnują z pracy by pełnić role opiekuńcze; faktem, że pracodawcy często niechętnie zatrudniają kobiety, ze względu na ich potencjalne plany związane z urodzeniem dziecka; brakiem miejsc pracy dla kobiet w określonych zawodach (postrzeganych stereotypowo jako „męskie”).        To bezpośrednio wpływa na problemy w znalezieniu przez nie zatrudnienia, w efekcie generując większy procent bezrobocia wśród kobiet. Wymaga jednak weryfikacji czy rzeczywiście mamy          tu do czynienia z barierami/nierównościami płci, czy też przyczyną są zupełnie inne czynniki           (np. znacząco więcej kobiet zamieszkuje dany teren, w związku z tym proporcjonalnie więcej               z nich ma problem ze znalezieniem zatrudnienia). Projekt uwzględniający te wszystkie aspekty,               czyli dane z podziałem na płeć, zidentyfikowane przyczyny i wskazane bariery równości,                </a:t>
            </a:r>
            <a:r>
              <a:rPr lang="pl-PL" b="1" dirty="0"/>
              <a:t>spełnia kryterium nr 1.</a:t>
            </a: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32622" y="572351"/>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34007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837545"/>
            <a:ext cx="11348581" cy="500715"/>
          </a:xfrm>
        </p:spPr>
        <p:txBody>
          <a:bodyPr>
            <a:noAutofit/>
          </a:bodyPr>
          <a:lstStyle/>
          <a:p>
            <a:pPr>
              <a:spcBef>
                <a:spcPts val="1000"/>
              </a:spcBef>
            </a:pPr>
            <a:r>
              <a:rPr lang="pl-PL" dirty="0">
                <a:ea typeface="Mongolian Baiti" panose="03000500000000000000" pitchFamily="66" charset="0"/>
              </a:rPr>
              <a:t>Polityki horyzontalne – kwalifikowanie wydatków</a:t>
            </a:r>
          </a:p>
        </p:txBody>
      </p:sp>
      <p:sp>
        <p:nvSpPr>
          <p:cNvPr id="3" name="Symbol zastępczy zawartości 2"/>
          <p:cNvSpPr>
            <a:spLocks noGrp="1"/>
          </p:cNvSpPr>
          <p:nvPr>
            <p:ph idx="1"/>
          </p:nvPr>
        </p:nvSpPr>
        <p:spPr>
          <a:xfrm>
            <a:off x="180628" y="1669117"/>
            <a:ext cx="10956296" cy="4351338"/>
          </a:xfrm>
        </p:spPr>
        <p:txBody>
          <a:bodyPr>
            <a:noAutofit/>
          </a:bodyPr>
          <a:lstStyle/>
          <a:p>
            <a:r>
              <a:rPr lang="pl-PL" dirty="0"/>
              <a:t>Wszyscy beneficjenci środków unijnych a także instytucje zaangażowane w ich wykorzystanie, zobowiązane są do przestrzegania zasady równości szans kobiet i mężczyzn oraz przeciwdziałania wszelkim formom dyskryminacji. </a:t>
            </a:r>
          </a:p>
          <a:p>
            <a:endParaRPr lang="pl-PL" dirty="0"/>
          </a:p>
          <a:p>
            <a:r>
              <a:rPr lang="pl-PL" dirty="0"/>
              <a:t>W przypadku funduszy unijnych, zasada ta znajduje dodatkowo swoje potwierdzenie w przepisach artykułu 7 Rozporządzenia Parlamentu Europejskiego i Rady nr 1303/2013, ustanawiającego wspólne przepisy dotyczące EFRR, EFS, FS, EFRROW oraz </a:t>
            </a:r>
            <a:r>
              <a:rPr lang="pl-PL" dirty="0" err="1"/>
              <a:t>EFMiR</a:t>
            </a:r>
            <a:r>
              <a:rPr lang="pl-PL" dirty="0"/>
              <a:t> oraz zapisach artykułu  7 w Rozporządzeniu Parlamentu Europejskiego i Rady nr 1304/2013, dotyczącego Europejskiego Funduszu Społecznego.</a:t>
            </a:r>
          </a:p>
        </p:txBody>
      </p:sp>
    </p:spTree>
    <p:extLst>
      <p:ext uri="{BB962C8B-B14F-4D97-AF65-F5344CB8AC3E}">
        <p14:creationId xmlns:p14="http://schemas.microsoft.com/office/powerpoint/2010/main" val="144394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465385"/>
            <a:ext cx="10515600" cy="4369402"/>
          </a:xfrm>
        </p:spPr>
        <p:txBody>
          <a:bodyPr>
            <a:noAutofit/>
          </a:bodyPr>
          <a:lstStyle/>
          <a:p>
            <a:pPr algn="just"/>
            <a:r>
              <a:rPr lang="pl-PL" dirty="0"/>
              <a:t>Gdy we wniosku o dofinansowanie zawarto np. dane z podziałem na płeć, wskazując różny poziom bezrobocia dla kobiet i mężczyzn, ale nie wskazano przyczyn tego stanu rzeczy, czyli nie pokazano </a:t>
            </a:r>
            <a:r>
              <a:rPr lang="pl-PL" b="1" dirty="0"/>
              <a:t>barier utrudniających </a:t>
            </a:r>
            <a:r>
              <a:rPr lang="pl-PL" dirty="0"/>
              <a:t>osiągnięcie równości szans płci, albo też wymieniono same bariery równościowe bez wskazania jakichkolwiek danych pozwalających stwierdzić oceniającemu                  że są to poprawnie zdiagnozowane nierówności – wówczas wniosek </a:t>
            </a:r>
            <a:r>
              <a:rPr lang="pl-PL" b="1" dirty="0"/>
              <a:t>spełnia to kryterium w niewielkim stopniu, tylko częściowo i powinien być na przykład skierowany do negocjacji. Również w przypadku, gdy we wniosku błędnie określono bariery równościowe, jednak zaplanowano właściwe działania, projekt można skierować do negocjacji celem uzupełnienia brakujących informacji.</a:t>
            </a:r>
            <a:endParaRPr lang="pl-PL" b="1" dirty="0">
              <a:effectLst>
                <a:outerShdw blurRad="38100" dist="38100" dir="2700000" algn="tl">
                  <a:srgbClr val="000000">
                    <a:alpha val="43137"/>
                  </a:srgbClr>
                </a:outerShdw>
              </a:effectLst>
            </a:endParaRPr>
          </a:p>
          <a:p>
            <a:pPr algn="just"/>
            <a:r>
              <a:rPr lang="pl-PL" dirty="0"/>
              <a:t>W przypadku ogólnych zapisów typu „osoby bezrobotne”, „osoby 50+”, „długotrwale bezrobotni”, nawet zawierających dane liczbowe, ale bez podziału na płeć i wskazania barier, omawiane </a:t>
            </a:r>
            <a:r>
              <a:rPr lang="pl-PL" b="1" dirty="0"/>
              <a:t>kryterium nie powinno być uznane za spełnione, ponieważ nie identyfikuje grupy docelowej             i barier z uwzględnieniem perspektywy płci.</a:t>
            </a: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349743" y="561718"/>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644929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2" y="1488831"/>
            <a:ext cx="10705119" cy="4345956"/>
          </a:xfrm>
        </p:spPr>
        <p:txBody>
          <a:bodyPr>
            <a:noAutofit/>
          </a:bodyPr>
          <a:lstStyle/>
          <a:p>
            <a:pPr algn="just"/>
            <a:r>
              <a:rPr lang="pl-PL" b="1" dirty="0"/>
              <a:t>2</a:t>
            </a:r>
            <a:r>
              <a:rPr lang="pl-PL" dirty="0"/>
              <a:t>. Wniosek o dofinansowanie projektu zawiera działania odpowiadające na zidentyfikowane bariery równościowe w obszarze tematycznym interwencji i/lub zasięgu oddziaływania projektu. </a:t>
            </a:r>
            <a:r>
              <a:rPr lang="pl-PL" b="1" dirty="0">
                <a:effectLst>
                  <a:outerShdw blurRad="38100" dist="38100" dir="2700000" algn="tl">
                    <a:srgbClr val="000000">
                      <a:alpha val="43137"/>
                    </a:srgbClr>
                  </a:outerShdw>
                </a:effectLst>
              </a:rPr>
              <a:t>(0-2 pkt).</a:t>
            </a:r>
          </a:p>
          <a:p>
            <a:pPr algn="just"/>
            <a:endParaRPr lang="pl-PL" b="1" dirty="0">
              <a:effectLst>
                <a:outerShdw blurRad="38100" dist="38100" dir="2700000" algn="tl">
                  <a:srgbClr val="000000">
                    <a:alpha val="43137"/>
                  </a:srgbClr>
                </a:outerShdw>
              </a:effectLst>
            </a:endParaRPr>
          </a:p>
          <a:p>
            <a:pPr algn="just"/>
            <a:r>
              <a:rPr lang="pl-PL" dirty="0"/>
              <a:t>Planowane działania powinny wynikać z wcześniej przedstawionych danych i analiz,              identyfikujących bariery wpływające na sytuację każdej z płci.</a:t>
            </a:r>
          </a:p>
          <a:p>
            <a:pPr algn="just"/>
            <a:endParaRPr lang="pl-PL" b="1" dirty="0">
              <a:effectLst>
                <a:outerShdw blurRad="38100" dist="38100" dir="2700000" algn="tl">
                  <a:srgbClr val="000000">
                    <a:alpha val="43137"/>
                  </a:srgbClr>
                </a:outerShdw>
              </a:effectLst>
            </a:endParaRPr>
          </a:p>
          <a:p>
            <a:pPr algn="just"/>
            <a:r>
              <a:rPr lang="pl-PL" dirty="0"/>
              <a:t>Przykład:</a:t>
            </a:r>
          </a:p>
          <a:p>
            <a:pPr algn="just"/>
            <a:r>
              <a:rPr lang="pl-PL" dirty="0"/>
              <a:t>Kobiety poniżej 30 roku życia często opiekują się małymi dziećmi i stąd bariera uczestnictwa                 we wsparciu, dlatego zaplanowano opiekę nad dziećmi.</a:t>
            </a:r>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349742" y="551086"/>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1579309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3255" y="1709115"/>
            <a:ext cx="10515600" cy="4263895"/>
          </a:xfrm>
        </p:spPr>
        <p:txBody>
          <a:bodyPr>
            <a:noAutofit/>
          </a:bodyPr>
          <a:lstStyle/>
          <a:p>
            <a:pPr algn="just"/>
            <a:r>
              <a:rPr lang="pl-PL" dirty="0"/>
              <a:t>Jeśli zostały przedstawione dane z podziałem na płeć na temat wysokości bezrobocia wśród kobiet          i mężczyzn, z których wynika na przykład, że </a:t>
            </a:r>
            <a:r>
              <a:rPr lang="pl-PL" b="1" dirty="0"/>
              <a:t>kobiety są w trudniejszej sytuacji na rynku pracy</a:t>
            </a:r>
            <a:r>
              <a:rPr lang="pl-PL" dirty="0"/>
              <a:t>, zwłaszcza kobiety z podstawowym wykształceniem, to wówczas działania mogą polegać na edukacji związanej </a:t>
            </a:r>
            <a:r>
              <a:rPr lang="pl-PL" b="1" dirty="0"/>
              <a:t>z podnoszeniem kwalifikacji zawodowych</a:t>
            </a:r>
            <a:r>
              <a:rPr lang="pl-PL" dirty="0"/>
              <a:t>, dopasowanych do potrzeb rynku pracy.  Ważne wtedy jest, jakiego rodzaju szkolenia zawodowe zostaną tu zaproponowane i czy rzeczywiście odpowiadają one zapotrzebowaniu na rynku pracy. Działania projektowe powinny zatem obejmować nie jakiekolwiek </a:t>
            </a:r>
            <a:r>
              <a:rPr lang="pl-PL" b="1" dirty="0"/>
              <a:t>szkolenia zawodowe, ale takie, które dają realne szanse na zdobycie pracy</a:t>
            </a:r>
            <a:r>
              <a:rPr lang="pl-PL" dirty="0"/>
              <a:t>. Istotna jest zatem ocena czy zaproponowane działania stanowią odpowiedź na bariery zdiagnozowane w projekcie. </a:t>
            </a:r>
            <a:r>
              <a:rPr lang="pl-PL" b="1" dirty="0"/>
              <a:t>Tak przygotowany wniosek spełnia omawiane kryterium.</a:t>
            </a:r>
            <a:endParaRPr lang="pl-PL" b="1" dirty="0">
              <a:effectLst>
                <a:outerShdw blurRad="38100" dist="38100" dir="2700000" algn="tl">
                  <a:srgbClr val="000000">
                    <a:alpha val="43137"/>
                  </a:srgbClr>
                </a:outerShdw>
              </a:effectLst>
            </a:endParaRPr>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43255" y="529820"/>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619435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70891"/>
            <a:ext cx="10515600" cy="4263895"/>
          </a:xfrm>
        </p:spPr>
        <p:txBody>
          <a:bodyPr>
            <a:noAutofit/>
          </a:bodyPr>
          <a:lstStyle/>
          <a:p>
            <a:r>
              <a:rPr lang="pl-PL" dirty="0"/>
              <a:t>Gdy planowane działania bazują na przeprowadzonej analizie, na podstawie której stwierdzono,          że kobiety znajdują się w trudniejszej sytuacji i do nich skierowano większość działań,                    jednak proponowane tematy szkoleń nie dają uczestnikom możliwości wyboru, np. kurs kierowcy przeznaczony jest tylko dla mężczyzn, a dla kobiet wyłącznie kurs fryzjerski (pierwszy kurs daje dużo większe możliwości zatrudnienia w różnych regionach i branżach, a zapotrzebowanie na fryzjerki  jest ograniczone). Widać wtedy, że tematyka szkoleń (przynajmniej w przypadku kobiet) nie została dopasowana do wymagań rynku. Co więcej, proponowane działania (szkolenia) nie tylko                         nie zwalczają nierówności pomiędzy kobietami i mężczyznami, ale wręcz mogą je utrwalać. </a:t>
            </a:r>
            <a:endParaRPr lang="pl-PL" b="1" dirty="0">
              <a:effectLst>
                <a:outerShdw blurRad="38100" dist="38100" dir="2700000" algn="tl">
                  <a:srgbClr val="000000">
                    <a:alpha val="43137"/>
                  </a:srgbClr>
                </a:outerShdw>
              </a:effectLst>
            </a:endParaRPr>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64521" y="540454"/>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749144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70891"/>
            <a:ext cx="10515600" cy="4263895"/>
          </a:xfrm>
        </p:spPr>
        <p:txBody>
          <a:bodyPr>
            <a:noAutofit/>
          </a:bodyPr>
          <a:lstStyle/>
          <a:p>
            <a:pPr algn="just"/>
            <a:r>
              <a:rPr lang="pl-PL" dirty="0"/>
              <a:t>W sytuacji, gdy przedstawione zostały bariery równościowe i dane z podziałem na płeć,                           ale w żaden sposób nie zaplanowano działań przeciwdziałających tym nierównościom lub działania te nie odnoszą się w żaden sposób do sytuacji kobiet i mężczyzn pogłębiając istniejące nierówności, wówczas </a:t>
            </a:r>
            <a:r>
              <a:rPr lang="pl-PL" b="1" dirty="0"/>
              <a:t>wniosek nie spełnia tego kryterium.</a:t>
            </a:r>
            <a:endParaRPr lang="pl-PL" b="1" dirty="0">
              <a:effectLst>
                <a:outerShdw blurRad="38100" dist="38100" dir="2700000" algn="tl">
                  <a:srgbClr val="000000">
                    <a:alpha val="43137"/>
                  </a:srgbClr>
                </a:outerShdw>
              </a:effectLst>
            </a:endParaRPr>
          </a:p>
          <a:p>
            <a:pPr algn="just"/>
            <a:r>
              <a:rPr lang="pl-PL" b="1" dirty="0"/>
              <a:t>3. </a:t>
            </a:r>
            <a:r>
              <a:rPr lang="pl-PL" dirty="0"/>
              <a:t>W przypadku stwierdzenia braku barier równościowych, wniosek o dofinansowanie projektu zawiera działania, zapewniające przestrzeganie zasady równości szans kobiet i mężczyzn,                 tak aby na żadnym etapie realizacji projektu tego typu bariery nie wystąpiły. </a:t>
            </a:r>
            <a:r>
              <a:rPr lang="pl-PL" b="1" dirty="0"/>
              <a:t>(0-2 pkt).</a:t>
            </a:r>
          </a:p>
          <a:p>
            <a:pPr algn="just"/>
            <a:endParaRPr lang="pl-PL" b="1" dirty="0"/>
          </a:p>
          <a:p>
            <a:pPr algn="just"/>
            <a:r>
              <a:rPr lang="pl-PL" b="1" dirty="0"/>
              <a:t>Np. </a:t>
            </a:r>
            <a:r>
              <a:rPr lang="pl-PL" dirty="0"/>
              <a:t>Badania pokazały, że opisane problemy i bariery dotyczą 50,01% K i 49,99% M (dane własne           ze stycznia 2017 r. dotyczące grupy 80 K i 75 M) nie zaobserwowano więc barier równościowych. Aby jednak się nie pojawiły zaplanowano:…</a:t>
            </a:r>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326297" y="955123"/>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067494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488831"/>
            <a:ext cx="10515600" cy="4345956"/>
          </a:xfrm>
        </p:spPr>
        <p:txBody>
          <a:bodyPr>
            <a:noAutofit/>
          </a:bodyPr>
          <a:lstStyle/>
          <a:p>
            <a:pPr algn="just"/>
            <a:r>
              <a:rPr lang="pl-PL" dirty="0"/>
              <a:t>Taka sytuacja może mieć miejsce przede wszystkim w projektach nieskierowanych bezpośrednio          do osób, nastawionych na wprowadzenie zmian systemowych, programów, regulacji, czy procedur. Ale również w przypadku projektów skierowanych do osób może się zdarzyć, że na poziomie analizy nie zidentyfikowano nierówności uwarunkowanych płcią. Można się wtedy skupić na obszarze tematycznym wprowadzanych rozwiązań, czyli na poziomie bardziej ogólnym niż realizowany projekt – np. problemów związanych z nierównością szans kobiet i mężczyzn generalnie w zatrudnieniu, dyskryminacji ze względu na płeć w miejscu pracy, nierówności w systemie edukacji itp. Wtedy,           w ramach realizowanego projektu, można wprowadzić rozwiązania dodatkowe np. w zakresie monitorowania luki płacowej, procedur antydyskryminacyjnych, rozwiązań w zakresie godzenia życia prywatnego i zawodowego, działań informacyjnych i uświadamiających w zakresie równości szans płci, itp.</a:t>
            </a:r>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349743" y="451370"/>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4136867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47446"/>
            <a:ext cx="10515600" cy="4287340"/>
          </a:xfrm>
        </p:spPr>
        <p:txBody>
          <a:bodyPr>
            <a:noAutofit/>
          </a:bodyPr>
          <a:lstStyle/>
          <a:p>
            <a:pPr algn="l"/>
            <a:r>
              <a:rPr lang="pl-PL" dirty="0"/>
              <a:t>Projekt dotyczy modernizacji publicznych służb zatrudnienia i służb pomocy społecznej,                       a grupa docelowa obejmuje osoby zatrudnione w tych instytucjach.  Przed przystąpieniem                  do aktywizacji, należy najpierw rozeznać dostępność instytucji opieki,                                                        tzn. czy opiekunki/ opiekunowie osób zależnych – a są to w większości kobiety – mają możliwość zorganizowania dla nich opieki na kilka godzin w ciągu dnia. </a:t>
            </a:r>
          </a:p>
          <a:p>
            <a:pPr algn="l"/>
            <a:r>
              <a:rPr lang="pl-PL" dirty="0"/>
              <a:t>Jeśli nie, to najprawdopodobniej jedyną możliwą formą aktywizacji będzie zatrudnienie elastyczne lub w niepełnym wymiarze godzin, czy też praca zdalna. Takie podejście powinno być też stosowane przy opracowywaniu strategii lokalnych, regionalnych czy krajowych w zakresie zwalczania bezrobocia, wykluczenia społecznego, świadczenia innych usług. W przypadku wprowadzania różnego typu regulacji można przeprowadzić analizę wpływu na płeć, sprawdzać, jak wprowadzane zmiany wpłyną na sytuację zarówno kobiet, jak i mężczyzn.</a:t>
            </a: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573027" y="395721"/>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1725057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629508"/>
            <a:ext cx="10515600" cy="4205278"/>
          </a:xfrm>
        </p:spPr>
        <p:txBody>
          <a:bodyPr>
            <a:noAutofit/>
          </a:bodyPr>
          <a:lstStyle/>
          <a:p>
            <a:r>
              <a:rPr lang="pl-PL" dirty="0"/>
              <a:t>Tworząc programy nauczania należy przeanalizować je z perspektywy płci, pod kątem tego,                  czy nie umacniają istniejących stereotypów na temat kobiet i mężczyzn lub czy nie utrwalają stereotypowego podziału ról. Wdrożenie takiego podejścia sprawia, że analizowane tutaj </a:t>
            </a:r>
            <a:r>
              <a:rPr lang="pl-PL" b="1" dirty="0"/>
              <a:t>kryterium można wtedy uznać za spełnione. </a:t>
            </a:r>
            <a:r>
              <a:rPr lang="pl-PL" dirty="0"/>
              <a:t>Cel główny i główne działania nie odnoszą się bezpośrednio             do barier równości, ale uwzględniona została perspektywa płci, która może wpłynąć na kształt poszczególnych działań.</a:t>
            </a:r>
          </a:p>
          <a:p>
            <a:r>
              <a:rPr lang="pl-PL" dirty="0"/>
              <a:t>Jeśli w projekcie jedynym odniesieniem do równości szans są działania związane z godzeniem życia zawodowego z prywatnym, ale działania te zostały skierowane wyłącznie do kobiet (uczestniczek projektu), to należy sprawdzić, czy nie jest związane to ze stereotypowym postrzeganiem podziału ról i przypisywaniem kobietom z założenia opieki nad dziećmi. </a:t>
            </a:r>
          </a:p>
          <a:p>
            <a:r>
              <a:rPr lang="pl-PL" dirty="0"/>
              <a:t>Można wtedy uznać, że projekt częściowo spełnia to kryterium i może być skierowany do negocjacji, w celu wyjaśnienia tych zapisów.</a:t>
            </a:r>
          </a:p>
          <a:p>
            <a:endParaRPr lang="pl-PL" dirty="0"/>
          </a:p>
          <a:p>
            <a:endParaRPr lang="pl-PL" dirty="0"/>
          </a:p>
          <a:p>
            <a:endParaRPr lang="pl-PL" dirty="0"/>
          </a:p>
          <a:p>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96418" y="487290"/>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251228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85785" y="1361529"/>
            <a:ext cx="9240824" cy="4134941"/>
          </a:xfrm>
        </p:spPr>
        <p:txBody>
          <a:bodyPr>
            <a:noAutofit/>
          </a:bodyPr>
          <a:lstStyle/>
          <a:p>
            <a:pPr algn="just"/>
            <a:r>
              <a:rPr lang="pl-PL" dirty="0"/>
              <a:t>W przypadku jednoznacznego stwierdzenia braku barier równościowych i ograniczenia                     się do deklaratywnych stwierdzeń, np. że „projekt nikogo nie będzie dyskryminował” albo „jest w całości skierowany do kobiet i mężczyzn, bez preferowania którejkolwiek             z płci”, projekt nie spełnia kryterium.</a:t>
            </a:r>
          </a:p>
          <a:p>
            <a:pPr algn="just"/>
            <a:endParaRPr lang="pl-PL" dirty="0"/>
          </a:p>
          <a:p>
            <a:r>
              <a:rPr lang="pl-PL" dirty="0"/>
              <a:t>4. Wskaźniki realizacji projektu zostały podane w podziale na płeć i/lub został umieszczony opis tego, w jaki sposób rezultaty przyczynią się do zmniejszenia barier równościowych, istniejących w obszarze tematycznym interwencji i/lub zasięgu oddziaływania projektu</a:t>
            </a:r>
            <a:r>
              <a:rPr lang="pl-PL" dirty="0">
                <a:effectLst>
                  <a:outerShdw blurRad="38100" dist="38100" dir="2700000" algn="tl">
                    <a:srgbClr val="000000">
                      <a:alpha val="43137"/>
                    </a:srgbClr>
                  </a:outerShdw>
                </a:effectLst>
              </a:rPr>
              <a:t>.</a:t>
            </a:r>
            <a:r>
              <a:rPr lang="pl-PL" b="1" dirty="0">
                <a:effectLst>
                  <a:outerShdw blurRad="38100" dist="38100" dir="2700000" algn="tl">
                    <a:srgbClr val="000000">
                      <a:alpha val="43137"/>
                    </a:srgbClr>
                  </a:outerShdw>
                </a:effectLst>
              </a:rPr>
              <a:t> </a:t>
            </a:r>
            <a:r>
              <a:rPr lang="pl-PL" b="1" dirty="0"/>
              <a:t>(0-2 pkt).</a:t>
            </a:r>
          </a:p>
          <a:p>
            <a:endParaRPr lang="pl-PL" b="1" dirty="0"/>
          </a:p>
          <a:p>
            <a:r>
              <a:rPr lang="pl-PL" b="1" dirty="0"/>
              <a:t>Przykład: </a:t>
            </a:r>
            <a:r>
              <a:rPr lang="pl-PL" dirty="0"/>
              <a:t>zaplanowany poziom rezultatów wpłynie na wzrost konkurencyjności                   K na rynku pracy, gdyż aż 65% UP, którzy nabędą kwalifikacje zawodowe to będą K.</a:t>
            </a:r>
          </a:p>
          <a:p>
            <a:endParaRPr lang="pl-PL" dirty="0"/>
          </a:p>
          <a:p>
            <a:pPr algn="just"/>
            <a:endParaRPr lang="pl-PL" dirty="0"/>
          </a:p>
          <a:p>
            <a:pPr algn="just"/>
            <a:endParaRPr lang="pl-PL" dirty="0"/>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85785" y="512679"/>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846043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94337"/>
            <a:ext cx="10515600" cy="4240449"/>
          </a:xfrm>
        </p:spPr>
        <p:txBody>
          <a:bodyPr>
            <a:noAutofit/>
          </a:bodyPr>
          <a:lstStyle/>
          <a:p>
            <a:r>
              <a:rPr lang="pl-PL" dirty="0"/>
              <a:t>Jeśli wśród osób bezrobotnych reprezentacja kobiet i mężczyzn bez pracy występuje w proporcji 60%K i 40%M, prawidłowym założeniem jest przyjęcie przynajmniej takiej samej lub zwiększonej (np. 70% K i 30%M, co dodatkowo zwiększy oddziaływanie projektu na rzecz niwelowania nierówności) reprezentacji kobiet i mężczyzn, objętych działaniami projektowymi.                  Wskaźniki projektowe, podzielone ze względu na płeć, odzwierciedlać mogą proporcje występujące w obszarze realizacji lub oddziaływania projektu. W tym przypadku oznacza to, że obejmiemy więcej kobiet wsparciem (70%), ponieważ jest to grupa, w której występuje większe bezrobocie. Wnioskodawca może także zaadresować wsparcie wyłącznie do jednej płci, np. gdy nierówność zdecydowanie częściej dotyczy kobiet niż mężczyzn i istnieją między duże dysproporcje                        w ich sytuacji.</a:t>
            </a:r>
          </a:p>
          <a:p>
            <a:endParaRPr lang="pl-PL" dirty="0"/>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517683" y="395721"/>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339595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837545"/>
            <a:ext cx="11348581" cy="500715"/>
          </a:xfrm>
        </p:spPr>
        <p:txBody>
          <a:bodyPr>
            <a:noAutofit/>
          </a:bodyPr>
          <a:lstStyle/>
          <a:p>
            <a:pPr>
              <a:spcBef>
                <a:spcPts val="1000"/>
              </a:spcBef>
            </a:pPr>
            <a:r>
              <a:rPr lang="pl-PL" dirty="0">
                <a:ea typeface="Mongolian Baiti" panose="03000500000000000000" pitchFamily="66" charset="0"/>
              </a:rPr>
              <a:t>Polityki horyzontalne</a:t>
            </a:r>
          </a:p>
        </p:txBody>
      </p:sp>
      <p:sp>
        <p:nvSpPr>
          <p:cNvPr id="3" name="Symbol zastępczy zawartości 2"/>
          <p:cNvSpPr>
            <a:spLocks noGrp="1"/>
          </p:cNvSpPr>
          <p:nvPr>
            <p:ph idx="1"/>
          </p:nvPr>
        </p:nvSpPr>
        <p:spPr>
          <a:xfrm>
            <a:off x="313153" y="1669117"/>
            <a:ext cx="10702177" cy="4351338"/>
          </a:xfrm>
        </p:spPr>
        <p:txBody>
          <a:bodyPr>
            <a:noAutofit/>
          </a:bodyPr>
          <a:lstStyle/>
          <a:p>
            <a:r>
              <a:rPr lang="pl-PL" dirty="0"/>
              <a:t>Realizacja </a:t>
            </a:r>
            <a:r>
              <a:rPr lang="pl-PL" b="1" dirty="0"/>
              <a:t>polityki społeczeństwa informacyjnego </a:t>
            </a:r>
            <a:r>
              <a:rPr lang="pl-PL" dirty="0"/>
              <a:t>polega na upowszechnianiu nowoczesnych technologii informacyjnych w życiu codziennym obywateli, przedsiębiorstw i administracji publicznej.</a:t>
            </a:r>
          </a:p>
          <a:p>
            <a:r>
              <a:rPr lang="pl-PL" dirty="0"/>
              <a:t>Mówiąc o </a:t>
            </a:r>
            <a:r>
              <a:rPr lang="pl-PL" b="1" dirty="0"/>
              <a:t>zrównoważonym rozwoju</a:t>
            </a:r>
            <a:r>
              <a:rPr lang="pl-PL" dirty="0"/>
              <a:t>, nacisk kładzie się przede wszystkim na ochronę środowiska.</a:t>
            </a:r>
          </a:p>
          <a:p>
            <a:r>
              <a:rPr lang="pl-PL" dirty="0"/>
              <a:t>Opiera się on jednak na trzech filarach: </a:t>
            </a:r>
            <a:r>
              <a:rPr lang="pl-PL" b="1" dirty="0"/>
              <a:t>społeczeństwie, środowisku i gospodarce</a:t>
            </a:r>
            <a:r>
              <a:rPr lang="pl-PL" dirty="0"/>
              <a:t>. </a:t>
            </a:r>
          </a:p>
          <a:p>
            <a:r>
              <a:rPr lang="pl-PL" b="1" dirty="0"/>
              <a:t>Zrównoważony rozwój gospodarczy </a:t>
            </a:r>
            <a:r>
              <a:rPr lang="pl-PL" dirty="0"/>
              <a:t>powinien prowadzić do większej </a:t>
            </a:r>
            <a:r>
              <a:rPr lang="pl-PL" b="1" dirty="0"/>
              <a:t>spójności społecznej </a:t>
            </a:r>
            <a:r>
              <a:rPr lang="pl-PL" dirty="0"/>
              <a:t>(wyrównania szans, przeciwdziałania dyskryminacji i wykluczeniu, większej równości ekonomicznej)     i do podniesienia jakości środowiska naturalnego (ograniczenia negatywnego wpływu na środowisko). </a:t>
            </a:r>
          </a:p>
          <a:p>
            <a:r>
              <a:rPr lang="pl-PL" dirty="0"/>
              <a:t>Tak pojmowany zrównoważony rozwój odnosi się również do kwestii równości szans płci,                 analizując negatywny/pozytywny wpływ działań społecznych, środowiskowych i gospodarczych                                na reprezentantów i reprezentantki każdej z płci.</a:t>
            </a:r>
          </a:p>
          <a:p>
            <a:endParaRPr lang="pl-PL" dirty="0"/>
          </a:p>
        </p:txBody>
      </p:sp>
    </p:spTree>
    <p:extLst>
      <p:ext uri="{BB962C8B-B14F-4D97-AF65-F5344CB8AC3E}">
        <p14:creationId xmlns:p14="http://schemas.microsoft.com/office/powerpoint/2010/main" val="41252797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6297" y="1497556"/>
            <a:ext cx="10515600" cy="4134940"/>
          </a:xfrm>
        </p:spPr>
        <p:txBody>
          <a:bodyPr>
            <a:noAutofit/>
          </a:bodyPr>
          <a:lstStyle/>
          <a:p>
            <a:pPr algn="just"/>
            <a:r>
              <a:rPr lang="pl-PL" dirty="0"/>
              <a:t>Drugim elementem tego kryterium jest opis rezultatów, wskazujący w jaki sposób przeprowadzone działania wpłyną na niwelowanie barier równościowych. Opis ten powinien, co do zasady,         odnosić się do barier zidentyfikowanych w diagnozie i zaplanowanych działań – pokazując spójną całość.</a:t>
            </a:r>
          </a:p>
          <a:p>
            <a:pPr algn="just"/>
            <a:r>
              <a:rPr lang="pl-PL" dirty="0"/>
              <a:t>W projektach nie kierowanych bezpośrednio do osób może okazać się niemożliwe wskazanie wskaźników w podziale na płeć. W takiej sytuacji oceniający może przyznać maksymalną liczbę punktów za to kryterium, jeżeli wnioskodawca, według zdania oceniającego, wskaże w sposób wyczerpujący opis tego, w jaki sposób rezultaty projektu wpłyną na niwelowanie barier równości.</a:t>
            </a:r>
          </a:p>
          <a:p>
            <a:pPr algn="just"/>
            <a:r>
              <a:rPr lang="pl-PL" dirty="0"/>
              <a:t>Jeśli wskaźniki zostały ustalone w sposób opisany powyżej, jednak wartości wskaźników ustalone zostały na poziomie, który nie niweluje nierówności ze względu na płeć i/ lub utrwala istniejące nierówności, </a:t>
            </a:r>
            <a:r>
              <a:rPr lang="pl-PL" b="1" dirty="0"/>
              <a:t>można skierować projekt do negocjacji. </a:t>
            </a:r>
            <a:r>
              <a:rPr lang="pl-PL" dirty="0"/>
              <a:t>Również dotyczy to przypadku, w którym zdefiniowano wyższą wartość wskaźnika dla jednej z płci (tej w gorszym położeniu), jednak </a:t>
            </a:r>
            <a:r>
              <a:rPr lang="pl-PL" b="1" dirty="0"/>
              <a:t>poziom jest mało realny do zrealizowania</a:t>
            </a:r>
            <a:r>
              <a:rPr lang="pl-PL" dirty="0"/>
              <a:t>.</a:t>
            </a:r>
          </a:p>
          <a:p>
            <a:pPr algn="just"/>
            <a:endParaRPr lang="pl-PL" dirty="0"/>
          </a:p>
          <a:p>
            <a:pPr algn="just"/>
            <a:endParaRPr lang="pl-PL" dirty="0"/>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528315" y="636146"/>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2215214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617785"/>
            <a:ext cx="10335978" cy="4217001"/>
          </a:xfrm>
        </p:spPr>
        <p:txBody>
          <a:bodyPr>
            <a:noAutofit/>
          </a:bodyPr>
          <a:lstStyle/>
          <a:p>
            <a:pPr algn="just"/>
            <a:r>
              <a:rPr lang="pl-PL" b="1" dirty="0"/>
              <a:t>Kryterium należy uznać za niespełnione, </a:t>
            </a:r>
            <a:r>
              <a:rPr lang="pl-PL" dirty="0"/>
              <a:t>np. w sytuacji gdy bez żadnej diagnozy i zaprezentowania danych, wnioskodawca stosuje podział 50/50 jako równe traktowanie obu płci lub np. z diagnozy wynika, że mężczyźni są w gorszej sytuacji natomiast wartości wskaźników wskazują, że wsparciem mogącym wyrównywać szanse w danym obszarze będą obejmowane częściej kobiety.</a:t>
            </a:r>
          </a:p>
          <a:p>
            <a:pPr algn="just"/>
            <a:r>
              <a:rPr lang="pl-PL" dirty="0"/>
              <a:t>5. We wniosku o dofinansowanie projektu wskazano jakie działania zostaną podjęte                          w celu zapewnienia równościowego zarządzania projektem </a:t>
            </a:r>
            <a:r>
              <a:rPr lang="pl-PL" b="1" dirty="0"/>
              <a:t>(0-1 pkt).</a:t>
            </a:r>
          </a:p>
          <a:p>
            <a:pPr algn="just"/>
            <a:r>
              <a:rPr lang="pl-PL" dirty="0"/>
              <a:t>Równościowe zarządzanie polega na uświadomieniu osób zaangażowanych w realizację projektu, zarówno personelu, jak i podwykonawców (np. trenerów/trenerki, ekspertów/ ekspertki)                 o obowiązku przestrzegania zasady równości szans płci. Równościowe zarządzanie obejmuje                 także organizowanie pracy i składu osobowego we wszystkich działaniach projektu,                         by zapewnić włączanie perspektywy płci do działań projektowych.</a:t>
            </a:r>
            <a:endParaRPr lang="pl-PL" b="1" dirty="0"/>
          </a:p>
          <a:p>
            <a:pPr algn="just"/>
            <a:r>
              <a:rPr lang="pl-PL" b="1" dirty="0"/>
              <a:t>Proszę o propozycje.</a:t>
            </a:r>
          </a:p>
          <a:p>
            <a:pPr algn="just"/>
            <a:endParaRPr lang="pl-PL" dirty="0"/>
          </a:p>
          <a:p>
            <a:pPr algn="just"/>
            <a:endParaRPr lang="pl-PL" dirty="0"/>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96418" y="540453"/>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1929989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35723"/>
            <a:ext cx="10515600" cy="4299064"/>
          </a:xfrm>
        </p:spPr>
        <p:txBody>
          <a:bodyPr>
            <a:noAutofit/>
          </a:bodyPr>
          <a:lstStyle/>
          <a:p>
            <a:pPr algn="just"/>
            <a:r>
              <a:rPr lang="pl-PL" dirty="0"/>
              <a:t>W przypadku, gdy w ramach równościowych rozwiązań zaproponowano we wniosku                            o dofinansowanie elastyczne formy zatrudnienia, ale nie ma opisu jak ma to wyglądać w praktyce, </a:t>
            </a:r>
            <a:r>
              <a:rPr lang="pl-PL" b="1" dirty="0"/>
              <a:t>wniosek może zostać skierowany do negocjacji</a:t>
            </a:r>
            <a:r>
              <a:rPr lang="pl-PL" dirty="0"/>
              <a:t>. Wyjaśnienia powinny dotyczyć przede wszystkim formy zatrudnienia - czy na przykład nie są to wyłącznie umowy cywilno-prawne,                                które nie gwarantują pełni praw i świadczeń pracowniczych. </a:t>
            </a:r>
          </a:p>
          <a:p>
            <a:pPr algn="just"/>
            <a:r>
              <a:rPr lang="pl-PL" dirty="0"/>
              <a:t>Elastyczne formy zatrudnienia powinny być bowiem oparte o ideę </a:t>
            </a:r>
            <a:r>
              <a:rPr lang="pl-PL" dirty="0" err="1"/>
              <a:t>flexicurity</a:t>
            </a:r>
            <a:r>
              <a:rPr lang="pl-PL" dirty="0"/>
              <a:t> czyli łączenia stabilnych form i warunków zatrudnienia (np. umowa o pracę) z elastycznością metod świadczenia pracy                (np. inny okres rozliczeniowy, ruchome godziny pracy itp.).</a:t>
            </a:r>
          </a:p>
          <a:p>
            <a:pPr algn="just"/>
            <a:endParaRPr lang="pl-PL" dirty="0"/>
          </a:p>
          <a:p>
            <a:pPr algn="just"/>
            <a:endParaRPr lang="pl-PL" dirty="0"/>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53888" y="519188"/>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1718743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35723"/>
            <a:ext cx="10515600" cy="4299064"/>
          </a:xfrm>
        </p:spPr>
        <p:txBody>
          <a:bodyPr>
            <a:noAutofit/>
          </a:bodyPr>
          <a:lstStyle/>
          <a:p>
            <a:r>
              <a:rPr lang="pl-PL" dirty="0"/>
              <a:t>Zdarza się, że równościowe zarządzanie projektem pojmowane jest jako rekrutowanie do zespołu projektowego tylko kobiet, które zdecydowanie częściej doświadczają praktyk dyskryminacyjnych      na rynku pracy. Pomimo dobrych intencji wnioskodawcy należy tutaj jednoznacznie podkreślić,             że tego typu propozycja rozwiązania może być uznana za dyskryminację ze względu na płeć                      w stosunku do mężczyzn. Błędną interpretacją założeń równościowych w ramach zarządzania projektem jest także jedynie deklarowanie przez wnioskodawcę, że w ramach procesu rekrutacji                 czy w zakresie warunków zatrudnienia, nie będzie mieć miejsca dyskryminacja ze względu na płeć lub np. że wynagrodzenia za taką samą prace będą takie same dla kobiet i mężczyzn.                                </a:t>
            </a:r>
            <a:r>
              <a:rPr lang="pl-PL" b="1" dirty="0"/>
              <a:t>Przy jedynie takich zapisach kryterium nie powinno być uznane za spełnione.</a:t>
            </a:r>
            <a:endParaRPr lang="pl-PL" dirty="0"/>
          </a:p>
          <a:p>
            <a:pPr algn="just"/>
            <a:endParaRPr lang="pl-PL" dirty="0"/>
          </a:p>
          <a:p>
            <a:pPr algn="just"/>
            <a:endParaRPr lang="pl-PL" dirty="0"/>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581478" y="551086"/>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1114219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488831"/>
            <a:ext cx="10515600" cy="4345956"/>
          </a:xfrm>
        </p:spPr>
        <p:txBody>
          <a:bodyPr>
            <a:noAutofit/>
          </a:bodyPr>
          <a:lstStyle/>
          <a:p>
            <a:r>
              <a:rPr lang="pl-PL" dirty="0"/>
              <a:t>Zróżnicowanie zespołu projektowego ze względu na płeć zalecane jest tam, gdzie tworzą się zespoły (partnerstwa, komitety, rady, komisje, itp.), podejmujące decyzje w projekcie lub mające wpływ                na jego przebieg. Warto wówczas dopilnować, aby nie powstawały wyłącznie zespoły jednorodne płciowo.</a:t>
            </a:r>
          </a:p>
          <a:p>
            <a:endParaRPr lang="pl-PL" dirty="0"/>
          </a:p>
          <a:p>
            <a:r>
              <a:rPr lang="pl-PL" dirty="0"/>
              <a:t>Kolejny przykład równościowego zarządzania to włączenie do projektu                                                 (np. jako konsultantów/konsultantki, doradców/ doradczynie) osób lub organizacji posiadających udokumentowaną wiedzę i doświadczenie w prowadzeniu działań zgodnych z zasadą równości szans kobiet i mężczyzn. Zapewnienie takiej organizacji pracy zespołu projektowego, która umożliwia godzenie życia zawodowego z prywatnym (np. organizacja pracy uwzględniająca elastyczne formy zatrudnienia lub godziny pracy, o ile jest to uzasadnione realnymi potrzebami), również spełnia założenia równościowe. Tak rozumiane zarządzanie </a:t>
            </a:r>
            <a:r>
              <a:rPr lang="pl-PL" b="1" dirty="0"/>
              <a:t>spełnia wymogi tego kryterium.</a:t>
            </a:r>
            <a:endParaRPr lang="pl-PL" dirty="0"/>
          </a:p>
          <a:p>
            <a:pPr algn="just"/>
            <a:endParaRPr lang="pl-PL" dirty="0"/>
          </a:p>
          <a:p>
            <a:pPr algn="just"/>
            <a:endParaRPr lang="pl-PL" dirty="0"/>
          </a:p>
          <a:p>
            <a:pPr algn="just"/>
            <a:endParaRPr lang="pl-PL" dirty="0"/>
          </a:p>
          <a:p>
            <a:pPr algn="just"/>
            <a:endParaRPr lang="pl-PL" b="1" dirty="0">
              <a:effectLst>
                <a:outerShdw blurRad="38100" dist="38100" dir="2700000" algn="tl">
                  <a:srgbClr val="000000">
                    <a:alpha val="43137"/>
                  </a:srgbClr>
                </a:outerShdw>
              </a:effectLst>
            </a:endParaRPr>
          </a:p>
          <a:p>
            <a:pPr marL="457200" indent="-457200" algn="just">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
        <p:nvSpPr>
          <p:cNvPr id="5" name="Tytuł 1"/>
          <p:cNvSpPr>
            <a:spLocks noGrp="1"/>
          </p:cNvSpPr>
          <p:nvPr>
            <p:ph type="title"/>
          </p:nvPr>
        </p:nvSpPr>
        <p:spPr>
          <a:xfrm>
            <a:off x="485786" y="604249"/>
            <a:ext cx="7816697" cy="627493"/>
          </a:xfrm>
        </p:spPr>
        <p:txBody>
          <a:bodyPr/>
          <a:lstStyle/>
          <a:p>
            <a:pPr>
              <a:spcBef>
                <a:spcPts val="1000"/>
              </a:spcBef>
            </a:pPr>
            <a:r>
              <a:rPr lang="pl-PL" dirty="0">
                <a:ea typeface="Mongolian Baiti" panose="03000500000000000000" pitchFamily="66" charset="0"/>
              </a:rPr>
              <a:t>Standard minimum równości szans K i M</a:t>
            </a:r>
          </a:p>
        </p:txBody>
      </p:sp>
    </p:spTree>
    <p:extLst>
      <p:ext uri="{BB962C8B-B14F-4D97-AF65-F5344CB8AC3E}">
        <p14:creationId xmlns:p14="http://schemas.microsoft.com/office/powerpoint/2010/main" val="2432677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792" y="489194"/>
            <a:ext cx="7816697" cy="1068040"/>
          </a:xfrm>
        </p:spPr>
        <p:txBody>
          <a:bodyPr/>
          <a:lstStyle/>
          <a:p>
            <a:pPr>
              <a:spcBef>
                <a:spcPts val="1000"/>
              </a:spcBef>
            </a:pPr>
            <a:r>
              <a:rPr lang="pl-PL" dirty="0">
                <a:ea typeface="Mongolian Baiti" panose="03000500000000000000" pitchFamily="66" charset="0"/>
              </a:rPr>
              <a:t>Analiza problemowa i definiowanie barier</a:t>
            </a:r>
          </a:p>
        </p:txBody>
      </p:sp>
      <p:sp>
        <p:nvSpPr>
          <p:cNvPr id="3" name="Symbol zastępczy zawartości 2"/>
          <p:cNvSpPr>
            <a:spLocks noGrp="1"/>
          </p:cNvSpPr>
          <p:nvPr>
            <p:ph idx="1"/>
          </p:nvPr>
        </p:nvSpPr>
        <p:spPr>
          <a:xfrm>
            <a:off x="349743" y="1805353"/>
            <a:ext cx="10515600" cy="4029433"/>
          </a:xfrm>
        </p:spPr>
        <p:txBody>
          <a:bodyPr>
            <a:noAutofit/>
          </a:bodyPr>
          <a:lstStyle/>
          <a:p>
            <a:pPr algn="just"/>
            <a:r>
              <a:rPr lang="pl-PL" b="1" dirty="0"/>
              <a:t>Zgromadzenie i przedstawienie danych z podziałem na płeć </a:t>
            </a:r>
            <a:r>
              <a:rPr lang="pl-PL" dirty="0"/>
              <a:t>– należy dokonać analizy pod kątem płci, zbierając informację o położeniu kobiet i mężczyzn w danym obszarze tematycznym projektu i/lub zasięgu projektu (np. całego kraju, województwa, powiatu, gminy, przedsiębiorstwa, działu danej instytucji). Dzięki temu możliwe jest określenie, która z grup znajduje się w trudniejszym położeniu i do której w większym stopniu należy skierować działania. W przypadku projektów skierowanych do konkretnych instytucji czy branż zawodowych, w których jest przewaga liczbowa reprezentantów/</a:t>
            </a:r>
            <a:r>
              <a:rPr lang="pl-PL" dirty="0" err="1"/>
              <a:t>ek</a:t>
            </a:r>
            <a:r>
              <a:rPr lang="pl-PL" dirty="0"/>
              <a:t> danej płci (np. pielęgniarki, górnicy), udział kobiet i mężczyzn zdeterminowany jest istniejącymi proporcjami. Proporcje te należy odzwierciedlać w projekcie, ponieważ stanowią one uzasadnienie dla wysokości planowanych wartości wskaźników, jak również planowanych działań.</a:t>
            </a: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Tree>
    <p:extLst>
      <p:ext uri="{BB962C8B-B14F-4D97-AF65-F5344CB8AC3E}">
        <p14:creationId xmlns:p14="http://schemas.microsoft.com/office/powerpoint/2010/main" val="35717715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9743" y="489194"/>
            <a:ext cx="7816697" cy="1068040"/>
          </a:xfrm>
        </p:spPr>
        <p:txBody>
          <a:bodyPr/>
          <a:lstStyle/>
          <a:p>
            <a:pPr>
              <a:spcBef>
                <a:spcPts val="1000"/>
              </a:spcBef>
            </a:pPr>
            <a:r>
              <a:rPr lang="pl-PL" dirty="0">
                <a:ea typeface="Mongolian Baiti" panose="03000500000000000000" pitchFamily="66" charset="0"/>
              </a:rPr>
              <a:t>Analiza problemowa i definiowanie barier</a:t>
            </a:r>
          </a:p>
        </p:txBody>
      </p:sp>
      <p:sp>
        <p:nvSpPr>
          <p:cNvPr id="3" name="Symbol zastępczy zawartości 2"/>
          <p:cNvSpPr>
            <a:spLocks noGrp="1"/>
          </p:cNvSpPr>
          <p:nvPr>
            <p:ph idx="1"/>
          </p:nvPr>
        </p:nvSpPr>
        <p:spPr>
          <a:xfrm>
            <a:off x="349743" y="1805353"/>
            <a:ext cx="10515600" cy="4029433"/>
          </a:xfrm>
        </p:spPr>
        <p:txBody>
          <a:bodyPr>
            <a:noAutofit/>
          </a:bodyPr>
          <a:lstStyle/>
          <a:p>
            <a:r>
              <a:rPr lang="pl-PL" b="1" dirty="0"/>
              <a:t>Określenie przyczyn, czyli tzw. barier równościowych, </a:t>
            </a:r>
            <a:r>
              <a:rPr lang="pl-PL" dirty="0"/>
              <a:t>które wpływają na odmienną sytuacją kobiet i mężczyzn w przestrzeni publicznej oraz prywatnej. Najczęściej zwraca się tutaj uwagę                            na następujące kwestie:</a:t>
            </a:r>
          </a:p>
          <a:p>
            <a:pPr marL="285750" indent="-285750">
              <a:buFont typeface="Wingdings" panose="05000000000000000000" pitchFamily="2" charset="2"/>
              <a:buChar char="§"/>
            </a:pPr>
            <a:r>
              <a:rPr lang="pl-PL" dirty="0"/>
              <a:t>segregacja pozioma i pionowa na rynku pracy;</a:t>
            </a:r>
          </a:p>
          <a:p>
            <a:pPr marL="285750" indent="-285750">
              <a:buFont typeface="Wingdings" panose="05000000000000000000" pitchFamily="2" charset="2"/>
              <a:buChar char="§"/>
            </a:pPr>
            <a:r>
              <a:rPr lang="pl-PL" dirty="0"/>
              <a:t>różnice w płacach kobiet i mężczyzn zatrudnionych na równoważnych stanowiskach, wykonujących te same obowiązki;</a:t>
            </a:r>
          </a:p>
          <a:p>
            <a:pPr marL="285750" indent="-285750">
              <a:buFont typeface="Wingdings" panose="05000000000000000000" pitchFamily="2" charset="2"/>
              <a:buChar char="§"/>
            </a:pPr>
            <a:r>
              <a:rPr lang="pl-PL" dirty="0"/>
              <a:t>mała dostępność elastycznych rozwiązań czasu pracy;</a:t>
            </a:r>
          </a:p>
          <a:p>
            <a:pPr marL="285750" indent="-285750">
              <a:buFont typeface="Wingdings" panose="05000000000000000000" pitchFamily="2" charset="2"/>
              <a:buChar char="§"/>
            </a:pPr>
            <a:r>
              <a:rPr lang="pl-PL" dirty="0"/>
              <a:t>niski udział mężczyzn w wypełnianiu obowiązków rodzinnych;</a:t>
            </a:r>
          </a:p>
          <a:p>
            <a:endParaRPr lang="pl-PL" dirty="0"/>
          </a:p>
          <a:p>
            <a:endParaRPr lang="pl-PL" dirty="0"/>
          </a:p>
          <a:p>
            <a:endParaRPr lang="pl-PL" dirty="0"/>
          </a:p>
          <a:p>
            <a:endParaRPr lang="pl-PL" b="1" dirty="0">
              <a:effectLst>
                <a:outerShdw blurRad="38100" dist="38100" dir="2700000" algn="tl">
                  <a:srgbClr val="000000">
                    <a:alpha val="43137"/>
                  </a:srgbClr>
                </a:outerShdw>
              </a:effectLst>
            </a:endParaRPr>
          </a:p>
          <a:p>
            <a:pPr marL="457200" indent="-457200">
              <a:buAutoNum type="arabicPeriod"/>
            </a:pPr>
            <a:endParaRPr lang="pl-PL" b="1" dirty="0">
              <a:effectLst>
                <a:outerShdw blurRad="38100" dist="38100" dir="2700000" algn="tl">
                  <a:srgbClr val="000000">
                    <a:alpha val="43137"/>
                  </a:srgbClr>
                </a:outerShdw>
              </a:effectLst>
            </a:endParaRPr>
          </a:p>
          <a:p>
            <a:pPr algn="just"/>
            <a:endParaRPr lang="pl-PL" dirty="0"/>
          </a:p>
          <a:p>
            <a:pPr algn="just"/>
            <a:endParaRPr lang="pl-PL" dirty="0"/>
          </a:p>
          <a:p>
            <a:pPr marL="285750" indent="-285750" algn="just">
              <a:buFont typeface="Wingdings" panose="05000000000000000000" pitchFamily="2" charset="2"/>
              <a:buChar char="v"/>
            </a:pPr>
            <a:endParaRPr lang="pl-PL" dirty="0"/>
          </a:p>
          <a:p>
            <a:pPr algn="just"/>
            <a:endParaRPr lang="pl-PL" dirty="0"/>
          </a:p>
        </p:txBody>
      </p:sp>
    </p:spTree>
    <p:extLst>
      <p:ext uri="{BB962C8B-B14F-4D97-AF65-F5344CB8AC3E}">
        <p14:creationId xmlns:p14="http://schemas.microsoft.com/office/powerpoint/2010/main" val="4202747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770185"/>
            <a:ext cx="10515600" cy="4064601"/>
          </a:xfrm>
        </p:spPr>
        <p:txBody>
          <a:bodyPr>
            <a:noAutofit/>
          </a:bodyPr>
          <a:lstStyle/>
          <a:p>
            <a:pPr marL="285750" indent="-285750" algn="just">
              <a:buFont typeface="Wingdings" panose="05000000000000000000" pitchFamily="2" charset="2"/>
              <a:buChar char="§"/>
            </a:pPr>
            <a:r>
              <a:rPr lang="pl-PL" dirty="0"/>
              <a:t>niski udział kobiet w procesach podejmowania decyzji;</a:t>
            </a:r>
          </a:p>
          <a:p>
            <a:pPr marL="285750" indent="-285750" algn="just">
              <a:buFont typeface="Wingdings" panose="05000000000000000000" pitchFamily="2" charset="2"/>
              <a:buChar char="§"/>
            </a:pPr>
            <a:r>
              <a:rPr lang="pl-PL" dirty="0"/>
              <a:t>doświadczanie przemocy;</a:t>
            </a:r>
          </a:p>
          <a:p>
            <a:pPr marL="285750" indent="-285750" algn="just">
              <a:buFont typeface="Wingdings" panose="05000000000000000000" pitchFamily="2" charset="2"/>
              <a:buChar char="§"/>
            </a:pPr>
            <a:r>
              <a:rPr lang="pl-PL" dirty="0"/>
              <a:t>niewidoczność kwestii płci w ochronie zdrowia;</a:t>
            </a:r>
          </a:p>
          <a:p>
            <a:pPr marL="285750" indent="-285750" algn="just">
              <a:buFont typeface="Wingdings" panose="05000000000000000000" pitchFamily="2" charset="2"/>
              <a:buChar char="§"/>
            </a:pPr>
            <a:r>
              <a:rPr lang="pl-PL" dirty="0"/>
              <a:t>niewystarczający system opieki przedszkolnej lub opieki instytucjonalnej nad dziećmi w wieku               do lat 3;</a:t>
            </a:r>
          </a:p>
          <a:p>
            <a:pPr marL="285750" indent="-285750" algn="just">
              <a:buFont typeface="Wingdings" panose="05000000000000000000" pitchFamily="2" charset="2"/>
              <a:buChar char="§"/>
            </a:pPr>
            <a:r>
              <a:rPr lang="pl-PL" dirty="0"/>
              <a:t>stereotypy dotyczące płci;</a:t>
            </a:r>
          </a:p>
          <a:p>
            <a:pPr marL="285750" indent="-285750" algn="just">
              <a:buFont typeface="Wingdings" panose="05000000000000000000" pitchFamily="2" charset="2"/>
              <a:buChar char="§"/>
            </a:pPr>
            <a:r>
              <a:rPr lang="pl-PL" dirty="0"/>
              <a:t>dyskryminacja wielokrotna, czyli ze względu na dwie lub więcej przesłanek (np. w odniesieniu              do kobiet w wieku powyżej 50 lat, osób z niepełnosprawnościami, należących do mniejszości etnicznych).</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5" name="Tytuł 1"/>
          <p:cNvSpPr>
            <a:spLocks noGrp="1"/>
          </p:cNvSpPr>
          <p:nvPr>
            <p:ph type="title"/>
          </p:nvPr>
        </p:nvSpPr>
        <p:spPr>
          <a:xfrm>
            <a:off x="349743" y="358609"/>
            <a:ext cx="7816697" cy="1068040"/>
          </a:xfrm>
        </p:spPr>
        <p:txBody>
          <a:bodyPr/>
          <a:lstStyle/>
          <a:p>
            <a:pPr>
              <a:spcBef>
                <a:spcPts val="1000"/>
              </a:spcBef>
            </a:pPr>
            <a:r>
              <a:rPr lang="pl-PL" dirty="0">
                <a:ea typeface="Mongolian Baiti" panose="03000500000000000000" pitchFamily="66" charset="0"/>
              </a:rPr>
              <a:t>Analiza problemowa i definiowanie barier</a:t>
            </a:r>
          </a:p>
        </p:txBody>
      </p:sp>
    </p:spTree>
    <p:extLst>
      <p:ext uri="{BB962C8B-B14F-4D97-AF65-F5344CB8AC3E}">
        <p14:creationId xmlns:p14="http://schemas.microsoft.com/office/powerpoint/2010/main" val="848818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1642" y="504524"/>
            <a:ext cx="5940153" cy="500715"/>
          </a:xfrm>
        </p:spPr>
        <p:txBody>
          <a:bodyPr>
            <a:noAutofit/>
          </a:bodyPr>
          <a:lstStyle/>
          <a:p>
            <a:pPr>
              <a:spcBef>
                <a:spcPts val="1000"/>
              </a:spcBef>
            </a:pPr>
            <a:r>
              <a:rPr lang="pl-PL" dirty="0">
                <a:ea typeface="Mongolian Baiti" panose="03000500000000000000" pitchFamily="66" charset="0"/>
              </a:rPr>
              <a:t>Bariery równości</a:t>
            </a:r>
          </a:p>
        </p:txBody>
      </p:sp>
      <p:sp>
        <p:nvSpPr>
          <p:cNvPr id="3" name="Symbol zastępczy zawartości 2"/>
          <p:cNvSpPr>
            <a:spLocks noGrp="1"/>
          </p:cNvSpPr>
          <p:nvPr>
            <p:ph idx="1"/>
          </p:nvPr>
        </p:nvSpPr>
        <p:spPr>
          <a:xfrm>
            <a:off x="313151" y="1582615"/>
            <a:ext cx="10788603" cy="4437840"/>
          </a:xfrm>
        </p:spPr>
        <p:txBody>
          <a:bodyPr>
            <a:noAutofit/>
          </a:bodyPr>
          <a:lstStyle/>
          <a:p>
            <a:pPr marL="609600" indent="-609600">
              <a:lnSpc>
                <a:spcPct val="80000"/>
              </a:lnSpc>
              <a:spcAft>
                <a:spcPct val="40000"/>
              </a:spcAft>
              <a:buFontTx/>
              <a:buAutoNum type="arabicPeriod"/>
            </a:pPr>
            <a:r>
              <a:rPr lang="pl-PL" altLang="pl-PL" b="1" dirty="0"/>
              <a:t>Segregacja pozioma i pionowa rynku pracy</a:t>
            </a:r>
          </a:p>
          <a:p>
            <a:pPr marL="609600" indent="-609600">
              <a:lnSpc>
                <a:spcPct val="80000"/>
              </a:lnSpc>
              <a:spcAft>
                <a:spcPct val="40000"/>
              </a:spcAft>
            </a:pPr>
            <a:r>
              <a:rPr lang="pl-PL" altLang="pl-PL" dirty="0"/>
              <a:t>Segregacja pozioma: pilot-pilotka. Segregacja pionowa: dyrektor-sekretarka.</a:t>
            </a:r>
          </a:p>
          <a:p>
            <a:pPr marL="609600" indent="-609600">
              <a:lnSpc>
                <a:spcPct val="80000"/>
              </a:lnSpc>
              <a:spcAft>
                <a:spcPct val="40000"/>
              </a:spcAft>
            </a:pPr>
            <a:r>
              <a:rPr lang="pl-PL" altLang="pl-PL" dirty="0">
                <a:cs typeface="Times New Roman" panose="02020603050405020304" pitchFamily="18" charset="0"/>
              </a:rPr>
              <a:t>Kobiety często pracują na stanowiskach tzw. peryferyjnych, pomocniczych, administracyjnych, wspierających.  Z takich stanowisk o wiele trudniej jest awansowa</a:t>
            </a:r>
            <a:r>
              <a:rPr lang="pl-PL" altLang="pl-PL" dirty="0"/>
              <a:t>ć</a:t>
            </a:r>
            <a:r>
              <a:rPr lang="pl-PL" altLang="pl-PL" dirty="0">
                <a:cs typeface="Times New Roman" panose="02020603050405020304" pitchFamily="18" charset="0"/>
              </a:rPr>
              <a:t> na stanowiska kierownicze.  Nawet kiedy</a:t>
            </a:r>
            <a:r>
              <a:rPr lang="pl-PL" altLang="pl-PL" b="1" dirty="0">
                <a:cs typeface="Times New Roman" panose="02020603050405020304" pitchFamily="18" charset="0"/>
              </a:rPr>
              <a:t> </a:t>
            </a:r>
            <a:r>
              <a:rPr lang="pl-PL" altLang="pl-PL" dirty="0">
                <a:cs typeface="Times New Roman" panose="02020603050405020304" pitchFamily="18" charset="0"/>
              </a:rPr>
              <a:t>kobiety zbliżają się do szczytu hierarchii, to najwyższe stanowiska decyzyjne w firmach są najczęściej poza zasięgiem. Przyczyną są bariery niewidoczne, wynikające                          ze stereotypów lub kultury organizacyjnej firmy, uniemożliwiające kobietom awans. </a:t>
            </a:r>
            <a:endParaRPr lang="pl-PL" altLang="pl-PL" dirty="0"/>
          </a:p>
          <a:p>
            <a:pPr marL="609600" indent="-609600">
              <a:lnSpc>
                <a:spcPct val="80000"/>
              </a:lnSpc>
              <a:spcAft>
                <a:spcPct val="40000"/>
              </a:spcAft>
              <a:buFontTx/>
              <a:buAutoNum type="arabicPeriod" startAt="2"/>
            </a:pPr>
            <a:r>
              <a:rPr lang="pl-PL" altLang="pl-PL" b="1" dirty="0"/>
              <a:t>Różnice w płacach kobiet i mężczyzn</a:t>
            </a:r>
            <a:r>
              <a:rPr lang="pl-PL" altLang="pl-PL" dirty="0"/>
              <a:t>.</a:t>
            </a:r>
          </a:p>
          <a:p>
            <a:pPr>
              <a:spcAft>
                <a:spcPct val="40000"/>
              </a:spcAft>
            </a:pPr>
            <a:r>
              <a:rPr lang="pl-PL" altLang="pl-PL" dirty="0">
                <a:cs typeface="Times New Roman" panose="02020603050405020304" pitchFamily="18" charset="0"/>
              </a:rPr>
              <a:t>Mężczyźni wykonujący zawody stereotypowo postrzegane jako „kobiece” i tak  awansują szybciej i zarabiają więcej od kobiet pracujących na tych samych stanowiskach, bądź wykonujących tę samą pracę. </a:t>
            </a:r>
          </a:p>
          <a:p>
            <a:pPr algn="just"/>
            <a:endParaRPr lang="pl-PL" dirty="0"/>
          </a:p>
        </p:txBody>
      </p:sp>
    </p:spTree>
    <p:extLst>
      <p:ext uri="{BB962C8B-B14F-4D97-AF65-F5344CB8AC3E}">
        <p14:creationId xmlns:p14="http://schemas.microsoft.com/office/powerpoint/2010/main" val="476056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3152" y="1488831"/>
            <a:ext cx="10647926" cy="4412353"/>
          </a:xfrm>
        </p:spPr>
        <p:txBody>
          <a:bodyPr>
            <a:noAutofit/>
          </a:bodyPr>
          <a:lstStyle/>
          <a:p>
            <a:pPr marL="609600" indent="-609600">
              <a:lnSpc>
                <a:spcPct val="100000"/>
              </a:lnSpc>
              <a:spcAft>
                <a:spcPts val="0"/>
              </a:spcAft>
              <a:buFontTx/>
              <a:buAutoNum type="arabicPeriod" startAt="3"/>
            </a:pPr>
            <a:r>
              <a:rPr lang="pl-PL" altLang="pl-PL" dirty="0"/>
              <a:t>Mała elastyczność rozwiązań czasu pracy (8 godzin od-do).</a:t>
            </a:r>
          </a:p>
          <a:p>
            <a:pPr marL="609600" indent="-609600">
              <a:lnSpc>
                <a:spcPct val="100000"/>
              </a:lnSpc>
              <a:spcAft>
                <a:spcPts val="0"/>
              </a:spcAft>
              <a:buFontTx/>
              <a:buAutoNum type="arabicPeriod" startAt="4"/>
            </a:pPr>
            <a:r>
              <a:rPr lang="pl-PL" altLang="pl-PL" dirty="0"/>
              <a:t>Niski udział mężczyzn w wypełnianiu obowiązków rodzinnych (urlopy </a:t>
            </a:r>
            <a:r>
              <a:rPr lang="pl-PL" altLang="pl-PL" dirty="0" err="1"/>
              <a:t>tacierzyńskie</a:t>
            </a:r>
            <a:r>
              <a:rPr lang="pl-PL" altLang="pl-PL" dirty="0"/>
              <a:t>- rzadkość).</a:t>
            </a:r>
          </a:p>
          <a:p>
            <a:pPr marL="609600" indent="-609600">
              <a:lnSpc>
                <a:spcPct val="100000"/>
              </a:lnSpc>
              <a:spcAft>
                <a:spcPts val="0"/>
              </a:spcAft>
            </a:pPr>
            <a:r>
              <a:rPr lang="pl-PL" altLang="pl-PL" dirty="0"/>
              <a:t>5.	Niski udział  kobiet w podejmowaniu decyzji (stanowiska kierownicze).</a:t>
            </a:r>
          </a:p>
          <a:p>
            <a:pPr marL="609600" indent="-609600">
              <a:lnSpc>
                <a:spcPct val="100000"/>
              </a:lnSpc>
              <a:spcAft>
                <a:spcPts val="0"/>
              </a:spcAft>
            </a:pPr>
            <a:r>
              <a:rPr lang="pl-PL" altLang="pl-PL" dirty="0"/>
              <a:t> 6.	Przemoc  ze względu na płeć.</a:t>
            </a:r>
          </a:p>
          <a:p>
            <a:pPr marL="609600" indent="-609600">
              <a:lnSpc>
                <a:spcPct val="100000"/>
              </a:lnSpc>
              <a:spcAft>
                <a:spcPts val="0"/>
              </a:spcAft>
            </a:pPr>
            <a:r>
              <a:rPr lang="pl-PL" altLang="pl-PL" dirty="0"/>
              <a:t>7.	Słaba widoczność kwestii płci w ochronie zdrowia.</a:t>
            </a:r>
          </a:p>
          <a:p>
            <a:pPr marL="609600" indent="-609600">
              <a:lnSpc>
                <a:spcPct val="100000"/>
              </a:lnSpc>
              <a:spcAft>
                <a:spcPts val="0"/>
              </a:spcAft>
              <a:buFontTx/>
              <a:buAutoNum type="arabicPeriod" startAt="8"/>
            </a:pPr>
            <a:r>
              <a:rPr lang="pl-PL" altLang="pl-PL" dirty="0"/>
              <a:t>Niewystarczający system  opieki przedszkolnej </a:t>
            </a:r>
            <a:r>
              <a:rPr lang="pl-PL" altLang="pl-PL" sz="2000" dirty="0"/>
              <a:t>(za mało miejsc, niedostosowane godziny).</a:t>
            </a:r>
          </a:p>
          <a:p>
            <a:pPr marL="609600" indent="-609600">
              <a:lnSpc>
                <a:spcPct val="100000"/>
              </a:lnSpc>
              <a:spcAft>
                <a:spcPts val="0"/>
              </a:spcAft>
              <a:buFontTx/>
              <a:buAutoNum type="arabicPeriod" startAt="9"/>
            </a:pPr>
            <a:r>
              <a:rPr lang="pl-PL" altLang="pl-PL" dirty="0"/>
              <a:t>Stereotypy płci we wszystkich obszarach - postrzeganie kobiet jako mniej dyspozycyjnych                 i gorszych pracowników.</a:t>
            </a:r>
          </a:p>
          <a:p>
            <a:pPr marL="609600" indent="-609600">
              <a:lnSpc>
                <a:spcPct val="100000"/>
              </a:lnSpc>
              <a:spcAft>
                <a:spcPts val="0"/>
              </a:spcAft>
            </a:pPr>
            <a:r>
              <a:rPr lang="pl-PL" altLang="pl-PL" dirty="0"/>
              <a:t>10.	Dyskryminacja w odniesieniu do kobiet starszych, niepełnosprawnych należących                          do mniejszości etnicznych.</a:t>
            </a:r>
          </a:p>
          <a:p>
            <a:pPr algn="just"/>
            <a:endParaRPr lang="pl-PL" dirty="0"/>
          </a:p>
        </p:txBody>
      </p:sp>
      <p:sp>
        <p:nvSpPr>
          <p:cNvPr id="5" name="Tytuł 1"/>
          <p:cNvSpPr>
            <a:spLocks noGrp="1"/>
          </p:cNvSpPr>
          <p:nvPr>
            <p:ph type="title"/>
          </p:nvPr>
        </p:nvSpPr>
        <p:spPr>
          <a:xfrm>
            <a:off x="336597" y="945663"/>
            <a:ext cx="11348581" cy="500715"/>
          </a:xfrm>
        </p:spPr>
        <p:txBody>
          <a:bodyPr>
            <a:noAutofit/>
          </a:bodyPr>
          <a:lstStyle/>
          <a:p>
            <a:pPr>
              <a:spcBef>
                <a:spcPts val="1000"/>
              </a:spcBef>
            </a:pPr>
            <a:r>
              <a:rPr lang="pl-PL" dirty="0">
                <a:ea typeface="Mongolian Baiti" panose="03000500000000000000" pitchFamily="66" charset="0"/>
              </a:rPr>
              <a:t>Bariery równości</a:t>
            </a:r>
          </a:p>
        </p:txBody>
      </p:sp>
    </p:spTree>
    <p:extLst>
      <p:ext uri="{BB962C8B-B14F-4D97-AF65-F5344CB8AC3E}">
        <p14:creationId xmlns:p14="http://schemas.microsoft.com/office/powerpoint/2010/main" val="185694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751051"/>
            <a:ext cx="11348581" cy="500715"/>
          </a:xfrm>
        </p:spPr>
        <p:txBody>
          <a:bodyPr>
            <a:noAutofit/>
          </a:bodyPr>
          <a:lstStyle/>
          <a:p>
            <a:pPr>
              <a:spcBef>
                <a:spcPts val="1000"/>
              </a:spcBef>
            </a:pPr>
            <a:r>
              <a:rPr lang="pl-PL" dirty="0">
                <a:ea typeface="Mongolian Baiti" panose="03000500000000000000" pitchFamily="66" charset="0"/>
              </a:rPr>
              <a:t>Agenda działań na rzecz równości i niedyskryminacji w ramach funduszy unijnych na lata 2014-2020</a:t>
            </a:r>
          </a:p>
        </p:txBody>
      </p:sp>
      <p:sp>
        <p:nvSpPr>
          <p:cNvPr id="3" name="Symbol zastępczy zawartości 2"/>
          <p:cNvSpPr>
            <a:spLocks noGrp="1"/>
          </p:cNvSpPr>
          <p:nvPr>
            <p:ph idx="1"/>
          </p:nvPr>
        </p:nvSpPr>
        <p:spPr>
          <a:xfrm>
            <a:off x="313151" y="2066683"/>
            <a:ext cx="10659649" cy="4351338"/>
          </a:xfrm>
        </p:spPr>
        <p:txBody>
          <a:bodyPr>
            <a:noAutofit/>
          </a:bodyPr>
          <a:lstStyle/>
          <a:p>
            <a:r>
              <a:rPr lang="pl-PL" b="1" dirty="0"/>
              <a:t>Dlaczego?                               bo przynosi korzyści ekonomiczno-społeczne,</a:t>
            </a:r>
          </a:p>
          <a:p>
            <a:r>
              <a:rPr lang="pl-PL" b="1" dirty="0"/>
              <a:t>			  jest realizacją obowiązku prawnego,</a:t>
            </a:r>
          </a:p>
          <a:p>
            <a:r>
              <a:rPr lang="pl-PL" b="1" dirty="0"/>
              <a:t>			  jest warunkiem realizacji celów  strategicznych Europa 2020,</a:t>
            </a:r>
          </a:p>
          <a:p>
            <a:r>
              <a:rPr lang="pl-PL" b="1" dirty="0"/>
              <a:t>			  jest odpowiedzią na warunkowość ex-</a:t>
            </a:r>
            <a:r>
              <a:rPr lang="pl-PL" b="1" dirty="0" err="1"/>
              <a:t>ante</a:t>
            </a:r>
            <a:r>
              <a:rPr lang="pl-PL" b="1" dirty="0"/>
              <a:t>.</a:t>
            </a:r>
          </a:p>
          <a:p>
            <a:endParaRPr lang="pl-PL" b="1" dirty="0"/>
          </a:p>
          <a:p>
            <a:r>
              <a:rPr lang="pl-PL" b="1" dirty="0"/>
              <a:t>Po co? 		                by wyjaśnić jak wdrażać zasadę równości szans i niedyskryminacji </a:t>
            </a:r>
          </a:p>
          <a:p>
            <a:r>
              <a:rPr lang="pl-PL" b="1" dirty="0"/>
              <a:t>                                                oraz dostępu dla osób z niepełnosprawnościami, określić ramowy plan,                                                   			wskazać kierunki i  zakres działań.</a:t>
            </a:r>
          </a:p>
        </p:txBody>
      </p:sp>
      <p:sp>
        <p:nvSpPr>
          <p:cNvPr id="4" name="Strzałka: w prawo 3">
            <a:extLst>
              <a:ext uri="{FF2B5EF4-FFF2-40B4-BE49-F238E27FC236}">
                <a16:creationId xmlns="" xmlns:a16="http://schemas.microsoft.com/office/drawing/2014/main" id="{6BC42A87-BC74-4E6D-BF64-0B79172C02FE}"/>
              </a:ext>
            </a:extLst>
          </p:cNvPr>
          <p:cNvSpPr/>
          <p:nvPr/>
        </p:nvSpPr>
        <p:spPr>
          <a:xfrm>
            <a:off x="1631166" y="20666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a:extLst>
              <a:ext uri="{FF2B5EF4-FFF2-40B4-BE49-F238E27FC236}">
                <a16:creationId xmlns="" xmlns:a16="http://schemas.microsoft.com/office/drawing/2014/main" id="{D97BBD05-300C-423B-9C5D-62DAB88CA731}"/>
              </a:ext>
            </a:extLst>
          </p:cNvPr>
          <p:cNvSpPr/>
          <p:nvPr/>
        </p:nvSpPr>
        <p:spPr>
          <a:xfrm>
            <a:off x="1763688" y="43066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61832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3150" y="1463345"/>
            <a:ext cx="10718265" cy="4437840"/>
          </a:xfrm>
        </p:spPr>
        <p:txBody>
          <a:bodyPr>
            <a:noAutofit/>
          </a:bodyPr>
          <a:lstStyle/>
          <a:p>
            <a:pPr marL="609600" indent="-609600">
              <a:lnSpc>
                <a:spcPct val="80000"/>
              </a:lnSpc>
              <a:spcAft>
                <a:spcPct val="40000"/>
              </a:spcAft>
            </a:pPr>
            <a:r>
              <a:rPr lang="pl-PL" altLang="pl-PL" b="1" dirty="0">
                <a:cs typeface="Times New Roman" panose="02020603050405020304" pitchFamily="18" charset="0"/>
              </a:rPr>
              <a:t>Stereotypowe podziały na zawody „męskie” i „kobiece” negatywnie wpływają też na</a:t>
            </a:r>
          </a:p>
          <a:p>
            <a:pPr marL="609600" indent="-609600">
              <a:lnSpc>
                <a:spcPct val="80000"/>
              </a:lnSpc>
              <a:spcAft>
                <a:spcPct val="40000"/>
              </a:spcAft>
              <a:buFont typeface="Wingdings" panose="05000000000000000000" pitchFamily="2" charset="2"/>
              <a:buChar char="§"/>
            </a:pPr>
            <a:r>
              <a:rPr lang="pl-PL" altLang="pl-PL" dirty="0">
                <a:cs typeface="Times New Roman" panose="02020603050405020304" pitchFamily="18" charset="0"/>
              </a:rPr>
              <a:t>system szkoleń, poradnictwa i doradztwa zawodowego, zidentyfikowano takie problemy, jak: </a:t>
            </a:r>
          </a:p>
          <a:p>
            <a:pPr marL="609600" indent="-609600">
              <a:lnSpc>
                <a:spcPct val="80000"/>
              </a:lnSpc>
              <a:spcAft>
                <a:spcPct val="40000"/>
              </a:spcAft>
              <a:buFontTx/>
              <a:buChar char="-"/>
            </a:pPr>
            <a:r>
              <a:rPr lang="pl-PL" altLang="pl-PL" dirty="0">
                <a:cs typeface="Times New Roman" panose="02020603050405020304" pitchFamily="18" charset="0"/>
              </a:rPr>
              <a:t>niewystarczający poziom wiedzy pracodawców i osób zatrudnionych na temat praw pracowniczych.</a:t>
            </a:r>
          </a:p>
          <a:p>
            <a:pPr marL="609600" indent="-609600">
              <a:lnSpc>
                <a:spcPct val="80000"/>
              </a:lnSpc>
              <a:spcAft>
                <a:spcPct val="40000"/>
              </a:spcAft>
              <a:buFontTx/>
              <a:buChar char="-"/>
            </a:pPr>
            <a:r>
              <a:rPr lang="pl-PL" altLang="pl-PL" dirty="0">
                <a:cs typeface="Times New Roman" panose="02020603050405020304" pitchFamily="18" charset="0"/>
              </a:rPr>
              <a:t>zjawiska dyskryminacji ze względu na płeć (czy też wiek, niepełnosprawność, pochodzenie itp.), </a:t>
            </a:r>
          </a:p>
          <a:p>
            <a:pPr marL="609600" indent="-609600">
              <a:lnSpc>
                <a:spcPct val="80000"/>
              </a:lnSpc>
              <a:spcAft>
                <a:spcPct val="40000"/>
              </a:spcAft>
              <a:buFont typeface="Wingdings" panose="05000000000000000000" pitchFamily="2" charset="2"/>
              <a:buChar char="§"/>
            </a:pPr>
            <a:r>
              <a:rPr lang="pl-PL" altLang="pl-PL" b="1" dirty="0">
                <a:cs typeface="Times New Roman" panose="02020603050405020304" pitchFamily="18" charset="0"/>
              </a:rPr>
              <a:t>nierówności w wynagrodzeniach między kobietami i mężczyznami, </a:t>
            </a:r>
            <a:r>
              <a:rPr lang="pl-PL" altLang="pl-PL" dirty="0">
                <a:cs typeface="Times New Roman" panose="02020603050405020304" pitchFamily="18" charset="0"/>
              </a:rPr>
              <a:t>zidentyfikowano takie problemy, jak: </a:t>
            </a:r>
          </a:p>
          <a:p>
            <a:pPr marL="609600" indent="-609600">
              <a:lnSpc>
                <a:spcPct val="80000"/>
              </a:lnSpc>
              <a:spcAft>
                <a:spcPct val="40000"/>
              </a:spcAft>
              <a:buFontTx/>
              <a:buChar char="-"/>
            </a:pPr>
            <a:r>
              <a:rPr lang="pl-PL" altLang="pl-PL" dirty="0">
                <a:cs typeface="Times New Roman" panose="02020603050405020304" pitchFamily="18" charset="0"/>
              </a:rPr>
              <a:t>brak świadomości na temat szkodliwości stereotypowego postrzegania rynku pracy                      oraz ról społecznych przypisanych kobietom i mężczyznom,</a:t>
            </a:r>
          </a:p>
          <a:p>
            <a:pPr marL="609600" indent="-609600">
              <a:lnSpc>
                <a:spcPct val="80000"/>
              </a:lnSpc>
              <a:spcAft>
                <a:spcPct val="40000"/>
              </a:spcAft>
              <a:buFontTx/>
              <a:buChar char="-"/>
            </a:pPr>
            <a:r>
              <a:rPr lang="pl-PL" altLang="pl-PL" dirty="0">
                <a:cs typeface="Times New Roman" panose="02020603050405020304" pitchFamily="18" charset="0"/>
              </a:rPr>
              <a:t>modele zarządzania w przedsiębiorstwach nie uwzględniają polityki równości płci i zasad równości szans</a:t>
            </a:r>
            <a:r>
              <a:rPr lang="pl-PL" altLang="pl-PL" dirty="0"/>
              <a:t> </a:t>
            </a:r>
          </a:p>
          <a:p>
            <a:pPr marL="609600" indent="-609600">
              <a:lnSpc>
                <a:spcPct val="80000"/>
              </a:lnSpc>
              <a:spcAft>
                <a:spcPct val="40000"/>
              </a:spcAft>
              <a:buFontTx/>
              <a:buChar char="-"/>
            </a:pPr>
            <a:endParaRPr lang="pl-PL" altLang="pl-PL" dirty="0">
              <a:cs typeface="Times New Roman" panose="02020603050405020304" pitchFamily="18" charset="0"/>
            </a:endParaRPr>
          </a:p>
          <a:p>
            <a:pPr marL="609600" indent="-609600">
              <a:lnSpc>
                <a:spcPct val="80000"/>
              </a:lnSpc>
              <a:spcAft>
                <a:spcPct val="40000"/>
              </a:spcAft>
            </a:pPr>
            <a:endParaRPr lang="pl-PL" altLang="pl-PL" dirty="0"/>
          </a:p>
          <a:p>
            <a:pPr algn="just"/>
            <a:endParaRPr lang="pl-PL" dirty="0"/>
          </a:p>
        </p:txBody>
      </p:sp>
      <p:sp>
        <p:nvSpPr>
          <p:cNvPr id="5" name="Tytuł 1"/>
          <p:cNvSpPr>
            <a:spLocks noGrp="1"/>
          </p:cNvSpPr>
          <p:nvPr>
            <p:ph type="title"/>
          </p:nvPr>
        </p:nvSpPr>
        <p:spPr>
          <a:xfrm>
            <a:off x="506718" y="519780"/>
            <a:ext cx="11348581" cy="500715"/>
          </a:xfrm>
        </p:spPr>
        <p:txBody>
          <a:bodyPr>
            <a:noAutofit/>
          </a:bodyPr>
          <a:lstStyle/>
          <a:p>
            <a:pPr>
              <a:spcBef>
                <a:spcPts val="1000"/>
              </a:spcBef>
            </a:pPr>
            <a:r>
              <a:rPr lang="pl-PL" dirty="0">
                <a:ea typeface="Mongolian Baiti" panose="03000500000000000000" pitchFamily="66" charset="0"/>
              </a:rPr>
              <a:t>Bariery równości</a:t>
            </a:r>
          </a:p>
        </p:txBody>
      </p:sp>
    </p:spTree>
    <p:extLst>
      <p:ext uri="{BB962C8B-B14F-4D97-AF65-F5344CB8AC3E}">
        <p14:creationId xmlns:p14="http://schemas.microsoft.com/office/powerpoint/2010/main" val="3196912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1310" y="1269637"/>
            <a:ext cx="10820399" cy="4482693"/>
          </a:xfrm>
        </p:spPr>
        <p:txBody>
          <a:bodyPr>
            <a:noAutofit/>
          </a:bodyPr>
          <a:lstStyle/>
          <a:p>
            <a:pPr marL="609600" indent="-344488">
              <a:lnSpc>
                <a:spcPct val="80000"/>
              </a:lnSpc>
              <a:spcBef>
                <a:spcPts val="800"/>
              </a:spcBef>
              <a:buFont typeface="Wingdings" panose="05000000000000000000" pitchFamily="2" charset="2"/>
              <a:buChar char="§"/>
            </a:pPr>
            <a:r>
              <a:rPr lang="pl-PL" altLang="pl-PL" b="1" dirty="0"/>
              <a:t>Projekt ślepy wzmacniający nierówność i dyskryminację, np.: </a:t>
            </a:r>
            <a:r>
              <a:rPr lang="pl-PL" altLang="pl-PL" dirty="0"/>
              <a:t>Kurs „Smaki Tradycji” zakłada naukę gotowania i pieczenia według tradycji lokalnych. Koło Gospodyń Wiejskich planuje cykl szkoleń dla 100 kobiet.</a:t>
            </a:r>
          </a:p>
          <a:p>
            <a:pPr marL="609600" indent="-344488">
              <a:lnSpc>
                <a:spcPct val="80000"/>
              </a:lnSpc>
              <a:spcBef>
                <a:spcPts val="800"/>
              </a:spcBef>
              <a:buFont typeface="Wingdings" panose="05000000000000000000" pitchFamily="2" charset="2"/>
              <a:buChar char="§"/>
            </a:pPr>
            <a:r>
              <a:rPr lang="pl-PL" altLang="pl-PL" dirty="0"/>
              <a:t>Aby spełnić zasadę równości szans zapisano:</a:t>
            </a:r>
          </a:p>
          <a:p>
            <a:pPr marL="609600" indent="-344488">
              <a:lnSpc>
                <a:spcPct val="80000"/>
              </a:lnSpc>
              <a:spcBef>
                <a:spcPts val="800"/>
              </a:spcBef>
            </a:pPr>
            <a:r>
              <a:rPr lang="pl-PL" altLang="pl-PL" dirty="0"/>
              <a:t>Zadanie: Upowszechnianie, do którego zaproszeni zostaną panowie </a:t>
            </a:r>
            <a:r>
              <a:rPr lang="pl-PL" altLang="pl-PL" b="1" dirty="0"/>
              <a:t>w roli degustatorów.</a:t>
            </a:r>
          </a:p>
          <a:p>
            <a:pPr marL="609600" indent="-344488">
              <a:lnSpc>
                <a:spcPct val="80000"/>
              </a:lnSpc>
              <a:spcBef>
                <a:spcPts val="800"/>
              </a:spcBef>
            </a:pPr>
            <a:r>
              <a:rPr lang="pl-PL" altLang="pl-PL" dirty="0"/>
              <a:t>Efekt: potrawy smakowały,  panowie mówią: </a:t>
            </a:r>
            <a:r>
              <a:rPr lang="pl-PL" altLang="pl-PL" i="1" dirty="0"/>
              <a:t>Super!</a:t>
            </a:r>
            <a:r>
              <a:rPr lang="pl-PL" altLang="pl-PL" dirty="0"/>
              <a:t> </a:t>
            </a:r>
            <a:r>
              <a:rPr lang="pl-PL" altLang="pl-PL" i="1" dirty="0"/>
              <a:t>Gotujcie tak dalej</a:t>
            </a:r>
            <a:r>
              <a:rPr lang="pl-PL" altLang="pl-PL" dirty="0"/>
              <a:t>. </a:t>
            </a:r>
            <a:r>
              <a:rPr lang="pl-PL" dirty="0"/>
              <a:t>Brak odniesienia do sytuacji kobiet i mężczyzn.</a:t>
            </a:r>
            <a:endParaRPr lang="pl-PL" b="1" dirty="0"/>
          </a:p>
          <a:p>
            <a:pPr marL="609600" indent="-344488">
              <a:lnSpc>
                <a:spcPct val="120000"/>
              </a:lnSpc>
              <a:spcBef>
                <a:spcPts val="800"/>
              </a:spcBef>
              <a:buFont typeface="Wingdings" panose="05000000000000000000" pitchFamily="2" charset="2"/>
              <a:buChar char="§"/>
              <a:defRPr/>
            </a:pPr>
            <a:r>
              <a:rPr lang="pl-PL" dirty="0"/>
              <a:t>Dane ilościowe nie uwzględniają podziału na </a:t>
            </a:r>
            <a:r>
              <a:rPr lang="pl-PL" dirty="0" err="1"/>
              <a:t>KiM</a:t>
            </a:r>
            <a:r>
              <a:rPr lang="pl-PL" dirty="0"/>
              <a:t>, analiza problemu nie uwzględnia specyfiki sytuacji  kobiet i mężczyzn.</a:t>
            </a:r>
          </a:p>
          <a:p>
            <a:pPr marL="609600" indent="-344488">
              <a:lnSpc>
                <a:spcPct val="120000"/>
              </a:lnSpc>
              <a:spcBef>
                <a:spcPts val="800"/>
              </a:spcBef>
              <a:buFont typeface="Wingdings" panose="05000000000000000000" pitchFamily="2" charset="2"/>
              <a:buChar char="§"/>
              <a:defRPr/>
            </a:pPr>
            <a:r>
              <a:rPr lang="pl-PL" dirty="0"/>
              <a:t>W projekcie używa się określeń: osoby, uczestnik, uczestnicy, mieszkańcy, grupy docelowe                   a brak słów </a:t>
            </a:r>
            <a:r>
              <a:rPr lang="pl-PL" b="1" dirty="0"/>
              <a:t>mężczyźni/kobiety. Powinno być</a:t>
            </a:r>
            <a:r>
              <a:rPr lang="pl-PL" dirty="0"/>
              <a:t> np. osoby długotrwale bezrobotne                             (w naszym powiecie dominują w tej grupie kobiety stanowiąc 58,7% stan na 31.12.2016 r.)                mają niewystarczające umiejętności poszukiwania pracy.</a:t>
            </a:r>
          </a:p>
          <a:p>
            <a:pPr marL="609600" indent="-344488">
              <a:lnSpc>
                <a:spcPct val="80000"/>
              </a:lnSpc>
              <a:spcBef>
                <a:spcPts val="800"/>
              </a:spcBef>
              <a:defRPr/>
            </a:pPr>
            <a:endParaRPr lang="pl-PL" dirty="0"/>
          </a:p>
          <a:p>
            <a:pPr marL="609600" indent="-344488">
              <a:lnSpc>
                <a:spcPct val="80000"/>
              </a:lnSpc>
              <a:spcBef>
                <a:spcPts val="800"/>
              </a:spcBef>
            </a:pPr>
            <a:endParaRPr lang="pl-PL" altLang="pl-PL" dirty="0"/>
          </a:p>
          <a:p>
            <a:pPr marL="609600" indent="-609600">
              <a:lnSpc>
                <a:spcPct val="80000"/>
              </a:lnSpc>
              <a:spcBef>
                <a:spcPts val="800"/>
              </a:spcBef>
              <a:spcAft>
                <a:spcPct val="40000"/>
              </a:spcAft>
              <a:buFontTx/>
              <a:buChar char="-"/>
            </a:pPr>
            <a:endParaRPr lang="pl-PL" altLang="pl-PL" dirty="0">
              <a:cs typeface="Times New Roman" panose="02020603050405020304" pitchFamily="18" charset="0"/>
            </a:endParaRPr>
          </a:p>
          <a:p>
            <a:pPr marL="609600" indent="-609600">
              <a:lnSpc>
                <a:spcPct val="80000"/>
              </a:lnSpc>
              <a:spcBef>
                <a:spcPts val="800"/>
              </a:spcBef>
              <a:spcAft>
                <a:spcPct val="40000"/>
              </a:spcAft>
            </a:pPr>
            <a:endParaRPr lang="pl-PL" altLang="pl-PL" dirty="0"/>
          </a:p>
          <a:p>
            <a:pPr marL="609600" indent="-609600">
              <a:lnSpc>
                <a:spcPct val="80000"/>
              </a:lnSpc>
              <a:spcBef>
                <a:spcPts val="800"/>
              </a:spcBef>
              <a:spcAft>
                <a:spcPct val="40000"/>
              </a:spcAft>
              <a:buFontTx/>
              <a:buChar char="-"/>
            </a:pPr>
            <a:endParaRPr lang="pl-PL" altLang="pl-PL" dirty="0">
              <a:cs typeface="Times New Roman" panose="02020603050405020304" pitchFamily="18" charset="0"/>
            </a:endParaRPr>
          </a:p>
          <a:p>
            <a:pPr marL="609600" indent="-609600">
              <a:lnSpc>
                <a:spcPct val="80000"/>
              </a:lnSpc>
              <a:spcBef>
                <a:spcPts val="800"/>
              </a:spcBef>
              <a:spcAft>
                <a:spcPct val="40000"/>
              </a:spcAft>
            </a:pPr>
            <a:endParaRPr lang="pl-PL" altLang="pl-PL" dirty="0"/>
          </a:p>
          <a:p>
            <a:pPr algn="just">
              <a:spcBef>
                <a:spcPts val="800"/>
              </a:spcBef>
            </a:pPr>
            <a:endParaRPr lang="pl-PL" dirty="0"/>
          </a:p>
        </p:txBody>
      </p:sp>
      <p:sp>
        <p:nvSpPr>
          <p:cNvPr id="5" name="Tytuł 1"/>
          <p:cNvSpPr>
            <a:spLocks noGrp="1"/>
          </p:cNvSpPr>
          <p:nvPr>
            <p:ph type="title"/>
          </p:nvPr>
        </p:nvSpPr>
        <p:spPr>
          <a:xfrm>
            <a:off x="687471" y="509148"/>
            <a:ext cx="11348581" cy="500715"/>
          </a:xfrm>
        </p:spPr>
        <p:txBody>
          <a:bodyPr>
            <a:noAutofit/>
          </a:bodyPr>
          <a:lstStyle/>
          <a:p>
            <a:pPr>
              <a:spcBef>
                <a:spcPts val="1000"/>
              </a:spcBef>
            </a:pPr>
            <a:r>
              <a:rPr lang="pl-PL" dirty="0">
                <a:ea typeface="Mongolian Baiti" panose="03000500000000000000" pitchFamily="66" charset="0"/>
              </a:rPr>
              <a:t>Bariery równości</a:t>
            </a:r>
          </a:p>
        </p:txBody>
      </p:sp>
    </p:spTree>
    <p:extLst>
      <p:ext uri="{BB962C8B-B14F-4D97-AF65-F5344CB8AC3E}">
        <p14:creationId xmlns:p14="http://schemas.microsoft.com/office/powerpoint/2010/main" val="28337308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3151" y="1535723"/>
            <a:ext cx="10319408" cy="4365462"/>
          </a:xfrm>
        </p:spPr>
        <p:txBody>
          <a:bodyPr>
            <a:noAutofit/>
          </a:bodyPr>
          <a:lstStyle/>
          <a:p>
            <a:pPr marL="609600" indent="-344488">
              <a:lnSpc>
                <a:spcPct val="80000"/>
              </a:lnSpc>
              <a:defRPr/>
            </a:pPr>
            <a:r>
              <a:rPr lang="pl-PL" b="1" dirty="0"/>
              <a:t>Projekty neutralne (brak spełniania zasady równych szans)</a:t>
            </a:r>
          </a:p>
          <a:p>
            <a:pPr marL="609600" indent="-344488">
              <a:lnSpc>
                <a:spcPct val="80000"/>
              </a:lnSpc>
              <a:defRPr/>
            </a:pPr>
            <a:endParaRPr lang="pl-PL" dirty="0"/>
          </a:p>
          <a:p>
            <a:pPr marL="609600" indent="-344488">
              <a:lnSpc>
                <a:spcPct val="80000"/>
              </a:lnSpc>
              <a:buFont typeface="Wingdings" pitchFamily="2" charset="2"/>
              <a:buChar char="§"/>
              <a:defRPr/>
            </a:pPr>
            <a:r>
              <a:rPr lang="pl-PL" dirty="0"/>
              <a:t>Projekty  odnoszące się do idei </a:t>
            </a:r>
            <a:r>
              <a:rPr lang="pl-PL" b="1" dirty="0"/>
              <a:t>parytetu  50/50</a:t>
            </a:r>
            <a:r>
              <a:rPr lang="pl-PL" dirty="0"/>
              <a:t>  </a:t>
            </a:r>
            <a:r>
              <a:rPr lang="pl-PL" b="1" dirty="0"/>
              <a:t>mogą pogłębiać istniejące nierówności. </a:t>
            </a:r>
          </a:p>
          <a:p>
            <a:pPr marL="609600" indent="-344488">
              <a:lnSpc>
                <a:spcPct val="80000"/>
              </a:lnSpc>
              <a:buFont typeface="Wingdings" pitchFamily="2" charset="2"/>
              <a:buChar char="§"/>
              <a:defRPr/>
            </a:pPr>
            <a:r>
              <a:rPr lang="pl-PL" dirty="0"/>
              <a:t> Dane ilościowe nie uwzględniają  podziału na kobiety i mężczyzn.</a:t>
            </a:r>
          </a:p>
          <a:p>
            <a:pPr marL="609600" indent="-344488">
              <a:lnSpc>
                <a:spcPct val="80000"/>
              </a:lnSpc>
              <a:buFont typeface="Wingdings" pitchFamily="2" charset="2"/>
              <a:buChar char="§"/>
              <a:defRPr/>
            </a:pPr>
            <a:r>
              <a:rPr lang="pl-PL" dirty="0"/>
              <a:t>Analiza problemu nie uwzględniają  specyfiki sytuacji  kobiet i mężczyzn.</a:t>
            </a:r>
          </a:p>
          <a:p>
            <a:pPr marL="609600" indent="-344488">
              <a:lnSpc>
                <a:spcPct val="80000"/>
              </a:lnSpc>
              <a:buFont typeface="Wingdings" panose="05000000000000000000" pitchFamily="2" charset="2"/>
              <a:buChar char="§"/>
            </a:pPr>
            <a:r>
              <a:rPr lang="pl-PL" altLang="pl-PL" dirty="0"/>
              <a:t>Projektodawca deklaruje pełną dostępność i  brak dyskryminacji nie proponując  działań, które to zapewniają.</a:t>
            </a:r>
          </a:p>
          <a:p>
            <a:pPr marL="609600" indent="-344488">
              <a:lnSpc>
                <a:spcPct val="80000"/>
              </a:lnSpc>
            </a:pPr>
            <a:endParaRPr lang="pl-PL" altLang="pl-PL" dirty="0"/>
          </a:p>
          <a:p>
            <a:pPr marL="609600" indent="-344488">
              <a:lnSpc>
                <a:spcPct val="80000"/>
              </a:lnSpc>
            </a:pPr>
            <a:r>
              <a:rPr lang="pl-PL" altLang="pl-PL" dirty="0"/>
              <a:t>	Np. zapis: Projekt zakłada respektowanie zasady równości płci.</a:t>
            </a:r>
          </a:p>
          <a:p>
            <a:pPr marL="609600" indent="-344488">
              <a:lnSpc>
                <a:spcPct val="80000"/>
              </a:lnSpc>
            </a:pPr>
            <a:r>
              <a:rPr lang="pl-PL" altLang="pl-PL" dirty="0"/>
              <a:t>	Naszą grupą docelową są osoby długotrwale bezrobotne z powiatu przykładowskiego.</a:t>
            </a:r>
          </a:p>
          <a:p>
            <a:pPr marL="609600" indent="-344488">
              <a:lnSpc>
                <a:spcPct val="80000"/>
              </a:lnSpc>
            </a:pPr>
            <a:r>
              <a:rPr lang="pl-PL" altLang="pl-PL" dirty="0"/>
              <a:t>	Zaprosimy do niego </a:t>
            </a:r>
            <a:r>
              <a:rPr lang="pl-PL" altLang="pl-PL" b="1" dirty="0"/>
              <a:t>15 kobiet i 15 mężczyzn.</a:t>
            </a:r>
            <a:r>
              <a:rPr lang="pl-PL" altLang="pl-PL" dirty="0"/>
              <a:t> </a:t>
            </a:r>
          </a:p>
          <a:p>
            <a:pPr marL="609600" indent="-344488">
              <a:lnSpc>
                <a:spcPct val="80000"/>
              </a:lnSpc>
            </a:pPr>
            <a:endParaRPr lang="pl-PL" altLang="pl-PL" dirty="0"/>
          </a:p>
          <a:p>
            <a:pPr marL="609600" indent="-609600">
              <a:lnSpc>
                <a:spcPct val="80000"/>
              </a:lnSpc>
              <a:spcAft>
                <a:spcPct val="40000"/>
              </a:spcAft>
              <a:buFontTx/>
              <a:buChar char="-"/>
            </a:pPr>
            <a:endParaRPr lang="pl-PL" altLang="pl-PL" sz="2000" dirty="0">
              <a:cs typeface="Times New Roman" panose="02020603050405020304" pitchFamily="18" charset="0"/>
            </a:endParaRPr>
          </a:p>
          <a:p>
            <a:pPr marL="609600" indent="-609600">
              <a:lnSpc>
                <a:spcPct val="80000"/>
              </a:lnSpc>
              <a:spcAft>
                <a:spcPct val="40000"/>
              </a:spcAft>
            </a:pPr>
            <a:endParaRPr lang="pl-PL" altLang="pl-PL" sz="2000" dirty="0"/>
          </a:p>
          <a:p>
            <a:pPr marL="609600" indent="-344488">
              <a:lnSpc>
                <a:spcPct val="80000"/>
              </a:lnSpc>
            </a:pPr>
            <a:endParaRPr lang="pl-PL" altLang="pl-PL" dirty="0"/>
          </a:p>
          <a:p>
            <a:pPr marL="609600" indent="-609600">
              <a:lnSpc>
                <a:spcPct val="80000"/>
              </a:lnSpc>
              <a:spcAft>
                <a:spcPct val="40000"/>
              </a:spcAft>
              <a:buFontTx/>
              <a:buChar char="-"/>
            </a:pPr>
            <a:endParaRPr lang="pl-PL" altLang="pl-PL" dirty="0">
              <a:cs typeface="Times New Roman" panose="02020603050405020304" pitchFamily="18" charset="0"/>
            </a:endParaRPr>
          </a:p>
          <a:p>
            <a:pPr marL="609600" indent="-609600">
              <a:lnSpc>
                <a:spcPct val="80000"/>
              </a:lnSpc>
              <a:spcAft>
                <a:spcPct val="40000"/>
              </a:spcAft>
            </a:pPr>
            <a:endParaRPr lang="pl-PL" altLang="pl-PL" dirty="0"/>
          </a:p>
          <a:p>
            <a:pPr marL="609600" indent="-609600">
              <a:lnSpc>
                <a:spcPct val="80000"/>
              </a:lnSpc>
              <a:spcAft>
                <a:spcPct val="40000"/>
              </a:spcAft>
              <a:buFontTx/>
              <a:buChar char="-"/>
            </a:pPr>
            <a:endParaRPr lang="pl-PL" altLang="pl-PL" dirty="0">
              <a:cs typeface="Times New Roman" panose="02020603050405020304" pitchFamily="18" charset="0"/>
            </a:endParaRPr>
          </a:p>
          <a:p>
            <a:pPr marL="609600" indent="-609600">
              <a:lnSpc>
                <a:spcPct val="80000"/>
              </a:lnSpc>
              <a:spcAft>
                <a:spcPct val="40000"/>
              </a:spcAft>
            </a:pPr>
            <a:endParaRPr lang="pl-PL" altLang="pl-PL" dirty="0"/>
          </a:p>
          <a:p>
            <a:pPr algn="just"/>
            <a:endParaRPr lang="pl-PL" dirty="0"/>
          </a:p>
        </p:txBody>
      </p:sp>
      <p:sp>
        <p:nvSpPr>
          <p:cNvPr id="5" name="Tytuł 1"/>
          <p:cNvSpPr>
            <a:spLocks noGrp="1"/>
          </p:cNvSpPr>
          <p:nvPr>
            <p:ph type="title"/>
          </p:nvPr>
        </p:nvSpPr>
        <p:spPr>
          <a:xfrm>
            <a:off x="921388" y="456100"/>
            <a:ext cx="5429793" cy="500715"/>
          </a:xfrm>
        </p:spPr>
        <p:txBody>
          <a:bodyPr>
            <a:noAutofit/>
          </a:bodyPr>
          <a:lstStyle/>
          <a:p>
            <a:pPr>
              <a:spcBef>
                <a:spcPts val="1000"/>
              </a:spcBef>
            </a:pPr>
            <a:r>
              <a:rPr lang="pl-PL" dirty="0">
                <a:ea typeface="Mongolian Baiti" panose="03000500000000000000" pitchFamily="66" charset="0"/>
              </a:rPr>
              <a:t>Bariery równości</a:t>
            </a:r>
          </a:p>
        </p:txBody>
      </p:sp>
    </p:spTree>
    <p:extLst>
      <p:ext uri="{BB962C8B-B14F-4D97-AF65-F5344CB8AC3E}">
        <p14:creationId xmlns:p14="http://schemas.microsoft.com/office/powerpoint/2010/main" val="23523075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8090" y="1165633"/>
            <a:ext cx="10800327" cy="4692906"/>
          </a:xfrm>
        </p:spPr>
        <p:txBody>
          <a:bodyPr>
            <a:noAutofit/>
          </a:bodyPr>
          <a:lstStyle/>
          <a:p>
            <a:pPr marL="609600" indent="-344488" algn="just">
              <a:lnSpc>
                <a:spcPct val="80000"/>
              </a:lnSpc>
              <a:defRPr/>
            </a:pPr>
            <a:r>
              <a:rPr lang="pl-PL" b="1" dirty="0"/>
              <a:t>Projekty praktyczne (brak spełniania zasady równych szans):</a:t>
            </a:r>
          </a:p>
          <a:p>
            <a:pPr marL="609600" indent="-344488" algn="just">
              <a:lnSpc>
                <a:spcPct val="80000"/>
              </a:lnSpc>
              <a:buFont typeface="Wingdings" panose="05000000000000000000" pitchFamily="2" charset="2"/>
              <a:buChar char="§"/>
              <a:defRPr/>
            </a:pPr>
            <a:r>
              <a:rPr lang="pl-PL" dirty="0"/>
              <a:t>Oferują kobietom i mężczyznom odmienne  działania, zgodne jednak z tradycyjnymi  rolami                i stereotypami, odpowiadają na praktyczne potrzeby, jednocześnie utrwalają poziomą segregacje rynku pracy.</a:t>
            </a:r>
          </a:p>
          <a:p>
            <a:pPr marL="609600" indent="-344488" algn="just">
              <a:lnSpc>
                <a:spcPct val="80000"/>
              </a:lnSpc>
              <a:buFont typeface="Wingdings" panose="05000000000000000000" pitchFamily="2" charset="2"/>
              <a:buChar char="§"/>
              <a:defRPr/>
            </a:pPr>
            <a:r>
              <a:rPr lang="pl-PL" dirty="0"/>
              <a:t>Dla kobiet przewidujemy szkolenie </a:t>
            </a:r>
            <a:r>
              <a:rPr lang="pl-PL" i="1" dirty="0"/>
              <a:t>„Opieka nad osobami starszymi”.</a:t>
            </a:r>
          </a:p>
          <a:p>
            <a:pPr marL="609600" indent="-344488" algn="just">
              <a:lnSpc>
                <a:spcPct val="110000"/>
              </a:lnSpc>
              <a:buFont typeface="Wingdings" panose="05000000000000000000" pitchFamily="2" charset="2"/>
              <a:buChar char="§"/>
              <a:defRPr/>
            </a:pPr>
            <a:r>
              <a:rPr lang="pl-PL" dirty="0"/>
              <a:t>Dla mężczyzn: </a:t>
            </a:r>
            <a:r>
              <a:rPr lang="pl-PL" i="1" dirty="0"/>
              <a:t>„Przedstawiciel handlowy w firmach farmaceutycznych”.</a:t>
            </a:r>
          </a:p>
          <a:p>
            <a:pPr marL="609600" indent="-344488" algn="just">
              <a:lnSpc>
                <a:spcPct val="110000"/>
              </a:lnSpc>
              <a:buFont typeface="Wingdings" panose="05000000000000000000" pitchFamily="2" charset="2"/>
              <a:buChar char="§"/>
              <a:defRPr/>
            </a:pPr>
            <a:r>
              <a:rPr lang="pl-PL" dirty="0"/>
              <a:t> Na etapie analizy dostrzegają zróżnicowaną sytuację kobiet i mężczyzn, ale nie przekłada                  się to na cele i działania (np. wskazuje się, że kobiety dominują w niskopłatnych zawodach,                 a następnie proponuje się im kursy szycia lub gotowania utrzymując w niskopłatnym segmencie rynku pracy).</a:t>
            </a:r>
          </a:p>
          <a:p>
            <a:pPr marL="609600" indent="-344488" algn="just">
              <a:lnSpc>
                <a:spcPct val="110000"/>
              </a:lnSpc>
              <a:defRPr/>
            </a:pPr>
            <a:r>
              <a:rPr lang="pl-PL" dirty="0"/>
              <a:t>Np. </a:t>
            </a:r>
            <a:r>
              <a:rPr lang="pl-PL" i="1" dirty="0"/>
              <a:t>Kobiety w wieku do 25 lat nie uczestniczyły do tej pory w szkoleniach, gdyż często samotnie wychowują dzieci w wieku przedszkolnym</a:t>
            </a:r>
            <a:r>
              <a:rPr lang="pl-PL" dirty="0"/>
              <a:t>. Dlatego dla tych pań rezerwujemy 20% miejsc              w naszym projekcie. (A CO ZROBIĄ Z DZIEĆMI??!).</a:t>
            </a:r>
            <a:endParaRPr lang="pl-PL" dirty="0">
              <a:solidFill>
                <a:schemeClr val="hlink"/>
              </a:solidFill>
            </a:endParaRPr>
          </a:p>
          <a:p>
            <a:pPr marL="609600" indent="-344488" algn="just">
              <a:lnSpc>
                <a:spcPct val="110000"/>
              </a:lnSpc>
              <a:defRPr/>
            </a:pPr>
            <a:endParaRPr lang="pl-PL" dirty="0"/>
          </a:p>
          <a:p>
            <a:pPr marL="609600" indent="-344488" algn="just">
              <a:lnSpc>
                <a:spcPct val="110000"/>
              </a:lnSpc>
              <a:defRPr/>
            </a:pPr>
            <a:r>
              <a:rPr lang="pl-PL" dirty="0"/>
              <a:t>	</a:t>
            </a:r>
          </a:p>
          <a:p>
            <a:pPr marL="609600" indent="-344488" algn="just">
              <a:lnSpc>
                <a:spcPct val="80000"/>
              </a:lnSpc>
              <a:defRPr/>
            </a:pPr>
            <a:endParaRPr lang="pl-PL" dirty="0">
              <a:solidFill>
                <a:schemeClr val="hlink"/>
              </a:solidFill>
            </a:endParaRPr>
          </a:p>
          <a:p>
            <a:pPr marL="609600" indent="-344488" algn="just">
              <a:lnSpc>
                <a:spcPct val="80000"/>
              </a:lnSpc>
              <a:defRPr/>
            </a:pPr>
            <a:endParaRPr lang="pl-PL" dirty="0">
              <a:solidFill>
                <a:schemeClr val="hlink"/>
              </a:solidFill>
            </a:endParaRPr>
          </a:p>
          <a:p>
            <a:pPr marL="609600" indent="-344488" algn="just">
              <a:lnSpc>
                <a:spcPct val="80000"/>
              </a:lnSpc>
            </a:pPr>
            <a:endParaRPr lang="pl-PL" altLang="pl-PL" dirty="0"/>
          </a:p>
          <a:p>
            <a:pPr marL="609600" indent="-609600" algn="just">
              <a:lnSpc>
                <a:spcPct val="80000"/>
              </a:lnSpc>
              <a:spcAft>
                <a:spcPct val="40000"/>
              </a:spcAft>
              <a:buFontTx/>
              <a:buChar char="-"/>
            </a:pPr>
            <a:endParaRPr lang="pl-PL" altLang="pl-PL" dirty="0">
              <a:cs typeface="Times New Roman" panose="02020603050405020304" pitchFamily="18" charset="0"/>
            </a:endParaRPr>
          </a:p>
          <a:p>
            <a:pPr marL="609600" indent="-609600" algn="just">
              <a:lnSpc>
                <a:spcPct val="80000"/>
              </a:lnSpc>
              <a:spcAft>
                <a:spcPct val="40000"/>
              </a:spcAft>
            </a:pPr>
            <a:endParaRPr lang="pl-PL" altLang="pl-PL" dirty="0"/>
          </a:p>
          <a:p>
            <a:pPr marL="609600" indent="-344488" algn="just">
              <a:lnSpc>
                <a:spcPct val="80000"/>
              </a:lnSpc>
            </a:pPr>
            <a:endParaRPr lang="pl-PL" altLang="pl-PL" dirty="0"/>
          </a:p>
          <a:p>
            <a:pPr marL="609600" indent="-609600" algn="just">
              <a:lnSpc>
                <a:spcPct val="80000"/>
              </a:lnSpc>
              <a:spcAft>
                <a:spcPct val="40000"/>
              </a:spcAft>
              <a:buFontTx/>
              <a:buChar char="-"/>
            </a:pPr>
            <a:endParaRPr lang="pl-PL" altLang="pl-PL" dirty="0">
              <a:cs typeface="Times New Roman" panose="02020603050405020304" pitchFamily="18" charset="0"/>
            </a:endParaRPr>
          </a:p>
          <a:p>
            <a:pPr marL="609600" indent="-609600" algn="just">
              <a:lnSpc>
                <a:spcPct val="80000"/>
              </a:lnSpc>
              <a:spcAft>
                <a:spcPct val="40000"/>
              </a:spcAft>
            </a:pPr>
            <a:endParaRPr lang="pl-PL" altLang="pl-PL" dirty="0"/>
          </a:p>
          <a:p>
            <a:pPr marL="609600" indent="-609600" algn="just">
              <a:lnSpc>
                <a:spcPct val="80000"/>
              </a:lnSpc>
              <a:spcAft>
                <a:spcPct val="40000"/>
              </a:spcAft>
              <a:buFontTx/>
              <a:buChar char="-"/>
            </a:pPr>
            <a:endParaRPr lang="pl-PL" altLang="pl-PL" dirty="0">
              <a:cs typeface="Times New Roman" panose="02020603050405020304" pitchFamily="18" charset="0"/>
            </a:endParaRPr>
          </a:p>
          <a:p>
            <a:pPr marL="609600" indent="-609600" algn="just">
              <a:lnSpc>
                <a:spcPct val="80000"/>
              </a:lnSpc>
              <a:spcAft>
                <a:spcPct val="40000"/>
              </a:spcAft>
            </a:pPr>
            <a:endParaRPr lang="pl-PL" altLang="pl-PL" dirty="0"/>
          </a:p>
          <a:p>
            <a:pPr algn="just"/>
            <a:endParaRPr lang="pl-PL" dirty="0"/>
          </a:p>
        </p:txBody>
      </p:sp>
      <p:sp>
        <p:nvSpPr>
          <p:cNvPr id="5" name="Tytuł 1"/>
          <p:cNvSpPr>
            <a:spLocks noGrp="1"/>
          </p:cNvSpPr>
          <p:nvPr>
            <p:ph type="title"/>
          </p:nvPr>
        </p:nvSpPr>
        <p:spPr>
          <a:xfrm>
            <a:off x="730002" y="451391"/>
            <a:ext cx="3778203" cy="500715"/>
          </a:xfrm>
        </p:spPr>
        <p:txBody>
          <a:bodyPr>
            <a:noAutofit/>
          </a:bodyPr>
          <a:lstStyle/>
          <a:p>
            <a:pPr>
              <a:spcBef>
                <a:spcPts val="1000"/>
              </a:spcBef>
            </a:pPr>
            <a:r>
              <a:rPr lang="pl-PL" dirty="0">
                <a:ea typeface="Mongolian Baiti" panose="03000500000000000000" pitchFamily="66" charset="0"/>
              </a:rPr>
              <a:t>Bariery równości</a:t>
            </a:r>
          </a:p>
        </p:txBody>
      </p:sp>
    </p:spTree>
    <p:extLst>
      <p:ext uri="{BB962C8B-B14F-4D97-AF65-F5344CB8AC3E}">
        <p14:creationId xmlns:p14="http://schemas.microsoft.com/office/powerpoint/2010/main" val="2206665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30109" y="1508187"/>
            <a:ext cx="9979165" cy="4437840"/>
          </a:xfrm>
        </p:spPr>
        <p:txBody>
          <a:bodyPr>
            <a:noAutofit/>
          </a:bodyPr>
          <a:lstStyle/>
          <a:p>
            <a:pPr marL="609600" indent="-344488">
              <a:lnSpc>
                <a:spcPct val="80000"/>
              </a:lnSpc>
              <a:spcAft>
                <a:spcPts val="600"/>
              </a:spcAft>
              <a:defRPr/>
            </a:pPr>
            <a:r>
              <a:rPr lang="pl-PL" b="1" dirty="0"/>
              <a:t>Projekty równościowe - realizacja zasady równych szans:</a:t>
            </a:r>
          </a:p>
          <a:p>
            <a:pPr marL="609600" indent="-344488">
              <a:lnSpc>
                <a:spcPct val="80000"/>
              </a:lnSpc>
              <a:spcAft>
                <a:spcPts val="600"/>
              </a:spcAft>
              <a:buFont typeface="Arial" panose="020B0604020202020204" pitchFamily="34" charset="0"/>
              <a:buChar char="•"/>
              <a:defRPr/>
            </a:pPr>
            <a:r>
              <a:rPr lang="pl-PL" dirty="0"/>
              <a:t>Wszystkie dane są segregowane z podziałem na  płeć.</a:t>
            </a:r>
          </a:p>
          <a:p>
            <a:pPr marL="609600" indent="-344488">
              <a:lnSpc>
                <a:spcPct val="80000"/>
              </a:lnSpc>
              <a:spcAft>
                <a:spcPts val="600"/>
              </a:spcAft>
              <a:buFont typeface="Arial" panose="020B0604020202020204" pitchFamily="34" charset="0"/>
              <a:buChar char="•"/>
              <a:defRPr/>
            </a:pPr>
            <a:r>
              <a:rPr lang="pl-PL" dirty="0"/>
              <a:t>Na etapie analizy bada się różnice w sytuacji kobiet i mężczyzn.</a:t>
            </a:r>
          </a:p>
          <a:p>
            <a:pPr marL="609600" indent="-344488">
              <a:lnSpc>
                <a:spcPct val="80000"/>
              </a:lnSpc>
              <a:spcAft>
                <a:spcPts val="600"/>
              </a:spcAft>
              <a:buFont typeface="Arial" panose="020B0604020202020204" pitchFamily="34" charset="0"/>
              <a:buChar char="•"/>
              <a:defRPr/>
            </a:pPr>
            <a:r>
              <a:rPr lang="pl-PL" dirty="0"/>
              <a:t>Skład liczbowy uczestników/uczestniczek wynika z analizy i jest adekwatny do problemu.</a:t>
            </a:r>
          </a:p>
          <a:p>
            <a:pPr marL="609600" indent="-344488">
              <a:lnSpc>
                <a:spcPct val="80000"/>
              </a:lnSpc>
              <a:spcAft>
                <a:spcPts val="600"/>
              </a:spcAft>
              <a:buFont typeface="Arial" panose="020B0604020202020204" pitchFamily="34" charset="0"/>
              <a:buChar char="•"/>
              <a:defRPr/>
            </a:pPr>
            <a:r>
              <a:rPr lang="pl-PL" dirty="0"/>
              <a:t>Proponowane działania przyczyniają się do realizacji  strategicznych celów równości  płci.</a:t>
            </a:r>
          </a:p>
          <a:p>
            <a:pPr marL="609600" indent="-344488">
              <a:lnSpc>
                <a:spcPct val="80000"/>
              </a:lnSpc>
              <a:spcAft>
                <a:spcPts val="600"/>
              </a:spcAft>
              <a:buFont typeface="Arial" panose="020B0604020202020204" pitchFamily="34" charset="0"/>
              <a:buChar char="•"/>
              <a:defRPr/>
            </a:pPr>
            <a:r>
              <a:rPr lang="pl-PL" dirty="0"/>
              <a:t>Spójność pomiędzy diagnozą a działaniami projektu.</a:t>
            </a:r>
          </a:p>
          <a:p>
            <a:pPr marL="609600" indent="-344488">
              <a:lnSpc>
                <a:spcPct val="80000"/>
              </a:lnSpc>
              <a:spcAft>
                <a:spcPts val="600"/>
              </a:spcAft>
              <a:buFont typeface="Arial" panose="020B0604020202020204" pitchFamily="34" charset="0"/>
              <a:buChar char="•"/>
              <a:defRPr/>
            </a:pPr>
            <a:r>
              <a:rPr lang="pl-PL" dirty="0"/>
              <a:t>Równość płci jest wartością.</a:t>
            </a:r>
          </a:p>
          <a:p>
            <a:pPr marL="609600" indent="-344488">
              <a:lnSpc>
                <a:spcPct val="80000"/>
              </a:lnSpc>
              <a:spcAft>
                <a:spcPts val="600"/>
              </a:spcAft>
              <a:buFont typeface="Arial" panose="020B0604020202020204" pitchFamily="34" charset="0"/>
              <a:buChar char="•"/>
              <a:defRPr/>
            </a:pPr>
            <a:r>
              <a:rPr lang="pl-PL" dirty="0"/>
              <a:t>Skład liczbowy uczestników/uczestniczek wynika z analizy i jest adekwatny do problemu.</a:t>
            </a:r>
          </a:p>
          <a:p>
            <a:pPr marL="609600" indent="-344488">
              <a:lnSpc>
                <a:spcPct val="80000"/>
              </a:lnSpc>
              <a:spcAft>
                <a:spcPts val="600"/>
              </a:spcAft>
              <a:buFont typeface="Arial" panose="020B0604020202020204" pitchFamily="34" charset="0"/>
              <a:buChar char="•"/>
              <a:defRPr/>
            </a:pPr>
            <a:r>
              <a:rPr lang="pl-PL" dirty="0"/>
              <a:t>Proponowane działania przyczyniają się do realizacji  strategicznych celów równości  płci.</a:t>
            </a:r>
          </a:p>
          <a:p>
            <a:pPr marL="609600" indent="-344488">
              <a:lnSpc>
                <a:spcPct val="80000"/>
              </a:lnSpc>
              <a:spcAft>
                <a:spcPts val="600"/>
              </a:spcAft>
              <a:defRPr/>
            </a:pPr>
            <a:endParaRPr lang="pl-PL" dirty="0">
              <a:latin typeface="Garamond" pitchFamily="18" charset="0"/>
            </a:endParaRPr>
          </a:p>
          <a:p>
            <a:pPr marL="609600" indent="-344488">
              <a:lnSpc>
                <a:spcPct val="80000"/>
              </a:lnSpc>
              <a:spcAft>
                <a:spcPts val="600"/>
              </a:spcAft>
              <a:defRPr/>
            </a:pPr>
            <a:r>
              <a:rPr lang="pl-PL" sz="2000" dirty="0">
                <a:latin typeface="Garamond" pitchFamily="18" charset="0"/>
              </a:rPr>
              <a:t> </a:t>
            </a:r>
          </a:p>
          <a:p>
            <a:pPr marL="609600" indent="-344488" algn="ctr">
              <a:lnSpc>
                <a:spcPct val="80000"/>
              </a:lnSpc>
              <a:spcAft>
                <a:spcPts val="600"/>
              </a:spcAft>
              <a:defRPr/>
            </a:pPr>
            <a:endParaRPr lang="pl-PL" sz="400" dirty="0">
              <a:solidFill>
                <a:schemeClr val="hlink"/>
              </a:solidFill>
              <a:latin typeface="Garamond" pitchFamily="18" charset="0"/>
            </a:endParaRPr>
          </a:p>
          <a:p>
            <a:pPr marL="609600" indent="-344488" algn="just">
              <a:lnSpc>
                <a:spcPct val="80000"/>
              </a:lnSpc>
              <a:spcAft>
                <a:spcPts val="600"/>
              </a:spcAft>
              <a:defRPr/>
            </a:pPr>
            <a:endParaRPr lang="pl-PL" sz="400" dirty="0"/>
          </a:p>
          <a:p>
            <a:pPr marL="609600" indent="-344488" algn="just">
              <a:lnSpc>
                <a:spcPct val="80000"/>
              </a:lnSpc>
              <a:spcAft>
                <a:spcPts val="600"/>
              </a:spcAft>
              <a:defRPr/>
            </a:pPr>
            <a:r>
              <a:rPr lang="pl-PL" sz="400" dirty="0"/>
              <a:t>	</a:t>
            </a:r>
          </a:p>
          <a:p>
            <a:pPr marL="609600" indent="-344488" algn="just">
              <a:lnSpc>
                <a:spcPct val="110000"/>
              </a:lnSpc>
              <a:spcAft>
                <a:spcPts val="600"/>
              </a:spcAft>
              <a:defRPr/>
            </a:pPr>
            <a:endParaRPr lang="pl-PL" sz="1200" dirty="0">
              <a:latin typeface="Garamond" pitchFamily="18" charset="0"/>
            </a:endParaRPr>
          </a:p>
          <a:p>
            <a:pPr marL="609600" indent="-344488" algn="just">
              <a:lnSpc>
                <a:spcPct val="110000"/>
              </a:lnSpc>
              <a:spcAft>
                <a:spcPts val="600"/>
              </a:spcAft>
              <a:defRPr/>
            </a:pPr>
            <a:r>
              <a:rPr lang="pl-PL" sz="1200" dirty="0">
                <a:latin typeface="Garamond" pitchFamily="18" charset="0"/>
              </a:rPr>
              <a:t>	</a:t>
            </a:r>
          </a:p>
          <a:p>
            <a:pPr marL="609600" indent="-344488" algn="just">
              <a:lnSpc>
                <a:spcPct val="110000"/>
              </a:lnSpc>
              <a:spcAft>
                <a:spcPts val="600"/>
              </a:spcAft>
              <a:defRPr/>
            </a:pPr>
            <a:endParaRPr lang="pl-PL" sz="1200" dirty="0">
              <a:latin typeface="Garamond" pitchFamily="18" charset="0"/>
            </a:endParaRPr>
          </a:p>
          <a:p>
            <a:pPr marL="609600" indent="-344488" algn="just">
              <a:lnSpc>
                <a:spcPct val="110000"/>
              </a:lnSpc>
              <a:spcAft>
                <a:spcPts val="600"/>
              </a:spcAft>
              <a:defRPr/>
            </a:pPr>
            <a:r>
              <a:rPr lang="pl-PL" sz="1200" dirty="0">
                <a:latin typeface="Garamond" pitchFamily="18" charset="0"/>
              </a:rPr>
              <a:t>	</a:t>
            </a:r>
          </a:p>
          <a:p>
            <a:pPr marL="609600" indent="-344488">
              <a:lnSpc>
                <a:spcPct val="80000"/>
              </a:lnSpc>
              <a:spcAft>
                <a:spcPts val="600"/>
              </a:spcAft>
              <a:defRPr/>
            </a:pPr>
            <a:endParaRPr lang="pl-PL" sz="1200" dirty="0">
              <a:solidFill>
                <a:schemeClr val="hlink"/>
              </a:solidFill>
              <a:latin typeface="Garamond" pitchFamily="18" charset="0"/>
            </a:endParaRPr>
          </a:p>
          <a:p>
            <a:pPr marL="609600" indent="-344488" algn="ctr">
              <a:lnSpc>
                <a:spcPct val="80000"/>
              </a:lnSpc>
              <a:spcAft>
                <a:spcPts val="600"/>
              </a:spcAft>
              <a:defRPr/>
            </a:pPr>
            <a:endParaRPr lang="pl-PL" sz="2000" dirty="0">
              <a:solidFill>
                <a:schemeClr val="hlink"/>
              </a:solidFill>
              <a:latin typeface="Garamond" pitchFamily="18" charset="0"/>
            </a:endParaRPr>
          </a:p>
          <a:p>
            <a:pPr marL="609600" indent="-344488">
              <a:lnSpc>
                <a:spcPct val="80000"/>
              </a:lnSpc>
              <a:spcAft>
                <a:spcPts val="600"/>
              </a:spcAft>
            </a:pPr>
            <a:endParaRPr lang="pl-PL" altLang="pl-PL" dirty="0">
              <a:latin typeface="Garamond" panose="02020404030301010803" pitchFamily="18" charset="0"/>
            </a:endParaRPr>
          </a:p>
          <a:p>
            <a:pPr marL="609600" indent="-609600">
              <a:lnSpc>
                <a:spcPct val="80000"/>
              </a:lnSpc>
              <a:spcAft>
                <a:spcPts val="600"/>
              </a:spcAft>
              <a:buFontTx/>
              <a:buChar char="-"/>
            </a:pPr>
            <a:endParaRPr lang="pl-PL" altLang="pl-PL" sz="2000" dirty="0">
              <a:latin typeface="Garamond" panose="02020404030301010803" pitchFamily="18" charset="0"/>
              <a:cs typeface="Times New Roman" panose="02020603050405020304" pitchFamily="18" charset="0"/>
            </a:endParaRPr>
          </a:p>
          <a:p>
            <a:pPr marL="609600" indent="-609600">
              <a:lnSpc>
                <a:spcPct val="80000"/>
              </a:lnSpc>
              <a:spcAft>
                <a:spcPts val="600"/>
              </a:spcAft>
            </a:pPr>
            <a:endParaRPr lang="pl-PL" altLang="pl-PL" sz="2000" dirty="0">
              <a:latin typeface="Garamond" panose="02020404030301010803" pitchFamily="18" charset="0"/>
            </a:endParaRPr>
          </a:p>
          <a:p>
            <a:pPr marL="609600" indent="-344488">
              <a:lnSpc>
                <a:spcPct val="80000"/>
              </a:lnSpc>
              <a:spcAft>
                <a:spcPts val="600"/>
              </a:spcAft>
            </a:pPr>
            <a:endParaRPr lang="pl-PL" altLang="pl-PL" dirty="0">
              <a:latin typeface="Garamond" panose="02020404030301010803" pitchFamily="18" charset="0"/>
            </a:endParaRPr>
          </a:p>
          <a:p>
            <a:pPr marL="609600" indent="-609600">
              <a:lnSpc>
                <a:spcPct val="80000"/>
              </a:lnSpc>
              <a:spcAft>
                <a:spcPts val="600"/>
              </a:spcAft>
              <a:buFontTx/>
              <a:buChar char="-"/>
            </a:pPr>
            <a:endParaRPr lang="pl-PL" altLang="pl-PL" dirty="0">
              <a:latin typeface="Garamond" panose="02020404030301010803" pitchFamily="18" charset="0"/>
              <a:cs typeface="Times New Roman" panose="02020603050405020304" pitchFamily="18" charset="0"/>
            </a:endParaRPr>
          </a:p>
          <a:p>
            <a:pPr marL="609600" indent="-609600">
              <a:lnSpc>
                <a:spcPct val="80000"/>
              </a:lnSpc>
              <a:spcAft>
                <a:spcPts val="600"/>
              </a:spcAft>
            </a:pPr>
            <a:endParaRPr lang="pl-PL" altLang="pl-PL" dirty="0">
              <a:latin typeface="Garamond" panose="02020404030301010803" pitchFamily="18" charset="0"/>
            </a:endParaRPr>
          </a:p>
          <a:p>
            <a:pPr marL="609600" indent="-609600">
              <a:lnSpc>
                <a:spcPct val="80000"/>
              </a:lnSpc>
              <a:spcAft>
                <a:spcPts val="600"/>
              </a:spcAft>
              <a:buFontTx/>
              <a:buChar char="-"/>
            </a:pPr>
            <a:endParaRPr lang="pl-PL" altLang="pl-PL" dirty="0">
              <a:latin typeface="Garamond" panose="02020404030301010803" pitchFamily="18" charset="0"/>
              <a:cs typeface="Times New Roman" panose="02020603050405020304" pitchFamily="18" charset="0"/>
            </a:endParaRPr>
          </a:p>
          <a:p>
            <a:pPr marL="609600" indent="-609600">
              <a:lnSpc>
                <a:spcPct val="80000"/>
              </a:lnSpc>
              <a:spcAft>
                <a:spcPts val="600"/>
              </a:spcAft>
            </a:pPr>
            <a:endParaRPr lang="pl-PL" altLang="pl-PL" dirty="0">
              <a:latin typeface="Garamond" panose="02020404030301010803" pitchFamily="18" charset="0"/>
            </a:endParaRPr>
          </a:p>
          <a:p>
            <a:pPr algn="just">
              <a:spcAft>
                <a:spcPts val="600"/>
              </a:spcAft>
            </a:pPr>
            <a:endParaRPr lang="pl-PL" dirty="0"/>
          </a:p>
        </p:txBody>
      </p:sp>
      <p:sp>
        <p:nvSpPr>
          <p:cNvPr id="5" name="Tytuł 1"/>
          <p:cNvSpPr>
            <a:spLocks noGrp="1"/>
          </p:cNvSpPr>
          <p:nvPr>
            <p:ph type="title"/>
          </p:nvPr>
        </p:nvSpPr>
        <p:spPr>
          <a:xfrm>
            <a:off x="676839" y="414035"/>
            <a:ext cx="6861645" cy="500715"/>
          </a:xfrm>
        </p:spPr>
        <p:txBody>
          <a:bodyPr>
            <a:noAutofit/>
          </a:bodyPr>
          <a:lstStyle/>
          <a:p>
            <a:pPr>
              <a:spcBef>
                <a:spcPts val="1000"/>
              </a:spcBef>
            </a:pPr>
            <a:r>
              <a:rPr lang="pl-PL" dirty="0">
                <a:ea typeface="Mongolian Baiti" panose="03000500000000000000" pitchFamily="66" charset="0"/>
              </a:rPr>
              <a:t>Bariery równości</a:t>
            </a:r>
          </a:p>
        </p:txBody>
      </p:sp>
    </p:spTree>
    <p:extLst>
      <p:ext uri="{BB962C8B-B14F-4D97-AF65-F5344CB8AC3E}">
        <p14:creationId xmlns:p14="http://schemas.microsoft.com/office/powerpoint/2010/main" val="1261037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9743" y="594390"/>
            <a:ext cx="7816697" cy="428824"/>
          </a:xfrm>
        </p:spPr>
        <p:txBody>
          <a:bodyPr>
            <a:noAutofit/>
          </a:bodyPr>
          <a:lstStyle/>
          <a:p>
            <a:pPr>
              <a:spcBef>
                <a:spcPts val="1000"/>
              </a:spcBef>
            </a:pPr>
            <a:r>
              <a:rPr lang="pl-PL" dirty="0">
                <a:ea typeface="Mongolian Baiti" panose="03000500000000000000" pitchFamily="66" charset="0"/>
              </a:rPr>
              <a:t>Analiza problemowa i definiowanie barier</a:t>
            </a:r>
          </a:p>
        </p:txBody>
      </p:sp>
      <p:sp>
        <p:nvSpPr>
          <p:cNvPr id="3" name="Symbol zastępczy zawartości 2"/>
          <p:cNvSpPr>
            <a:spLocks noGrp="1"/>
          </p:cNvSpPr>
          <p:nvPr>
            <p:ph idx="1"/>
          </p:nvPr>
        </p:nvSpPr>
        <p:spPr>
          <a:xfrm>
            <a:off x="349743" y="1617785"/>
            <a:ext cx="10515600" cy="4217001"/>
          </a:xfrm>
        </p:spPr>
        <p:txBody>
          <a:bodyPr>
            <a:noAutofit/>
          </a:bodyPr>
          <a:lstStyle/>
          <a:p>
            <a:pPr algn="just"/>
            <a:r>
              <a:rPr lang="pl-PL" dirty="0"/>
              <a:t>Niewystarczające jest samo stwierdzenie w treści wniosku o dofinansowanie, że wnioskodawca dostrzega istnienie barier lub ich brak. Powinny zostać przedstawione dane ilościowe                      i/lub jakościowe, potwierdzające przedstawianą tezę, na podstawie których można stwierdzić           czy dokonano analizy problemu z uwzględnieniem kryterium płci i poprawnie wskazano,                                     z jakimi barierami (bądź ich brakiem) mamy do czynienia w projekcie.</a:t>
            </a:r>
          </a:p>
          <a:p>
            <a:pPr algn="just"/>
            <a:endParaRPr lang="pl-PL" dirty="0"/>
          </a:p>
          <a:p>
            <a:pPr algn="just"/>
            <a:r>
              <a:rPr lang="pl-PL" b="1" dirty="0"/>
              <a:t>Nie należy stosować uproszczonych, potocznych wyjaśnień </a:t>
            </a:r>
            <a:r>
              <a:rPr lang="pl-PL" dirty="0"/>
              <a:t>jako uzasadnienia dla występujących nierówności w sytuacji kobiet i mężczyzn (np. kobiety lepiej zajmują się domem, mężczyźni lepiej sprawdzają się w zawodach technicznych). Może się zdarzyć, że chociaż poprawnie zidentyfikowano występujące nierówności, to interpretacja ich przyczyn jest niewłaściwa. Odniesienie                           do ogólnodostępnych badań i opracowań zwiększa prawdopodobieństwo, że przedstawiane uzasadnienie jest wiarygodne i rzetelne.</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6903796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4924" y="465435"/>
            <a:ext cx="7816697" cy="557778"/>
          </a:xfrm>
        </p:spPr>
        <p:txBody>
          <a:bodyPr>
            <a:noAutofit/>
          </a:bodyPr>
          <a:lstStyle/>
          <a:p>
            <a:pPr>
              <a:spcBef>
                <a:spcPts val="1000"/>
              </a:spcBef>
            </a:pPr>
            <a:r>
              <a:rPr lang="pl-PL" dirty="0">
                <a:ea typeface="Mongolian Baiti" panose="03000500000000000000" pitchFamily="66" charset="0"/>
              </a:rPr>
              <a:t>Dobór grup docelowych</a:t>
            </a:r>
          </a:p>
        </p:txBody>
      </p:sp>
      <p:sp>
        <p:nvSpPr>
          <p:cNvPr id="3" name="Symbol zastępczy zawartości 2"/>
          <p:cNvSpPr>
            <a:spLocks noGrp="1"/>
          </p:cNvSpPr>
          <p:nvPr>
            <p:ph idx="1"/>
          </p:nvPr>
        </p:nvSpPr>
        <p:spPr>
          <a:xfrm>
            <a:off x="349743" y="1770185"/>
            <a:ext cx="10515600" cy="4064602"/>
          </a:xfrm>
        </p:spPr>
        <p:txBody>
          <a:bodyPr>
            <a:noAutofit/>
          </a:bodyPr>
          <a:lstStyle/>
          <a:p>
            <a:pPr algn="just"/>
            <a:r>
              <a:rPr lang="pl-PL" dirty="0"/>
              <a:t>Definiując grupę docelową dokonujemy jej opisu w odniesieniu do problemów i nierówności jakich ona doświadcza. W związku z tym n</a:t>
            </a:r>
            <a:r>
              <a:rPr lang="pl-PL" b="1" dirty="0"/>
              <a:t>ie należy traktować grupy docelowej jako jednorodnej grupy </a:t>
            </a:r>
            <a:r>
              <a:rPr lang="pl-PL" dirty="0"/>
              <a:t>osób będących w takiej samej sytuacji życiowej, o takich samych potrzebach i problemach.           Analiza danych powinna uwzględniać inne zmienne, między innymi takie, jak wiek, miejsce zamieszkania, wykształcenie, sytuację na rynku pracy i in. Jest to niezbędne, aby określić,                         czy w ramach grupy docelowej część osób nie doświadcza jeszcze większych nierówności (np. sytuacja kobiet z niepełnosprawnościami na rynku pracy).</a:t>
            </a:r>
          </a:p>
        </p:txBody>
      </p:sp>
    </p:spTree>
    <p:extLst>
      <p:ext uri="{BB962C8B-B14F-4D97-AF65-F5344CB8AC3E}">
        <p14:creationId xmlns:p14="http://schemas.microsoft.com/office/powerpoint/2010/main" val="6501207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3659" y="489188"/>
            <a:ext cx="7816697" cy="557778"/>
          </a:xfrm>
        </p:spPr>
        <p:txBody>
          <a:bodyPr>
            <a:noAutofit/>
          </a:bodyPr>
          <a:lstStyle/>
          <a:p>
            <a:pPr>
              <a:spcBef>
                <a:spcPts val="1000"/>
              </a:spcBef>
            </a:pPr>
            <a:r>
              <a:rPr lang="pl-PL" dirty="0">
                <a:ea typeface="Mongolian Baiti" panose="03000500000000000000" pitchFamily="66" charset="0"/>
              </a:rPr>
              <a:t>Dobór grup docelowych</a:t>
            </a:r>
          </a:p>
        </p:txBody>
      </p:sp>
      <p:sp>
        <p:nvSpPr>
          <p:cNvPr id="3" name="Symbol zastępczy zawartości 2"/>
          <p:cNvSpPr>
            <a:spLocks noGrp="1"/>
          </p:cNvSpPr>
          <p:nvPr>
            <p:ph idx="1"/>
          </p:nvPr>
        </p:nvSpPr>
        <p:spPr>
          <a:xfrm>
            <a:off x="349743" y="1770185"/>
            <a:ext cx="10515600" cy="4064602"/>
          </a:xfrm>
        </p:spPr>
        <p:txBody>
          <a:bodyPr>
            <a:noAutofit/>
          </a:bodyPr>
          <a:lstStyle/>
          <a:p>
            <a:r>
              <a:rPr lang="pl-PL" b="1" dirty="0"/>
              <a:t>Należy w miarę możliwości zawęzić i doprecyzować grupę docelową projektu, aby dotrzeć                       ze wsparciem do najbardziej potrzebujących. </a:t>
            </a:r>
            <a:r>
              <a:rPr lang="pl-PL" dirty="0"/>
              <a:t>Zbyt szerokie zdefiniowanie grupy docelowej może sprawić, że część uczestników/uczestniczek będących w relatywnie dobrej sytuacji                                     i nie potrzebujących wsparcia projektowego, zostanie objęta działaniami, ponieważ stanowi </a:t>
            </a:r>
            <a:r>
              <a:rPr lang="pl-PL" b="1" dirty="0"/>
              <a:t>grupę łatwą do rekrutacji</a:t>
            </a:r>
            <a:r>
              <a:rPr lang="pl-PL" dirty="0"/>
              <a:t>. W takiej sytuacji można nie dotrzeć z oferowaną pomocą do najbardziej potrzebujących. Dlatego też przy określaniu grupy docelowej ważne jest, aby zdefiniować                       ją jak najbardziej precyzyjnie oraz powiązać z konkretnymi problemami i barierami równości                 (np. aktywizacja zawodowa kobiet, ofiar przemocy 45+; aktywizacja zawodowa bezdomnych mężczyzn).</a:t>
            </a:r>
          </a:p>
          <a:p>
            <a:endParaRPr lang="pl-PL" dirty="0"/>
          </a:p>
          <a:p>
            <a:pPr marL="285750" indent="-285750">
              <a:buFont typeface="Wingdings" panose="05000000000000000000" pitchFamily="2" charset="2"/>
              <a:buChar char="§"/>
            </a:pPr>
            <a:endParaRPr lang="pl-PL" dirty="0"/>
          </a:p>
          <a:p>
            <a:pPr marL="285750" indent="-285750">
              <a:buFont typeface="Wingdings" panose="05000000000000000000" pitchFamily="2" charset="2"/>
              <a:buChar char="§"/>
            </a:pPr>
            <a:endParaRPr lang="pl-PL" dirty="0"/>
          </a:p>
          <a:p>
            <a:pPr marL="285750" indent="-285750">
              <a:buFont typeface="Wingdings" panose="05000000000000000000" pitchFamily="2" charset="2"/>
              <a:buChar char="§"/>
            </a:pPr>
            <a:endParaRPr lang="pl-PL" dirty="0"/>
          </a:p>
          <a:p>
            <a:pPr marL="285750" indent="-285750">
              <a:buFont typeface="Wingdings" panose="05000000000000000000" pitchFamily="2" charset="2"/>
              <a:buChar char="§"/>
            </a:pPr>
            <a:endParaRPr lang="pl-PL" dirty="0"/>
          </a:p>
          <a:p>
            <a:pPr marL="285750" indent="-285750">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buFont typeface="Wingdings" panose="05000000000000000000" pitchFamily="2" charset="2"/>
              <a:buChar char="§"/>
            </a:pPr>
            <a:endParaRPr lang="pl-PL" dirty="0"/>
          </a:p>
        </p:txBody>
      </p:sp>
    </p:spTree>
    <p:extLst>
      <p:ext uri="{BB962C8B-B14F-4D97-AF65-F5344CB8AC3E}">
        <p14:creationId xmlns:p14="http://schemas.microsoft.com/office/powerpoint/2010/main" val="10592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pPr algn="just"/>
            <a:endParaRPr lang="pl-PL" b="1" dirty="0"/>
          </a:p>
          <a:p>
            <a:pPr algn="just"/>
            <a:r>
              <a:rPr lang="pl-PL" b="1" dirty="0"/>
              <a:t>Działania powinny być spójne z przeprowadzoną wcześniej diagnozą i analizą grupy docelowej. </a:t>
            </a:r>
            <a:r>
              <a:rPr lang="pl-PL" dirty="0"/>
              <a:t>Oznacza to, że powinny być skierowane do zdefiniowanej grupy docelowej oraz proponować rozwiązania w zakresie przeciwdziałania występowaniu lub niwelowania zidentyfikowanych                  lub potencjalnie możliwych barier równości. Powinny </a:t>
            </a:r>
            <a:r>
              <a:rPr lang="pl-PL" b="1" dirty="0"/>
              <a:t>przeciwdziałać wystąpieniu barier równościowych w trakcie realizacji projektu. Powinny zakładać planowanie działań                informacyjno-rekrutacyjnych z uwzględnieniem perspektywy płci. </a:t>
            </a:r>
            <a:r>
              <a:rPr lang="pl-PL" dirty="0"/>
              <a:t>Jedną z propozycji rozwiązań               o charakterze równościowym jest używanie przekazu </a:t>
            </a:r>
            <a:r>
              <a:rPr lang="pl-PL" dirty="0" err="1"/>
              <a:t>niestereotypizującego</a:t>
            </a:r>
            <a:r>
              <a:rPr lang="pl-PL" dirty="0"/>
              <a:t> (np. języka czy grafiki) oraz wrażliwego na płeć (np. używanie żeńskich i męskich końcówek, o ile jest to możliwe,                   lub form bezosobowych). </a:t>
            </a:r>
            <a:r>
              <a:rPr lang="pl-PL" b="1" dirty="0"/>
              <a:t>Nie powinny powielać stereotypowych rozwiązań. Należy zaplanować rekrutację w taki sposób, aby umożliwić udział w projekcie zaplanowanej liczbie kobiet                            i mężczyzn.</a:t>
            </a:r>
            <a:endParaRPr lang="pl-PL" dirty="0"/>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4" name="Tytuł 1"/>
          <p:cNvSpPr txBox="1">
            <a:spLocks/>
          </p:cNvSpPr>
          <p:nvPr/>
        </p:nvSpPr>
        <p:spPr>
          <a:xfrm>
            <a:off x="349743" y="996462"/>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Planowanie działań</a:t>
            </a:r>
          </a:p>
        </p:txBody>
      </p:sp>
    </p:spTree>
    <p:extLst>
      <p:ext uri="{BB962C8B-B14F-4D97-AF65-F5344CB8AC3E}">
        <p14:creationId xmlns:p14="http://schemas.microsoft.com/office/powerpoint/2010/main" val="20811686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6313" y="1966173"/>
            <a:ext cx="10694819" cy="4351338"/>
          </a:xfrm>
        </p:spPr>
        <p:txBody>
          <a:bodyPr>
            <a:noAutofit/>
          </a:bodyPr>
          <a:lstStyle/>
          <a:p>
            <a:pPr algn="just"/>
            <a:r>
              <a:rPr lang="pl-PL" dirty="0"/>
              <a:t>Przy definiowaniu wskaźników i planowaniu rezultatów, należy zwrócić uwagę na następujące kwestie:</a:t>
            </a:r>
          </a:p>
          <a:p>
            <a:pPr marL="285750" indent="-285750" algn="just">
              <a:buFont typeface="Wingdings" panose="05000000000000000000" pitchFamily="2" charset="2"/>
              <a:buChar char="§"/>
            </a:pPr>
            <a:r>
              <a:rPr lang="pl-PL" b="1" dirty="0"/>
              <a:t>Wskaźniki powinny być adekwatne </a:t>
            </a:r>
            <a:r>
              <a:rPr lang="pl-PL" dirty="0"/>
              <a:t>do zidentyfikowanych potrzeb </a:t>
            </a:r>
            <a:r>
              <a:rPr lang="pl-PL" dirty="0" err="1"/>
              <a:t>KiM</a:t>
            </a:r>
            <a:r>
              <a:rPr lang="pl-PL" dirty="0"/>
              <a:t>. W sytuacji, gdy okaże się, że potrzeby są inne w przypadku kobiet i mężczyzn, rezultaty i produkty powinny zostać określone oddzielnie dla każdej płci. Może to mieć miejsce np. w przypadku, gdy zgodnie z przeprowadzoną analizą, działania skierowane do kobiet będą polegać głównie na aktywizacji zawodowej i wtedy wskaźnik dotyczył będzie liczby kobiet, które znalazły zatrudnienie, a do mężczyzn skierowane będą działania edukacyjne i wskaźnik określał będzie liczbę mężczyzn, którzy zdobyli certyfikaty.</a:t>
            </a:r>
          </a:p>
          <a:p>
            <a:pPr marL="285750" indent="-285750" algn="just">
              <a:buFont typeface="Wingdings" panose="05000000000000000000" pitchFamily="2" charset="2"/>
              <a:buChar char="§"/>
            </a:pPr>
            <a:r>
              <a:rPr lang="pl-PL" b="1" dirty="0"/>
              <a:t>Określanie wartości wskaźników powinno być adekwatne do zidentyfikowanych nierówności.</a:t>
            </a:r>
            <a:endParaRPr lang="pl-PL" dirty="0"/>
          </a:p>
          <a:p>
            <a:pPr marL="285750" indent="-285750" algn="just">
              <a:buFont typeface="Wingdings" panose="05000000000000000000" pitchFamily="2" charset="2"/>
              <a:buChar char="§"/>
            </a:pPr>
            <a:endParaRPr lang="pl-PL" dirty="0"/>
          </a:p>
          <a:p>
            <a:pPr algn="just"/>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4" name="Tytuł 1"/>
          <p:cNvSpPr txBox="1">
            <a:spLocks/>
          </p:cNvSpPr>
          <p:nvPr/>
        </p:nvSpPr>
        <p:spPr>
          <a:xfrm>
            <a:off x="466702" y="677485"/>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Definiowanie wskaźników</a:t>
            </a:r>
          </a:p>
        </p:txBody>
      </p:sp>
    </p:spTree>
    <p:extLst>
      <p:ext uri="{BB962C8B-B14F-4D97-AF65-F5344CB8AC3E}">
        <p14:creationId xmlns:p14="http://schemas.microsoft.com/office/powerpoint/2010/main" val="247522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50" y="823846"/>
            <a:ext cx="11348581" cy="500715"/>
          </a:xfrm>
        </p:spPr>
        <p:txBody>
          <a:bodyPr>
            <a:noAutofit/>
          </a:bodyPr>
          <a:lstStyle/>
          <a:p>
            <a:pPr>
              <a:spcBef>
                <a:spcPts val="1000"/>
              </a:spcBef>
            </a:pPr>
            <a:r>
              <a:rPr lang="pl-PL" dirty="0">
                <a:ea typeface="Mongolian Baiti" panose="03000500000000000000" pitchFamily="66" charset="0"/>
              </a:rPr>
              <a:t>Agenda działań na rzecz równości i niedyskryminacji w ramach funduszy unijnych na lata 2014-2020</a:t>
            </a:r>
          </a:p>
        </p:txBody>
      </p:sp>
      <p:sp>
        <p:nvSpPr>
          <p:cNvPr id="3" name="Symbol zastępczy zawartości 2"/>
          <p:cNvSpPr>
            <a:spLocks noGrp="1"/>
          </p:cNvSpPr>
          <p:nvPr>
            <p:ph idx="1"/>
          </p:nvPr>
        </p:nvSpPr>
        <p:spPr>
          <a:xfrm>
            <a:off x="313151" y="2066683"/>
            <a:ext cx="11348581" cy="4351338"/>
          </a:xfrm>
        </p:spPr>
        <p:txBody>
          <a:bodyPr>
            <a:noAutofit/>
          </a:bodyPr>
          <a:lstStyle/>
          <a:p>
            <a:r>
              <a:rPr lang="pl-PL" b="1" dirty="0"/>
              <a:t>Agenda kładzie nacisk na niżej wymienione obszary dyskryminacji:</a:t>
            </a:r>
          </a:p>
          <a:p>
            <a:pPr marL="285750" indent="-285750">
              <a:buFont typeface="Arial" panose="020B0604020202020204" pitchFamily="34" charset="0"/>
              <a:buChar char="•"/>
            </a:pPr>
            <a:r>
              <a:rPr lang="pl-PL" dirty="0"/>
              <a:t>płeć,</a:t>
            </a:r>
          </a:p>
          <a:p>
            <a:pPr marL="285750" indent="-285750">
              <a:buFont typeface="Arial" panose="020B0604020202020204" pitchFamily="34" charset="0"/>
              <a:buChar char="•"/>
            </a:pPr>
            <a:r>
              <a:rPr lang="pl-PL" dirty="0"/>
              <a:t>rasa lub pochodzenie etniczne,</a:t>
            </a:r>
          </a:p>
          <a:p>
            <a:pPr marL="285750" indent="-285750">
              <a:buFont typeface="Arial" panose="020B0604020202020204" pitchFamily="34" charset="0"/>
              <a:buChar char="•"/>
            </a:pPr>
            <a:r>
              <a:rPr lang="pl-PL" dirty="0"/>
              <a:t>religia lub światopogląd,</a:t>
            </a:r>
          </a:p>
          <a:p>
            <a:pPr marL="285750" indent="-285750">
              <a:buFont typeface="Arial" panose="020B0604020202020204" pitchFamily="34" charset="0"/>
              <a:buChar char="•"/>
            </a:pPr>
            <a:r>
              <a:rPr lang="pl-PL" dirty="0"/>
              <a:t>niepełnosprawność,</a:t>
            </a:r>
          </a:p>
          <a:p>
            <a:pPr marL="285750" indent="-285750">
              <a:buFont typeface="Arial" panose="020B0604020202020204" pitchFamily="34" charset="0"/>
              <a:buChar char="•"/>
            </a:pPr>
            <a:r>
              <a:rPr lang="pl-PL" dirty="0"/>
              <a:t>wiek,</a:t>
            </a:r>
          </a:p>
          <a:p>
            <a:pPr marL="285750" indent="-285750">
              <a:buFont typeface="Arial" panose="020B0604020202020204" pitchFamily="34" charset="0"/>
              <a:buChar char="•"/>
            </a:pPr>
            <a:r>
              <a:rPr lang="pl-PL" dirty="0"/>
              <a:t>orientacja seksualna</a:t>
            </a:r>
          </a:p>
          <a:p>
            <a:endParaRPr lang="pl-PL" dirty="0"/>
          </a:p>
        </p:txBody>
      </p:sp>
    </p:spTree>
    <p:extLst>
      <p:ext uri="{BB962C8B-B14F-4D97-AF65-F5344CB8AC3E}">
        <p14:creationId xmlns:p14="http://schemas.microsoft.com/office/powerpoint/2010/main" val="29534721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3150" y="1689727"/>
            <a:ext cx="10694819" cy="4351338"/>
          </a:xfrm>
        </p:spPr>
        <p:txBody>
          <a:bodyPr>
            <a:noAutofit/>
          </a:bodyPr>
          <a:lstStyle/>
          <a:p>
            <a:pPr algn="just"/>
            <a:r>
              <a:rPr lang="pl-PL" dirty="0"/>
              <a:t>Przy definiowaniu wskaźników i planowaniu rezultatów, należy zwrócić uwagę na następujące kwestie:</a:t>
            </a:r>
          </a:p>
          <a:p>
            <a:pPr marL="285750" indent="-285750">
              <a:buFont typeface="Wingdings" panose="05000000000000000000" pitchFamily="2" charset="2"/>
              <a:buChar char="§"/>
            </a:pPr>
            <a:r>
              <a:rPr lang="pl-PL" b="1" dirty="0"/>
              <a:t>Realna ocena możliwych do osiągnięcia wartości wskaźników w ramach realizacji projektu.                </a:t>
            </a:r>
            <a:r>
              <a:rPr lang="pl-PL" dirty="0"/>
              <a:t>Przy planowaniu wartości docelowych wskaźników należy, z jednej strony wziąć pod uwagę planowane działania i możliwości projektu, z drugiej, nie można zakładać zbyt niskich wartości docelowych tylko dlatego, że np. grupa jest trudna do zrekrutowania.</a:t>
            </a:r>
          </a:p>
          <a:p>
            <a:pPr marL="285750" indent="-285750">
              <a:buFont typeface="Wingdings" panose="05000000000000000000" pitchFamily="2" charset="2"/>
              <a:buChar char="§"/>
            </a:pPr>
            <a:r>
              <a:rPr lang="pl-PL" b="1" dirty="0"/>
              <a:t>Opisanie skuteczności planowanych działań, czyli zdefiniowanie rezultatów i produktów projektu w odniesieniu do zaplanowanych zmian na rzecz równości. </a:t>
            </a:r>
            <a:r>
              <a:rPr lang="pl-PL" dirty="0"/>
              <a:t>W opisie planowanych rezultatów            i produktów należy zawrzeć informację nt. tego, w jaki sposób przyczynią się do osłabienia nierówności zidentyfikowanych w analizie wyjściowej (jak zrealizują zdefiniowane zmiany na rzecz równości).</a:t>
            </a:r>
          </a:p>
          <a:p>
            <a:pPr marL="285750" indent="-285750" algn="just">
              <a:buFont typeface="Wingdings" panose="05000000000000000000" pitchFamily="2" charset="2"/>
              <a:buChar char="§"/>
            </a:pPr>
            <a:endParaRPr lang="pl-PL" dirty="0"/>
          </a:p>
          <a:p>
            <a:pPr algn="just"/>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4" name="Tytuł 1"/>
          <p:cNvSpPr txBox="1">
            <a:spLocks/>
          </p:cNvSpPr>
          <p:nvPr/>
        </p:nvSpPr>
        <p:spPr>
          <a:xfrm>
            <a:off x="349743" y="996462"/>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Definiowanie wskaźników</a:t>
            </a:r>
          </a:p>
        </p:txBody>
      </p:sp>
    </p:spTree>
    <p:extLst>
      <p:ext uri="{BB962C8B-B14F-4D97-AF65-F5344CB8AC3E}">
        <p14:creationId xmlns:p14="http://schemas.microsoft.com/office/powerpoint/2010/main" val="19347724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54239"/>
            <a:ext cx="10515600" cy="4280547"/>
          </a:xfrm>
        </p:spPr>
        <p:txBody>
          <a:bodyPr>
            <a:noAutofit/>
          </a:bodyPr>
          <a:lstStyle/>
          <a:p>
            <a:pPr algn="just"/>
            <a:r>
              <a:rPr lang="pl-PL" dirty="0"/>
              <a:t>Chcąc zapewnić realizację zasady równości szans kobiet i mężczyzn w ramach zarządzania projektem, należy przedstawić propozycję konkretnych działań, jakie zostaną podjęte w projekcie                w tym obszarze. Dotyczy to przede wszystkim:</a:t>
            </a:r>
          </a:p>
          <a:p>
            <a:pPr marL="285750" indent="-285750" algn="just">
              <a:buFont typeface="Wingdings" panose="05000000000000000000" pitchFamily="2" charset="2"/>
              <a:buChar char="§"/>
            </a:pPr>
            <a:r>
              <a:rPr lang="pl-PL" b="1" dirty="0"/>
              <a:t>Organizacji pracy w zespole projektowym. </a:t>
            </a:r>
            <a:r>
              <a:rPr lang="pl-PL" dirty="0"/>
              <a:t>Szerokie spektrum rozwiązań równościowych możliwe jest do wdrożenia w zakresie godzenia życia zawodowego i prywatnego. Mowa tutaj nie tylko               o elastycznych formach pracy (np. elastyczne godziny pracy, indywidualne godziny pracy, telepraca, </a:t>
            </a:r>
            <a:r>
              <a:rPr lang="pl-PL" dirty="0" err="1"/>
              <a:t>job</a:t>
            </a:r>
            <a:r>
              <a:rPr lang="pl-PL" dirty="0"/>
              <a:t> </a:t>
            </a:r>
            <a:r>
              <a:rPr lang="pl-PL" dirty="0" err="1"/>
              <a:t>sharing</a:t>
            </a:r>
            <a:r>
              <a:rPr lang="pl-PL" dirty="0"/>
              <a:t>, praca na część etatu). Dodatkowo, wnioskodawca, występujący w roli pracodawcy, może oferować inne rozwiązania, umożliwiające zachowanie równowagi na linii praca-życie prywatne (np. dodatkowy dzień urlopu z tytułu urodzenia lub opieki nad dzieckiem, dofinansowanie zorganizowanej opieki, czyli żłobka lub przedszkola itd.).</a:t>
            </a: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4" name="Tytuł 1"/>
          <p:cNvSpPr txBox="1">
            <a:spLocks/>
          </p:cNvSpPr>
          <p:nvPr/>
        </p:nvSpPr>
        <p:spPr>
          <a:xfrm>
            <a:off x="349743" y="996462"/>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Zarządzanie projektem</a:t>
            </a:r>
          </a:p>
        </p:txBody>
      </p:sp>
    </p:spTree>
    <p:extLst>
      <p:ext uri="{BB962C8B-B14F-4D97-AF65-F5344CB8AC3E}">
        <p14:creationId xmlns:p14="http://schemas.microsoft.com/office/powerpoint/2010/main" val="38869756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723292"/>
            <a:ext cx="10515600" cy="4111494"/>
          </a:xfrm>
        </p:spPr>
        <p:txBody>
          <a:bodyPr>
            <a:noAutofit/>
          </a:bodyPr>
          <a:lstStyle/>
          <a:p>
            <a:pPr marL="285750" indent="-285750">
              <a:buFont typeface="Wingdings" panose="05000000000000000000" pitchFamily="2" charset="2"/>
              <a:buChar char="§"/>
            </a:pPr>
            <a:r>
              <a:rPr lang="pl-PL" b="1" dirty="0"/>
              <a:t>Sposobu podejmowania decyzji w projekcie</a:t>
            </a:r>
            <a:r>
              <a:rPr lang="pl-PL" dirty="0"/>
              <a:t>. W proces podejmowania decyzji w projekcie powinny być zaangażowane zarówno kobiety, jak i mężczyźni. Ma to znaczący wpływ                    przy określaniu potrzeb i planowaniu działań, gdyż uwzględnia perspektywę oby płci. Dobrze byłoby również włączyć przedstawicieli i przedstawicielek grupy docelowej w proces podejmowania decyzji, ponieważ istnieje wtedy większa gwarancja jak najlepszego dopasowania działań do potrzeb osób, do których skierowany jest projekt.</a:t>
            </a:r>
          </a:p>
          <a:p>
            <a:endParaRPr lang="pl-PL" dirty="0"/>
          </a:p>
          <a:p>
            <a:endParaRPr lang="pl-PL" dirty="0"/>
          </a:p>
          <a:p>
            <a:pPr marL="285750" indent="-285750">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4" name="Tytuł 1"/>
          <p:cNvSpPr txBox="1">
            <a:spLocks/>
          </p:cNvSpPr>
          <p:nvPr/>
        </p:nvSpPr>
        <p:spPr>
          <a:xfrm>
            <a:off x="349743" y="996462"/>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Zarządzanie projektem</a:t>
            </a:r>
          </a:p>
        </p:txBody>
      </p:sp>
    </p:spTree>
    <p:extLst>
      <p:ext uri="{BB962C8B-B14F-4D97-AF65-F5344CB8AC3E}">
        <p14:creationId xmlns:p14="http://schemas.microsoft.com/office/powerpoint/2010/main" val="16216587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7213" y="1193334"/>
            <a:ext cx="10515600" cy="4709372"/>
          </a:xfrm>
        </p:spPr>
        <p:txBody>
          <a:bodyPr>
            <a:noAutofit/>
          </a:bodyPr>
          <a:lstStyle/>
          <a:p>
            <a:pPr marL="342900" indent="-342900" algn="just">
              <a:buFont typeface="Wingdings" panose="05000000000000000000" pitchFamily="2" charset="2"/>
              <a:buChar char="§"/>
            </a:pPr>
            <a:r>
              <a:rPr lang="pl-PL" b="1" dirty="0"/>
              <a:t>Zaproszenia do współpracy w ramach projektu podmiotów/osób specjalizujących                          się w tematyce równościowej. </a:t>
            </a:r>
            <a:r>
              <a:rPr lang="pl-PL" dirty="0"/>
              <a:t>Ważne, aby faktycznie posiadały wiedzę czy doświadczenie                w zakresie realizacji działań na rzecz równości szans </a:t>
            </a:r>
            <a:r>
              <a:rPr lang="pl-PL" dirty="0" err="1"/>
              <a:t>KiM</a:t>
            </a:r>
            <a:r>
              <a:rPr lang="pl-PL" dirty="0"/>
              <a:t>. Można wykorzystać wiedze ekspercką zarówno w pracy z grupą docelową, jak również w planowaniu zmiany w zakresie niwelowania nierówności.</a:t>
            </a:r>
          </a:p>
          <a:p>
            <a:pPr marL="285750" indent="-285750" algn="just">
              <a:buFont typeface="Wingdings" panose="05000000000000000000" pitchFamily="2" charset="2"/>
              <a:buChar char="§"/>
            </a:pPr>
            <a:r>
              <a:rPr lang="pl-PL" b="1" dirty="0"/>
              <a:t>Działań edukacyjnych, uwrażliwiających na kwestie nierówności uwarunkowanych płcią              i na zagadnienia dyskryminacyjne. </a:t>
            </a:r>
            <a:r>
              <a:rPr lang="pl-PL" dirty="0"/>
              <a:t>Mogą to być szkolenia z przepisów prawa w zakresie równego traktowania i przeciwdziałania dyskryminacji w miejscu pracy, czy też doradztwo w zakresie opracowania procedury antydyskryminacyjnej i antymobbingowej w miejscu pracy.                 Warto jednak wcześniej skonsultować tego typu pomysł z instytucją organizującą konkurs.</a:t>
            </a:r>
          </a:p>
          <a:p>
            <a:pPr marL="285750" indent="-285750" algn="just">
              <a:buFont typeface="Wingdings" panose="05000000000000000000" pitchFamily="2" charset="2"/>
              <a:buChar char="§"/>
            </a:pPr>
            <a:r>
              <a:rPr lang="pl-PL" b="1" dirty="0"/>
              <a:t>Uwzględnienie zasady równości szans kobiet i mężczyzn w badaniach ewaluacyjnych, prowadzonych w ramach projektu. </a:t>
            </a:r>
            <a:r>
              <a:rPr lang="pl-PL" dirty="0"/>
              <a:t>Jeśli w ramach realizacji projektu zaplanowane                               jest przeprowadzenie ewaluacji, można dołączyć sposób i skuteczność realizacji zasady równości szans kobiet i mężczyzn do przedmiotu badania.</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5" name="Tytuł 1"/>
          <p:cNvSpPr txBox="1">
            <a:spLocks/>
          </p:cNvSpPr>
          <p:nvPr/>
        </p:nvSpPr>
        <p:spPr>
          <a:xfrm>
            <a:off x="658087" y="465435"/>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Zarządzanie projektem</a:t>
            </a:r>
          </a:p>
        </p:txBody>
      </p:sp>
    </p:spTree>
    <p:extLst>
      <p:ext uri="{BB962C8B-B14F-4D97-AF65-F5344CB8AC3E}">
        <p14:creationId xmlns:p14="http://schemas.microsoft.com/office/powerpoint/2010/main" val="22096604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pPr marL="285750" indent="-285750" algn="just">
              <a:buFont typeface="Wingdings" panose="05000000000000000000" pitchFamily="2" charset="2"/>
              <a:buChar char="§"/>
            </a:pPr>
            <a:endParaRPr lang="pl-PL" b="1" dirty="0"/>
          </a:p>
          <a:p>
            <a:pPr marL="285750" indent="-285750" algn="just">
              <a:buFont typeface="Wingdings" panose="05000000000000000000" pitchFamily="2" charset="2"/>
              <a:buChar char="§"/>
            </a:pPr>
            <a:r>
              <a:rPr lang="pl-PL" b="1" dirty="0"/>
              <a:t>Zapewnienie równego traktowania, przeciwdziałanie </a:t>
            </a:r>
            <a:r>
              <a:rPr lang="pl-PL" b="1" dirty="0" err="1"/>
              <a:t>mobbingowi</a:t>
            </a:r>
            <a:r>
              <a:rPr lang="pl-PL" b="1" dirty="0"/>
              <a:t>, molestowaniu                               i dyskryminacji. </a:t>
            </a:r>
            <a:r>
              <a:rPr lang="pl-PL" dirty="0"/>
              <a:t>W Kodeksie pracy poświęcony jest odrębny rozdział kwestii równego traktowania w zatrudnieniu (rozdział </a:t>
            </a:r>
            <a:r>
              <a:rPr lang="pl-PL" dirty="0" err="1"/>
              <a:t>IIa</a:t>
            </a:r>
            <a:r>
              <a:rPr lang="pl-PL" dirty="0"/>
              <a:t>). Każdy wnioskodawca, będący pracodawcą, jest zobligowany              do przestrzegania tych zapisów w stosunku do osób zatrudnionych w oparciu o umowę o pracę,             w tym m.in. obowiązków dotyczących równego traktowania w miejscu pracy. Pracownicy powinni być traktowani w taki sam sposób w zakresie nawiązania i rozwiązania stosunku pracy, warunków zatrudnienia, awansowania oraz dostępu do szkolenia w celu podnoszenia kwalifikacji zawodowych, w szczególności bez względu na płeć, wiek, niepełnosprawność, rasę, religię, narodowość, przekonania polityczne, przynależność związkową, pochodzenie etniczne, wyznanie, orientację seksualną, a także, bez względu na zatrudnienie na czas określony lub nieokreślony,                czy też w pełnym lub w niepełnym wymiarze czasu pracy.</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5" name="Tytuł 1"/>
          <p:cNvSpPr txBox="1">
            <a:spLocks/>
          </p:cNvSpPr>
          <p:nvPr/>
        </p:nvSpPr>
        <p:spPr>
          <a:xfrm>
            <a:off x="636822" y="478555"/>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Zarządzanie projektem</a:t>
            </a:r>
          </a:p>
        </p:txBody>
      </p:sp>
    </p:spTree>
    <p:extLst>
      <p:ext uri="{BB962C8B-B14F-4D97-AF65-F5344CB8AC3E}">
        <p14:creationId xmlns:p14="http://schemas.microsoft.com/office/powerpoint/2010/main" val="19704774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54239"/>
            <a:ext cx="10515600" cy="4280547"/>
          </a:xfrm>
        </p:spPr>
        <p:txBody>
          <a:bodyPr>
            <a:noAutofit/>
          </a:bodyPr>
          <a:lstStyle/>
          <a:p>
            <a:pPr algn="just"/>
            <a:r>
              <a:rPr lang="pl-PL" b="1" dirty="0"/>
              <a:t>Zawiera pozycje będące odpowiedzią na bariery równościowe oraz dowodem na uniwersalne planowanie np.:</a:t>
            </a:r>
          </a:p>
          <a:p>
            <a:pPr marL="342900" indent="-342900" algn="just">
              <a:buAutoNum type="arabicParenR"/>
            </a:pPr>
            <a:r>
              <a:rPr lang="pl-PL" dirty="0"/>
              <a:t>Usługa opieki nad dziećmi i innymi osobami zależnymi.</a:t>
            </a:r>
          </a:p>
          <a:p>
            <a:pPr marL="342900" indent="-342900">
              <a:buAutoNum type="arabicParenR"/>
            </a:pPr>
            <a:r>
              <a:rPr lang="pl-PL" dirty="0"/>
              <a:t>Dowóz osób z niepełnosprawnością motoryczną specjalnie przystosowanym samochodem                   na szkolenia i staże.</a:t>
            </a:r>
          </a:p>
          <a:p>
            <a:pPr marL="342900" indent="-342900" algn="just">
              <a:buAutoNum type="arabicParenR"/>
            </a:pPr>
            <a:r>
              <a:rPr lang="pl-PL" dirty="0"/>
              <a:t>Zakup podręczników ABC Przedsiębiorczości, w których promowane jest równe traktowanie    osób niepełnosprawnych oraz kobiet i mężczyzn.</a:t>
            </a:r>
          </a:p>
          <a:p>
            <a:pPr algn="just"/>
            <a:r>
              <a:rPr lang="pl-PL" b="1" dirty="0"/>
              <a:t>Jakie inne?</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endParaRPr lang="pl-PL" b="1" dirty="0">
              <a:effectLst>
                <a:outerShdw blurRad="38100" dist="38100" dir="2700000" algn="tl">
                  <a:srgbClr val="000000">
                    <a:alpha val="43137"/>
                  </a:srgbClr>
                </a:outerShdw>
              </a:effectLst>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
        <p:nvSpPr>
          <p:cNvPr id="4" name="Tytuł 1"/>
          <p:cNvSpPr txBox="1">
            <a:spLocks/>
          </p:cNvSpPr>
          <p:nvPr/>
        </p:nvSpPr>
        <p:spPr>
          <a:xfrm>
            <a:off x="626189" y="465436"/>
            <a:ext cx="7816697" cy="55777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1000"/>
              </a:spcBef>
            </a:pPr>
            <a:r>
              <a:rPr lang="pl-PL" dirty="0">
                <a:ea typeface="Mongolian Baiti" panose="03000500000000000000" pitchFamily="66" charset="0"/>
              </a:rPr>
              <a:t>Budżet równościowy</a:t>
            </a:r>
          </a:p>
        </p:txBody>
      </p:sp>
    </p:spTree>
    <p:extLst>
      <p:ext uri="{BB962C8B-B14F-4D97-AF65-F5344CB8AC3E}">
        <p14:creationId xmlns:p14="http://schemas.microsoft.com/office/powerpoint/2010/main" val="36538170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9743" y="819375"/>
            <a:ext cx="10728565" cy="1068040"/>
          </a:xfrm>
        </p:spPr>
        <p:txBody>
          <a:bodyPr/>
          <a:lstStyle/>
          <a:p>
            <a:pPr>
              <a:spcBef>
                <a:spcPts val="1000"/>
              </a:spcBef>
            </a:pPr>
            <a:r>
              <a:rPr lang="pl-PL" dirty="0">
                <a:ea typeface="Mongolian Baiti" panose="03000500000000000000" pitchFamily="66" charset="0"/>
              </a:rPr>
              <a:t>Uniwersalne projektowanie – uczestnik z niepełnosprawnością</a:t>
            </a:r>
          </a:p>
        </p:txBody>
      </p:sp>
      <p:sp>
        <p:nvSpPr>
          <p:cNvPr id="3" name="Symbol zastępczy zawartości 2"/>
          <p:cNvSpPr>
            <a:spLocks noGrp="1"/>
          </p:cNvSpPr>
          <p:nvPr>
            <p:ph idx="1"/>
          </p:nvPr>
        </p:nvSpPr>
        <p:spPr>
          <a:xfrm>
            <a:off x="349743" y="1887415"/>
            <a:ext cx="10515600" cy="3947371"/>
          </a:xfrm>
        </p:spPr>
        <p:txBody>
          <a:bodyPr>
            <a:normAutofit/>
          </a:bodyPr>
          <a:lstStyle/>
          <a:p>
            <a:pPr algn="just"/>
            <a:r>
              <a:rPr lang="pl-PL" dirty="0"/>
              <a:t>Zgodnie z </a:t>
            </a:r>
            <a:r>
              <a:rPr lang="pl-PL" i="1" dirty="0"/>
              <a:t>Wytycznymi w zakresie realizacji zasady równości szans i niedyskryminacji,                                 w tym dostępności dla osób z niepełnosprawnościami oraz zasady równości szans kobiet i mężczyzn w ramach funduszy unijnych na lata 2014-2020</a:t>
            </a:r>
            <a:r>
              <a:rPr lang="pl-PL" dirty="0"/>
              <a:t> uniwersalne projektowanie to projektowanie produktów, środowiska, programów i usług w taki sposób, by były użyteczne dla wszystkich,                  w możliwie największym stopniu, bez potrzeby adaptacji lub specjalistycznego projektowania. </a:t>
            </a:r>
          </a:p>
          <a:p>
            <a:pPr algn="just"/>
            <a:r>
              <a:rPr lang="pl-PL" dirty="0"/>
              <a:t>Uniwersalne projektowanie nie wyklucza możliwości zapewniania dodatkowych udogodnień                           dla szczególnych grup osób z niepełnosprawnościami, jeżeli jest to potrzebne. </a:t>
            </a:r>
          </a:p>
          <a:p>
            <a:pPr algn="just"/>
            <a:r>
              <a:rPr lang="pl-PL" dirty="0"/>
              <a:t>Wszystkie produkty projektów realizowanych ze środków EFS (produkty, towary, usługi, infrastruktura) są dostępne dla wszystkich osób, w tym również dostosowane do zidentyfikowanych potrzeb osób z niepełnosprawnościami. </a:t>
            </a:r>
          </a:p>
          <a:p>
            <a:pPr algn="just"/>
            <a:endParaRPr lang="pl-PL" dirty="0"/>
          </a:p>
        </p:txBody>
      </p:sp>
    </p:spTree>
    <p:extLst>
      <p:ext uri="{BB962C8B-B14F-4D97-AF65-F5344CB8AC3E}">
        <p14:creationId xmlns:p14="http://schemas.microsoft.com/office/powerpoint/2010/main" val="14296700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547445"/>
            <a:ext cx="10515600" cy="4287341"/>
          </a:xfrm>
        </p:spPr>
        <p:txBody>
          <a:bodyPr>
            <a:normAutofit/>
          </a:bodyPr>
          <a:lstStyle/>
          <a:p>
            <a:r>
              <a:rPr lang="pl-PL" dirty="0"/>
              <a:t>Oznacza to, że muszą być zgodne z koncepcją uniwersalnego projektowania, opartego na ośmiu regułach:</a:t>
            </a:r>
          </a:p>
          <a:p>
            <a:r>
              <a:rPr lang="pl-PL" dirty="0"/>
              <a:t>1. Użyteczność dla osób o różnej sprawności;</a:t>
            </a:r>
          </a:p>
          <a:p>
            <a:r>
              <a:rPr lang="pl-PL" dirty="0"/>
              <a:t>2. Elastyczność w użytkowaniu;</a:t>
            </a:r>
          </a:p>
          <a:p>
            <a:r>
              <a:rPr lang="pl-PL" dirty="0"/>
              <a:t>3. Proste i intuicyjne użytkowanie;</a:t>
            </a:r>
          </a:p>
          <a:p>
            <a:r>
              <a:rPr lang="pl-PL" dirty="0"/>
              <a:t>4. Czytelna informacja;</a:t>
            </a:r>
          </a:p>
          <a:p>
            <a:r>
              <a:rPr lang="pl-PL" dirty="0"/>
              <a:t>5. Tolerancja na błędy;</a:t>
            </a:r>
          </a:p>
          <a:p>
            <a:r>
              <a:rPr lang="pl-PL" dirty="0"/>
              <a:t>6. Wygodne użytkowanie bez wysiłku;</a:t>
            </a:r>
          </a:p>
          <a:p>
            <a:r>
              <a:rPr lang="pl-PL" dirty="0"/>
              <a:t>7. Wielkość i przestrzeń odpowiednie dla dostępu i użytkowania;</a:t>
            </a:r>
          </a:p>
          <a:p>
            <a:r>
              <a:rPr lang="pl-PL" dirty="0"/>
              <a:t>8. Percepcja równości.</a:t>
            </a:r>
          </a:p>
          <a:p>
            <a:endParaRPr lang="pl-PL" dirty="0"/>
          </a:p>
        </p:txBody>
      </p:sp>
      <p:sp>
        <p:nvSpPr>
          <p:cNvPr id="5" name="Tytuł 1"/>
          <p:cNvSpPr>
            <a:spLocks noGrp="1"/>
          </p:cNvSpPr>
          <p:nvPr>
            <p:ph type="title"/>
          </p:nvPr>
        </p:nvSpPr>
        <p:spPr>
          <a:xfrm>
            <a:off x="349743" y="1002014"/>
            <a:ext cx="10728565" cy="1068040"/>
          </a:xfrm>
        </p:spPr>
        <p:txBody>
          <a:bodyPr/>
          <a:lstStyle/>
          <a:p>
            <a:pPr>
              <a:spcBef>
                <a:spcPts val="1000"/>
              </a:spcBef>
            </a:pPr>
            <a:r>
              <a:rPr lang="pl-PL" dirty="0">
                <a:ea typeface="Mongolian Baiti" panose="03000500000000000000" pitchFamily="66" charset="0"/>
              </a:rPr>
              <a:t>Uniwersalne projektowanie – uczestnik z niepełnosprawnością</a:t>
            </a:r>
          </a:p>
        </p:txBody>
      </p:sp>
    </p:spTree>
    <p:extLst>
      <p:ext uri="{BB962C8B-B14F-4D97-AF65-F5344CB8AC3E}">
        <p14:creationId xmlns:p14="http://schemas.microsoft.com/office/powerpoint/2010/main" val="28805964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711569"/>
            <a:ext cx="10515600" cy="4123218"/>
          </a:xfrm>
        </p:spPr>
        <p:txBody>
          <a:bodyPr>
            <a:normAutofit/>
          </a:bodyPr>
          <a:lstStyle/>
          <a:p>
            <a:pPr algn="just"/>
            <a:r>
              <a:rPr lang="pl-PL" dirty="0"/>
              <a:t>W przypadku spotkań (konferencje itp.) organizowanych przez instytucje uczestniczące w realizacji PO, każdorazowo umieszczają one w formularzach zgłoszeniowych zapytanie o specjalne potrzeby uczestników. Zgłoszenie specjalnej potrzeby obliguje ww. instytucje do jej spełnienia w możliwie największym stopniu, w szczególności poprzez zapewnienie następujących warunków:</a:t>
            </a:r>
          </a:p>
          <a:p>
            <a:pPr algn="just"/>
            <a:r>
              <a:rPr lang="pl-PL" dirty="0"/>
              <a:t>a) sale konferencyjne są dostępne dla osób z różnego rodzaju niepełnosprawnościami (dostępne windy/ podjazdy, wyraźne oznakowanie, pomieszczenia sanitarne dostępne dla osób                                 z niepełnosprawnością, windy zaopatrzone w przyciski (nie sensory dotykowe) itp.);</a:t>
            </a:r>
          </a:p>
          <a:p>
            <a:pPr algn="just"/>
            <a:r>
              <a:rPr lang="pl-PL" dirty="0"/>
              <a:t>b) dokumenty i inne materiały są opracowane w dostępnej formie, w szczególności należy unikać skanów dokumentów papierowych – należy udostępniać wersje plików w postaci umożliwiającej przeszukiwanie treści, np. „PDF”, „Word”, które pozwalają na odczytanie dokumentów przez czytniki dla osób z dysfunkcją wzroku;</a:t>
            </a:r>
          </a:p>
          <a:p>
            <a:endParaRPr lang="pl-PL" dirty="0"/>
          </a:p>
        </p:txBody>
      </p:sp>
      <p:sp>
        <p:nvSpPr>
          <p:cNvPr id="5" name="Tytuł 1"/>
          <p:cNvSpPr>
            <a:spLocks noGrp="1"/>
          </p:cNvSpPr>
          <p:nvPr>
            <p:ph type="title"/>
          </p:nvPr>
        </p:nvSpPr>
        <p:spPr>
          <a:xfrm>
            <a:off x="349743" y="1002014"/>
            <a:ext cx="10728565" cy="1068040"/>
          </a:xfrm>
        </p:spPr>
        <p:txBody>
          <a:bodyPr/>
          <a:lstStyle/>
          <a:p>
            <a:pPr>
              <a:spcBef>
                <a:spcPts val="1000"/>
              </a:spcBef>
            </a:pPr>
            <a:r>
              <a:rPr lang="pl-PL" dirty="0">
                <a:ea typeface="Mongolian Baiti" panose="03000500000000000000" pitchFamily="66" charset="0"/>
              </a:rPr>
              <a:t>Uniwersalne projektowanie – uczestnik z niepełnosprawnością</a:t>
            </a:r>
          </a:p>
        </p:txBody>
      </p:sp>
    </p:spTree>
    <p:extLst>
      <p:ext uri="{BB962C8B-B14F-4D97-AF65-F5344CB8AC3E}">
        <p14:creationId xmlns:p14="http://schemas.microsoft.com/office/powerpoint/2010/main" val="26105063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1711569"/>
            <a:ext cx="10515600" cy="4123218"/>
          </a:xfrm>
        </p:spPr>
        <p:txBody>
          <a:bodyPr>
            <a:normAutofit/>
          </a:bodyPr>
          <a:lstStyle/>
          <a:p>
            <a:r>
              <a:rPr lang="pl-PL" dirty="0"/>
              <a:t>c) zapewnione są materiały informacyjne w różnych formatach, np. wersje w druku powiększonym, wersje elektroniczne dokumentów, wersje w języku łatwym, nagranie tłumaczenia na język migowy na nośniku elektronicznym, </a:t>
            </a:r>
            <a:r>
              <a:rPr lang="pl-PL" dirty="0" err="1"/>
              <a:t>audiodeskrypcje</a:t>
            </a:r>
            <a:r>
              <a:rPr lang="pl-PL" dirty="0"/>
              <a:t>, materiały w alfabecie Braille’a itp.;</a:t>
            </a:r>
          </a:p>
          <a:p>
            <a:r>
              <a:rPr lang="pl-PL" dirty="0"/>
              <a:t>d) transmisje audiowizualne na żywo są zaopatrzone przynajmniej w napisy lub zapewniona                          jest usługa tłumacza migowego lub tłumacza przewodnika;</a:t>
            </a:r>
          </a:p>
          <a:p>
            <a:r>
              <a:rPr lang="pl-PL" dirty="0"/>
              <a:t>e) stosowane są systemy wspomagające słyszenie (pętle indukcyjne, systemy FM);</a:t>
            </a:r>
          </a:p>
          <a:p>
            <a:r>
              <a:rPr lang="pl-PL" dirty="0"/>
              <a:t>f) zapewniona jest usługa asystenta osobistego;</a:t>
            </a:r>
          </a:p>
          <a:p>
            <a:r>
              <a:rPr lang="pl-PL" dirty="0"/>
              <a:t>g) zapewniona jest możliwość wstępu osobie z niepełnosprawnością z psem asystującym;</a:t>
            </a:r>
          </a:p>
          <a:p>
            <a:r>
              <a:rPr lang="pl-PL" dirty="0"/>
              <a:t>h) innych warunków wynikających z potrzeb osoby z niepełnosprawnością, która zgłosiła chęć uczestnictwa w spotkaniu.</a:t>
            </a:r>
          </a:p>
          <a:p>
            <a:endParaRPr lang="pl-PL" dirty="0"/>
          </a:p>
          <a:p>
            <a:endParaRPr lang="pl-PL" dirty="0"/>
          </a:p>
        </p:txBody>
      </p:sp>
      <p:sp>
        <p:nvSpPr>
          <p:cNvPr id="5" name="Tytuł 1"/>
          <p:cNvSpPr>
            <a:spLocks noGrp="1"/>
          </p:cNvSpPr>
          <p:nvPr>
            <p:ph type="title"/>
          </p:nvPr>
        </p:nvSpPr>
        <p:spPr>
          <a:xfrm>
            <a:off x="349743" y="1002014"/>
            <a:ext cx="10728565" cy="1068040"/>
          </a:xfrm>
        </p:spPr>
        <p:txBody>
          <a:bodyPr/>
          <a:lstStyle/>
          <a:p>
            <a:pPr>
              <a:spcBef>
                <a:spcPts val="1000"/>
              </a:spcBef>
            </a:pPr>
            <a:r>
              <a:rPr lang="pl-PL" dirty="0">
                <a:ea typeface="Mongolian Baiti" panose="03000500000000000000" pitchFamily="66" charset="0"/>
              </a:rPr>
              <a:t>Uniwersalne projektowanie – uczestnik z niepełnosprawnością</a:t>
            </a:r>
          </a:p>
        </p:txBody>
      </p:sp>
    </p:spTree>
    <p:extLst>
      <p:ext uri="{BB962C8B-B14F-4D97-AF65-F5344CB8AC3E}">
        <p14:creationId xmlns:p14="http://schemas.microsoft.com/office/powerpoint/2010/main" val="402116248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9456</Words>
  <Application>Microsoft Office PowerPoint</Application>
  <PresentationFormat>Panoramiczny</PresentationFormat>
  <Paragraphs>1271</Paragraphs>
  <Slides>126</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126</vt:i4>
      </vt:variant>
    </vt:vector>
  </HeadingPairs>
  <TitlesOfParts>
    <vt:vector size="135" baseType="lpstr">
      <vt:lpstr>Dotum</vt:lpstr>
      <vt:lpstr>Arial</vt:lpstr>
      <vt:lpstr>Calibri</vt:lpstr>
      <vt:lpstr>Calibri Light</vt:lpstr>
      <vt:lpstr>Garamond</vt:lpstr>
      <vt:lpstr>Mongolian Baiti</vt:lpstr>
      <vt:lpstr>Times New Roman</vt:lpstr>
      <vt:lpstr>Wingdings</vt:lpstr>
      <vt:lpstr>Motyw pakietu Office</vt:lpstr>
      <vt:lpstr>Zasada równości szans i niedyskryminacji,  w tym dostępności dla osób  z niepełnosprawnościami oraz zasada równości szans kobiet i mężczyzn w realizacji projektów współfinansowanych ze środków EFS</vt:lpstr>
      <vt:lpstr>Zakres tematyczny szkolenia</vt:lpstr>
      <vt:lpstr>Polityki horyzontalne</vt:lpstr>
      <vt:lpstr>Polityki horyzontalne – równość szans</vt:lpstr>
      <vt:lpstr>Polityki horyzontalne – równość szans</vt:lpstr>
      <vt:lpstr>Polityki horyzontalne – kwalifikowanie wydatków</vt:lpstr>
      <vt:lpstr>Polityki horyzontalne</vt:lpstr>
      <vt:lpstr>Agenda działań na rzecz równości i niedyskryminacji w ramach funduszy unijnych na lata 2014-2020</vt:lpstr>
      <vt:lpstr>Agenda działań na rzecz równości i niedyskryminacji w ramach funduszy unijnych na lata 2014-2020</vt:lpstr>
      <vt:lpstr>Trudności osób z niepełnosprawnościami wskazane w agendzie</vt:lpstr>
      <vt:lpstr>Bariery osób z niepełnosprawnościami wskazane w agendzie</vt:lpstr>
      <vt:lpstr>Akty prawne i dokumenty regulujące zasadę równości szans i niedyskryminacji</vt:lpstr>
      <vt:lpstr>Akty prawne i dokumenty regulujące zasadę równości szans i niedyskryminacji</vt:lpstr>
      <vt:lpstr>Akty prawne i dokumenty regulujące zasadę równości szans i niedyskryminacji</vt:lpstr>
      <vt:lpstr>Akty prawne i dokumenty regulujące zasadę równości szans i niedyskryminacji</vt:lpstr>
      <vt:lpstr>Akty prawne i dokumenty regulujące zasadę równości szans i niedyskryminacji</vt:lpstr>
      <vt:lpstr>Akty prawne i dokumenty regulujące zasadę równości szans i niedyskryminacji</vt:lpstr>
      <vt:lpstr>Zasada równości szans i niedyskryminacji</vt:lpstr>
      <vt:lpstr>Zasada równości szans i niedyskryminacji</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STANDARDY DOSTĘPNOŚCI DLA POLITYKI SPÓJNOŚCI 2014-2020 </vt:lpstr>
      <vt:lpstr>Równość szans kobiet i mężczyzn</vt:lpstr>
      <vt:lpstr>Równość szans kobiet i mężczyzn</vt:lpstr>
      <vt:lpstr>Równość szans kobiet i mężczyzn</vt:lpstr>
      <vt:lpstr>Równość szans kobiet i mężczyzn</vt:lpstr>
      <vt:lpstr>Równość szans kobiet i mężczyzn</vt:lpstr>
      <vt:lpstr>Traktat Amsterdamski</vt:lpstr>
      <vt:lpstr>Traktat Amsterdamski</vt:lpstr>
      <vt:lpstr>Polityki horyzontalne a kwalifikowalność wydatków</vt:lpstr>
      <vt:lpstr>Planowanie</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Standard minimum równości szans K i M</vt:lpstr>
      <vt:lpstr>Analiza problemowa i definiowanie barier</vt:lpstr>
      <vt:lpstr>Analiza problemowa i definiowanie barier</vt:lpstr>
      <vt:lpstr>Analiza problemowa i definiowanie barier</vt:lpstr>
      <vt:lpstr>Bariery równości</vt:lpstr>
      <vt:lpstr>Bariery równości</vt:lpstr>
      <vt:lpstr>Bariery równości</vt:lpstr>
      <vt:lpstr>Bariery równości</vt:lpstr>
      <vt:lpstr>Bariery równości</vt:lpstr>
      <vt:lpstr>Bariery równości</vt:lpstr>
      <vt:lpstr>Bariery równości</vt:lpstr>
      <vt:lpstr>Analiza problemowa i definiowanie barier</vt:lpstr>
      <vt:lpstr>Dobór grup docelowych</vt:lpstr>
      <vt:lpstr>Dobór grup docelowych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Uniwersalne projektowanie – uczestnik z niepełnosprawnością</vt:lpstr>
      <vt:lpstr>Uniwersalne projektowanie – uczestnik z niepełnosprawnością</vt:lpstr>
      <vt:lpstr>Uniwersalne projektowanie – uczestnik z niepełnosprawnością</vt:lpstr>
      <vt:lpstr>Uniwersalne projektowanie – uczestnik z niepełnosprawnością</vt:lpstr>
      <vt:lpstr>Uniwersalne projektowanie – uczestnik z niepełnosprawnością</vt:lpstr>
      <vt:lpstr>Wdrażanie </vt:lpstr>
      <vt:lpstr>Mechanizm racjonalnych uprawnień – uczestnik z niepełnosprawnością</vt:lpstr>
      <vt:lpstr>Mechanizm racjonalnych uprawnień – uczestnik z niepełnosprawnością</vt:lpstr>
      <vt:lpstr>Mechanizm racjonalnych uprawnień – uczestnik z niepełnosprawnością</vt:lpstr>
      <vt:lpstr>Mechanizm racjonalnych uprawnień – uczestnik z niepełnosprawnością</vt:lpstr>
      <vt:lpstr>Mechanizm racjonalnych uprawnień – uczestnik z niepełnosprawnością</vt:lpstr>
      <vt:lpstr>Mechanizm racjonalnych uprawnień – uczestnik z niepełnosprawnością</vt:lpstr>
      <vt:lpstr>Wdrażanie zasady równości szans K i M</vt:lpstr>
      <vt:lpstr>Wdrażanie zasady równości szans K i M</vt:lpstr>
      <vt:lpstr>Wdrażanie zasady równości szans K i M</vt:lpstr>
      <vt:lpstr>Wdrażanie zasady równości szans K i M</vt:lpstr>
      <vt:lpstr>Ewaluacja przestrzegania polityk horyzontalnych </vt:lpstr>
      <vt:lpstr>Wnioski o płatność a sprawozdanie z wdrażania polityk horyzontalnych</vt:lpstr>
      <vt:lpstr>Wnioski o płatność a sprawozdanie z wdrażania polityk horyzontalnych</vt:lpstr>
      <vt:lpstr>Wnioski o płatność a sprawozdanie z wdrażania polityk horyzontalnych</vt:lpstr>
      <vt:lpstr>Opis przedmiotu zamówienia – dobra praktyka</vt:lpstr>
      <vt:lpstr>Monitoring wskaźników</vt:lpstr>
      <vt:lpstr>Potrzeby osób z niepełnosprawnościami – dobra praktyka</vt:lpstr>
      <vt:lpstr>Potrzeby osób z niepełnosprawnościami – dobra praktyka</vt:lpstr>
      <vt:lpstr>Trwałość</vt:lpstr>
      <vt:lpstr>Trwałość projektu</vt:lpstr>
      <vt:lpstr>Prezentacja programu PowerPoint</vt:lpstr>
      <vt:lpstr>Prezentacja programu PowerPoint</vt:lpstr>
      <vt:lpstr>Konsekwencje braku przestrzegania polityk horyzontalnych</vt:lpstr>
      <vt:lpstr>Korekty finansowe</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Krycki Wojciech</dc:creator>
  <cp:lastModifiedBy>Rosiński Rafał</cp:lastModifiedBy>
  <cp:revision>160</cp:revision>
  <dcterms:created xsi:type="dcterms:W3CDTF">2018-01-11T08:55:36Z</dcterms:created>
  <dcterms:modified xsi:type="dcterms:W3CDTF">2018-06-07T10:46:08Z</dcterms:modified>
</cp:coreProperties>
</file>