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 id="2147484022" r:id="rId2"/>
  </p:sldMasterIdLst>
  <p:notesMasterIdLst>
    <p:notesMasterId r:id="rId111"/>
  </p:notesMasterIdLst>
  <p:handoutMasterIdLst>
    <p:handoutMasterId r:id="rId112"/>
  </p:handoutMasterIdLst>
  <p:sldIdLst>
    <p:sldId id="461" r:id="rId3"/>
    <p:sldId id="589" r:id="rId4"/>
    <p:sldId id="590" r:id="rId5"/>
    <p:sldId id="591" r:id="rId6"/>
    <p:sldId id="592" r:id="rId7"/>
    <p:sldId id="593" r:id="rId8"/>
    <p:sldId id="594" r:id="rId9"/>
    <p:sldId id="639" r:id="rId10"/>
    <p:sldId id="641" r:id="rId11"/>
    <p:sldId id="640" r:id="rId12"/>
    <p:sldId id="647" r:id="rId13"/>
    <p:sldId id="643" r:id="rId14"/>
    <p:sldId id="646" r:id="rId15"/>
    <p:sldId id="645" r:id="rId16"/>
    <p:sldId id="648" r:id="rId17"/>
    <p:sldId id="649"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00" r:id="rId43"/>
    <p:sldId id="601" r:id="rId44"/>
    <p:sldId id="602" r:id="rId45"/>
    <p:sldId id="603" r:id="rId46"/>
    <p:sldId id="604" r:id="rId47"/>
    <p:sldId id="605" r:id="rId48"/>
    <p:sldId id="606" r:id="rId49"/>
    <p:sldId id="607" r:id="rId50"/>
    <p:sldId id="608" r:id="rId51"/>
    <p:sldId id="609" r:id="rId52"/>
    <p:sldId id="674" r:id="rId53"/>
    <p:sldId id="675" r:id="rId54"/>
    <p:sldId id="676" r:id="rId55"/>
    <p:sldId id="677" r:id="rId56"/>
    <p:sldId id="678" r:id="rId57"/>
    <p:sldId id="679" r:id="rId58"/>
    <p:sldId id="680" r:id="rId59"/>
    <p:sldId id="681" r:id="rId60"/>
    <p:sldId id="682" r:id="rId61"/>
    <p:sldId id="683" r:id="rId62"/>
    <p:sldId id="707" r:id="rId63"/>
    <p:sldId id="708" r:id="rId64"/>
    <p:sldId id="709" r:id="rId65"/>
    <p:sldId id="710" r:id="rId66"/>
    <p:sldId id="711" r:id="rId67"/>
    <p:sldId id="610" r:id="rId68"/>
    <p:sldId id="688" r:id="rId69"/>
    <p:sldId id="689" r:id="rId70"/>
    <p:sldId id="690" r:id="rId71"/>
    <p:sldId id="691" r:id="rId72"/>
    <p:sldId id="692" r:id="rId73"/>
    <p:sldId id="693" r:id="rId74"/>
    <p:sldId id="694" r:id="rId75"/>
    <p:sldId id="695" r:id="rId76"/>
    <p:sldId id="696" r:id="rId77"/>
    <p:sldId id="697" r:id="rId78"/>
    <p:sldId id="698" r:id="rId79"/>
    <p:sldId id="699" r:id="rId80"/>
    <p:sldId id="700" r:id="rId81"/>
    <p:sldId id="701" r:id="rId82"/>
    <p:sldId id="706" r:id="rId83"/>
    <p:sldId id="712" r:id="rId84"/>
    <p:sldId id="713" r:id="rId85"/>
    <p:sldId id="611" r:id="rId86"/>
    <p:sldId id="612" r:id="rId87"/>
    <p:sldId id="613" r:id="rId88"/>
    <p:sldId id="614" r:id="rId89"/>
    <p:sldId id="615" r:id="rId90"/>
    <p:sldId id="616" r:id="rId91"/>
    <p:sldId id="617" r:id="rId92"/>
    <p:sldId id="618" r:id="rId93"/>
    <p:sldId id="684" r:id="rId94"/>
    <p:sldId id="685" r:id="rId95"/>
    <p:sldId id="686" r:id="rId96"/>
    <p:sldId id="619" r:id="rId97"/>
    <p:sldId id="620" r:id="rId98"/>
    <p:sldId id="621" r:id="rId99"/>
    <p:sldId id="622" r:id="rId100"/>
    <p:sldId id="623" r:id="rId101"/>
    <p:sldId id="714" r:id="rId102"/>
    <p:sldId id="715" r:id="rId103"/>
    <p:sldId id="716" r:id="rId104"/>
    <p:sldId id="717" r:id="rId105"/>
    <p:sldId id="718" r:id="rId106"/>
    <p:sldId id="719" r:id="rId107"/>
    <p:sldId id="624" r:id="rId108"/>
    <p:sldId id="687" r:id="rId109"/>
    <p:sldId id="462" r:id="rId110"/>
  </p:sldIdLst>
  <p:sldSz cx="12192000" cy="6858000"/>
  <p:notesSz cx="6797675" cy="9926638"/>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jko-Gryczyńska Marta" initials="B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95027" autoAdjust="0"/>
  </p:normalViewPr>
  <p:slideViewPr>
    <p:cSldViewPr snapToGrid="0">
      <p:cViewPr varScale="1">
        <p:scale>
          <a:sx n="53" d="100"/>
          <a:sy n="53" d="100"/>
        </p:scale>
        <p:origin x="816" y="72"/>
      </p:cViewPr>
      <p:guideLst>
        <p:guide orient="horz" pos="2160"/>
        <p:guide pos="3840"/>
      </p:guideLst>
    </p:cSldViewPr>
  </p:slideViewPr>
  <p:outlineViewPr>
    <p:cViewPr>
      <p:scale>
        <a:sx n="33" d="100"/>
        <a:sy n="33" d="100"/>
      </p:scale>
      <p:origin x="48" y="148962"/>
    </p:cViewPr>
  </p:outlineViewPr>
  <p:notesTextViewPr>
    <p:cViewPr>
      <p:scale>
        <a:sx n="1" d="1"/>
        <a:sy n="1" d="1"/>
      </p:scale>
      <p:origin x="0" y="0"/>
    </p:cViewPr>
  </p:notesTextViewPr>
  <p:notesViewPr>
    <p:cSldViewPr snapToGrid="0">
      <p:cViewPr varScale="1">
        <p:scale>
          <a:sx n="88" d="100"/>
          <a:sy n="88" d="100"/>
        </p:scale>
        <p:origin x="375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FE5AD3-6C44-4F72-BBA8-8BDC78C92A31}" type="datetimeFigureOut">
              <a:rPr lang="pl-PL"/>
              <a:pPr>
                <a:defRPr/>
              </a:pPr>
              <a:t>2017-10-11</a:t>
            </a:fld>
            <a:endParaRPr lang="pl-PL"/>
          </a:p>
        </p:txBody>
      </p:sp>
      <p:sp>
        <p:nvSpPr>
          <p:cNvPr id="4" name="Symbol zastępczy stop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739222C-53B1-4F43-9F91-CB918EB6C94D}" type="slidenum">
              <a:rPr lang="pl-PL" altLang="pl-PL"/>
              <a:pPr>
                <a:defRPr/>
              </a:pPr>
              <a:t>‹#›</a:t>
            </a:fld>
            <a:endParaRPr lang="pl-PL" altLang="pl-PL"/>
          </a:p>
        </p:txBody>
      </p:sp>
    </p:spTree>
    <p:extLst>
      <p:ext uri="{BB962C8B-B14F-4D97-AF65-F5344CB8AC3E}">
        <p14:creationId xmlns:p14="http://schemas.microsoft.com/office/powerpoint/2010/main" val="114317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7CBC68-3F97-47EE-8CFB-E1AA6DF1EBEA}" type="datetimeFigureOut">
              <a:rPr lang="pl-PL"/>
              <a:pPr>
                <a:defRPr/>
              </a:pPr>
              <a:t>2017-10-11</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46BE5EE-58DD-47BA-AB8F-9D5A412A9797}" type="slidenum">
              <a:rPr lang="pl-PL" altLang="pl-PL"/>
              <a:pPr>
                <a:defRPr/>
              </a:pPr>
              <a:t>‹#›</a:t>
            </a:fld>
            <a:endParaRPr lang="pl-PL" altLang="pl-PL"/>
          </a:p>
        </p:txBody>
      </p:sp>
    </p:spTree>
    <p:extLst>
      <p:ext uri="{BB962C8B-B14F-4D97-AF65-F5344CB8AC3E}">
        <p14:creationId xmlns:p14="http://schemas.microsoft.com/office/powerpoint/2010/main" val="159696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53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1E7399C-208E-453B-A19E-52CB214809DE}" type="slidenum">
              <a:rPr lang="pl-PL" altLang="pl-PL">
                <a:solidFill>
                  <a:prstClr val="black"/>
                </a:solidFill>
              </a:rPr>
              <a:pPr>
                <a:spcBef>
                  <a:spcPct val="0"/>
                </a:spcBef>
              </a:pPr>
              <a:t>1</a:t>
            </a:fld>
            <a:endParaRPr lang="pl-PL" altLang="pl-PL">
              <a:solidFill>
                <a:prstClr val="black"/>
              </a:solidFill>
            </a:endParaRPr>
          </a:p>
        </p:txBody>
      </p:sp>
    </p:spTree>
    <p:extLst>
      <p:ext uri="{BB962C8B-B14F-4D97-AF65-F5344CB8AC3E}">
        <p14:creationId xmlns:p14="http://schemas.microsoft.com/office/powerpoint/2010/main" val="17975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59</a:t>
            </a:fld>
            <a:endParaRPr lang="pl-PL"/>
          </a:p>
        </p:txBody>
      </p:sp>
    </p:spTree>
    <p:extLst>
      <p:ext uri="{BB962C8B-B14F-4D97-AF65-F5344CB8AC3E}">
        <p14:creationId xmlns:p14="http://schemas.microsoft.com/office/powerpoint/2010/main" val="244000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60</a:t>
            </a:fld>
            <a:endParaRPr lang="pl-PL"/>
          </a:p>
        </p:txBody>
      </p:sp>
    </p:spTree>
    <p:extLst>
      <p:ext uri="{BB962C8B-B14F-4D97-AF65-F5344CB8AC3E}">
        <p14:creationId xmlns:p14="http://schemas.microsoft.com/office/powerpoint/2010/main" val="193452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92</a:t>
            </a:fld>
            <a:endParaRPr lang="pl-PL"/>
          </a:p>
        </p:txBody>
      </p:sp>
    </p:spTree>
    <p:extLst>
      <p:ext uri="{BB962C8B-B14F-4D97-AF65-F5344CB8AC3E}">
        <p14:creationId xmlns:p14="http://schemas.microsoft.com/office/powerpoint/2010/main" val="227219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93</a:t>
            </a:fld>
            <a:endParaRPr lang="pl-PL"/>
          </a:p>
        </p:txBody>
      </p:sp>
    </p:spTree>
    <p:extLst>
      <p:ext uri="{BB962C8B-B14F-4D97-AF65-F5344CB8AC3E}">
        <p14:creationId xmlns:p14="http://schemas.microsoft.com/office/powerpoint/2010/main" val="111305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94</a:t>
            </a:fld>
            <a:endParaRPr lang="pl-PL"/>
          </a:p>
        </p:txBody>
      </p:sp>
    </p:spTree>
    <p:extLst>
      <p:ext uri="{BB962C8B-B14F-4D97-AF65-F5344CB8AC3E}">
        <p14:creationId xmlns:p14="http://schemas.microsoft.com/office/powerpoint/2010/main" val="29441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99</a:t>
            </a:fld>
            <a:endParaRPr lang="pl-PL"/>
          </a:p>
        </p:txBody>
      </p:sp>
    </p:spTree>
    <p:extLst>
      <p:ext uri="{BB962C8B-B14F-4D97-AF65-F5344CB8AC3E}">
        <p14:creationId xmlns:p14="http://schemas.microsoft.com/office/powerpoint/2010/main" val="314011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100</a:t>
            </a:fld>
            <a:endParaRPr lang="pl-PL"/>
          </a:p>
        </p:txBody>
      </p:sp>
    </p:spTree>
    <p:extLst>
      <p:ext uri="{BB962C8B-B14F-4D97-AF65-F5344CB8AC3E}">
        <p14:creationId xmlns:p14="http://schemas.microsoft.com/office/powerpoint/2010/main" val="188688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101</a:t>
            </a:fld>
            <a:endParaRPr lang="pl-PL"/>
          </a:p>
        </p:txBody>
      </p:sp>
    </p:spTree>
    <p:extLst>
      <p:ext uri="{BB962C8B-B14F-4D97-AF65-F5344CB8AC3E}">
        <p14:creationId xmlns:p14="http://schemas.microsoft.com/office/powerpoint/2010/main" val="419228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102</a:t>
            </a:fld>
            <a:endParaRPr lang="pl-PL"/>
          </a:p>
        </p:txBody>
      </p:sp>
    </p:spTree>
    <p:extLst>
      <p:ext uri="{BB962C8B-B14F-4D97-AF65-F5344CB8AC3E}">
        <p14:creationId xmlns:p14="http://schemas.microsoft.com/office/powerpoint/2010/main" val="78424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103</a:t>
            </a:fld>
            <a:endParaRPr lang="pl-PL"/>
          </a:p>
        </p:txBody>
      </p:sp>
    </p:spTree>
    <p:extLst>
      <p:ext uri="{BB962C8B-B14F-4D97-AF65-F5344CB8AC3E}">
        <p14:creationId xmlns:p14="http://schemas.microsoft.com/office/powerpoint/2010/main" val="335166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51</a:t>
            </a:fld>
            <a:endParaRPr lang="pl-PL"/>
          </a:p>
        </p:txBody>
      </p:sp>
    </p:spTree>
    <p:extLst>
      <p:ext uri="{BB962C8B-B14F-4D97-AF65-F5344CB8AC3E}">
        <p14:creationId xmlns:p14="http://schemas.microsoft.com/office/powerpoint/2010/main" val="400043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104</a:t>
            </a:fld>
            <a:endParaRPr lang="pl-PL"/>
          </a:p>
        </p:txBody>
      </p:sp>
    </p:spTree>
    <p:extLst>
      <p:ext uri="{BB962C8B-B14F-4D97-AF65-F5344CB8AC3E}">
        <p14:creationId xmlns:p14="http://schemas.microsoft.com/office/powerpoint/2010/main" val="402685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105</a:t>
            </a:fld>
            <a:endParaRPr lang="pl-PL"/>
          </a:p>
        </p:txBody>
      </p:sp>
    </p:spTree>
    <p:extLst>
      <p:ext uri="{BB962C8B-B14F-4D97-AF65-F5344CB8AC3E}">
        <p14:creationId xmlns:p14="http://schemas.microsoft.com/office/powerpoint/2010/main" val="178860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106</a:t>
            </a:fld>
            <a:endParaRPr lang="pl-PL"/>
          </a:p>
        </p:txBody>
      </p:sp>
    </p:spTree>
    <p:extLst>
      <p:ext uri="{BB962C8B-B14F-4D97-AF65-F5344CB8AC3E}">
        <p14:creationId xmlns:p14="http://schemas.microsoft.com/office/powerpoint/2010/main" val="1573372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107</a:t>
            </a:fld>
            <a:endParaRPr lang="pl-PL"/>
          </a:p>
        </p:txBody>
      </p:sp>
    </p:spTree>
    <p:extLst>
      <p:ext uri="{BB962C8B-B14F-4D97-AF65-F5344CB8AC3E}">
        <p14:creationId xmlns:p14="http://schemas.microsoft.com/office/powerpoint/2010/main" val="58301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146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8C71BB-F7F4-424D-A38A-3D3C529B114A}" type="slidenum">
              <a:rPr lang="pl-PL" altLang="pl-PL">
                <a:solidFill>
                  <a:prstClr val="black"/>
                </a:solidFill>
              </a:rPr>
              <a:pPr>
                <a:spcBef>
                  <a:spcPct val="0"/>
                </a:spcBef>
              </a:pPr>
              <a:t>108</a:t>
            </a:fld>
            <a:endParaRPr lang="pl-PL" altLang="pl-PL">
              <a:solidFill>
                <a:prstClr val="black"/>
              </a:solidFill>
            </a:endParaRPr>
          </a:p>
        </p:txBody>
      </p:sp>
    </p:spTree>
    <p:extLst>
      <p:ext uri="{BB962C8B-B14F-4D97-AF65-F5344CB8AC3E}">
        <p14:creationId xmlns:p14="http://schemas.microsoft.com/office/powerpoint/2010/main" val="37035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52</a:t>
            </a:fld>
            <a:endParaRPr lang="pl-PL"/>
          </a:p>
        </p:txBody>
      </p:sp>
    </p:spTree>
    <p:extLst>
      <p:ext uri="{BB962C8B-B14F-4D97-AF65-F5344CB8AC3E}">
        <p14:creationId xmlns:p14="http://schemas.microsoft.com/office/powerpoint/2010/main" val="387736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53</a:t>
            </a:fld>
            <a:endParaRPr lang="pl-PL"/>
          </a:p>
        </p:txBody>
      </p:sp>
    </p:spTree>
    <p:extLst>
      <p:ext uri="{BB962C8B-B14F-4D97-AF65-F5344CB8AC3E}">
        <p14:creationId xmlns:p14="http://schemas.microsoft.com/office/powerpoint/2010/main" val="25328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54</a:t>
            </a:fld>
            <a:endParaRPr lang="pl-PL"/>
          </a:p>
        </p:txBody>
      </p:sp>
    </p:spTree>
    <p:extLst>
      <p:ext uri="{BB962C8B-B14F-4D97-AF65-F5344CB8AC3E}">
        <p14:creationId xmlns:p14="http://schemas.microsoft.com/office/powerpoint/2010/main" val="370387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55</a:t>
            </a:fld>
            <a:endParaRPr lang="pl-PL"/>
          </a:p>
        </p:txBody>
      </p:sp>
    </p:spTree>
    <p:extLst>
      <p:ext uri="{BB962C8B-B14F-4D97-AF65-F5344CB8AC3E}">
        <p14:creationId xmlns:p14="http://schemas.microsoft.com/office/powerpoint/2010/main" val="316342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56</a:t>
            </a:fld>
            <a:endParaRPr lang="pl-PL"/>
          </a:p>
        </p:txBody>
      </p:sp>
    </p:spTree>
    <p:extLst>
      <p:ext uri="{BB962C8B-B14F-4D97-AF65-F5344CB8AC3E}">
        <p14:creationId xmlns:p14="http://schemas.microsoft.com/office/powerpoint/2010/main" val="26560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57</a:t>
            </a:fld>
            <a:endParaRPr lang="pl-PL"/>
          </a:p>
        </p:txBody>
      </p:sp>
    </p:spTree>
    <p:extLst>
      <p:ext uri="{BB962C8B-B14F-4D97-AF65-F5344CB8AC3E}">
        <p14:creationId xmlns:p14="http://schemas.microsoft.com/office/powerpoint/2010/main" val="394809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22275" y="1241425"/>
            <a:ext cx="5953125"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4E9E51B-D8C5-4F15-88F9-82B246477B71}" type="slidenum">
              <a:rPr lang="pl-PL" smtClean="0"/>
              <a:pPr/>
              <a:t>58</a:t>
            </a:fld>
            <a:endParaRPr lang="pl-PL"/>
          </a:p>
        </p:txBody>
      </p:sp>
    </p:spTree>
    <p:extLst>
      <p:ext uri="{BB962C8B-B14F-4D97-AF65-F5344CB8AC3E}">
        <p14:creationId xmlns:p14="http://schemas.microsoft.com/office/powerpoint/2010/main" val="292819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5" name="Łącznik prosty 4"/>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chemeClr val="accent5">
                      <a:lumMod val="75000"/>
                    </a:schemeClr>
                  </a:solidFill>
                  <a:prstDash val="solid"/>
                  <a:round/>
                </a:ln>
                <a:latin typeface="Book Antiqua" panose="02040602050305030304" pitchFamily="18" charset="0"/>
                <a:cs typeface="Mongolian Baiti" panose="03000500000000000000" pitchFamily="66" charset="0"/>
              </a:rPr>
              <a:t>Wojewódzki Urząd Pracy w Szczecinie</a:t>
            </a: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r>
            <a:b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b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D4A7AEB-26A7-475F-96A1-0D2889E88B83}" type="datetimeFigureOut">
              <a:rPr lang="pl-PL"/>
              <a:pPr>
                <a:defRPr/>
              </a:pPr>
              <a:t>2017-10-11</a:t>
            </a:fld>
            <a:endParaRPr lang="pl-PL"/>
          </a:p>
        </p:txBody>
      </p:sp>
      <p:sp>
        <p:nvSpPr>
          <p:cNvPr id="8"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Tree>
    <p:extLst>
      <p:ext uri="{BB962C8B-B14F-4D97-AF65-F5344CB8AC3E}">
        <p14:creationId xmlns:p14="http://schemas.microsoft.com/office/powerpoint/2010/main" val="291384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E670B56C-2333-4B81-9E0E-4C23E1E44A64}"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3B25D4E-24AE-44A1-8F47-AA0CA490630F}" type="slidenum">
              <a:rPr lang="pl-PL" altLang="pl-PL"/>
              <a:pPr>
                <a:defRPr/>
              </a:pPr>
              <a:t>‹#›</a:t>
            </a:fld>
            <a:endParaRPr lang="pl-PL" altLang="pl-PL"/>
          </a:p>
        </p:txBody>
      </p:sp>
    </p:spTree>
    <p:extLst>
      <p:ext uri="{BB962C8B-B14F-4D97-AF65-F5344CB8AC3E}">
        <p14:creationId xmlns:p14="http://schemas.microsoft.com/office/powerpoint/2010/main" val="286434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99207BF-0087-4F1E-9512-F6A4A388009B}"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D5DA7CB7-070B-4B1A-9B31-0BFCF8836FA6}" type="slidenum">
              <a:rPr lang="pl-PL" altLang="pl-PL"/>
              <a:pPr>
                <a:defRPr/>
              </a:pPr>
              <a:t>‹#›</a:t>
            </a:fld>
            <a:endParaRPr lang="pl-PL" altLang="pl-PL"/>
          </a:p>
        </p:txBody>
      </p:sp>
    </p:spTree>
    <p:extLst>
      <p:ext uri="{BB962C8B-B14F-4D97-AF65-F5344CB8AC3E}">
        <p14:creationId xmlns:p14="http://schemas.microsoft.com/office/powerpoint/2010/main" val="28804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Default">
    <p:spTree>
      <p:nvGrpSpPr>
        <p:cNvPr id="1" name=""/>
        <p:cNvGrpSpPr/>
        <p:nvPr/>
      </p:nvGrpSpPr>
      <p:grpSpPr>
        <a:xfrm>
          <a:off x="0" y="0"/>
          <a:ext cx="0" cy="0"/>
          <a:chOff x="0" y="0"/>
          <a:chExt cx="0" cy="0"/>
        </a:xfrm>
      </p:grpSpPr>
      <p:pic>
        <p:nvPicPr>
          <p:cNvPr id="49" name="Obraz 25"/>
          <p:cNvPicPr>
            <a:picLocks noChangeAspect="1"/>
          </p:cNvPicPr>
          <p:nvPr userDrawn="1"/>
        </p:nvPicPr>
        <p:blipFill>
          <a:blip r:embed="rId2">
            <a:extLst>
              <a:ext uri="{28A0092B-C50C-407E-A947-70E740481C1C}">
                <a14:useLocalDpi xmlns:a14="http://schemas.microsoft.com/office/drawing/2010/main"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1"/>
          <p:cNvGrpSpPr>
            <a:grpSpLocks/>
          </p:cNvGrpSpPr>
          <p:nvPr/>
        </p:nvGrpSpPr>
        <p:grpSpPr bwMode="auto">
          <a:xfrm>
            <a:off x="847725" y="6210300"/>
            <a:ext cx="7697788" cy="628650"/>
            <a:chOff x="0" y="10"/>
            <a:chExt cx="7697787" cy="628639"/>
          </a:xfrm>
        </p:grpSpPr>
        <p:pic>
          <p:nvPicPr>
            <p:cNvPr id="4" name="02_Logo_wersja_pozioma(CMYK).png" descr="\\wup.local\wymiana\Użytkownicy\wojciech.krycki\LOGOSY\02_Logo_wersja_pozioma(CMY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6155" y="94662"/>
              <a:ext cx="934828" cy="49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0"/>
            <p:cNvGrpSpPr>
              <a:grpSpLocks/>
            </p:cNvGrpSpPr>
            <p:nvPr/>
          </p:nvGrpSpPr>
          <p:grpSpPr bwMode="auto">
            <a:xfrm>
              <a:off x="-2" y="10"/>
              <a:ext cx="7697789" cy="628641"/>
              <a:chOff x="-1" y="10"/>
              <a:chExt cx="7697789" cy="628640"/>
            </a:xfrm>
          </p:grpSpPr>
          <p:pic>
            <p:nvPicPr>
              <p:cNvPr id="6" name="Logo WUP w układzie poziomym.jpg" descr="\\wup.local\wymiana\Użytkownicy\wojciech.krycki\Logosy\Logo WUP w układzie poziomy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527" y="112153"/>
                <a:ext cx="1883201" cy="4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FE_PR_POZIOM-Kolor-01.jpg" descr="\\wup.local\wymiana\Użytkownicy\wojciech.krycki\Logotypy\FE_PR_POZIOM-Kolor-01.jpg"/>
              <p:cNvPicPr>
                <a:picLocks noChangeAspect="1"/>
              </p:cNvPicPr>
              <p:nvPr/>
            </p:nvPicPr>
            <p:blipFill>
              <a:blip r:embed="rId5">
                <a:extLst>
                  <a:ext uri="{28A0092B-C50C-407E-A947-70E740481C1C}">
                    <a14:useLocalDpi xmlns:a14="http://schemas.microsoft.com/office/drawing/2010/main" val="0"/>
                  </a:ext>
                </a:extLst>
              </a:blip>
              <a:srcRect l="8105" b="4216"/>
              <a:stretch>
                <a:fillRect/>
              </a:stretch>
            </p:blipFill>
            <p:spPr bwMode="auto">
              <a:xfrm>
                <a:off x="-1" y="10"/>
                <a:ext cx="1160612" cy="62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UE_EFS_POZIOM-Kolor.jpg" descr="\\wup.local\wymiana\Użytkownicy\wojciech.krycki\Logosy\Logotypy nowe\Logo UE-Europejski Fundusz Społeczny\Poziom\UE_EFS_POZIOM-Kolor.jpg"/>
              <p:cNvPicPr>
                <a:picLocks noChangeAspect="1"/>
              </p:cNvPicPr>
              <p:nvPr/>
            </p:nvPicPr>
            <p:blipFill>
              <a:blip r:embed="rId6">
                <a:extLst>
                  <a:ext uri="{28A0092B-C50C-407E-A947-70E740481C1C}">
                    <a14:useLocalDpi xmlns:a14="http://schemas.microsoft.com/office/drawing/2010/main" val="0"/>
                  </a:ext>
                </a:extLst>
              </a:blip>
              <a:srcRect r="5183"/>
              <a:stretch>
                <a:fillRect/>
              </a:stretch>
            </p:blipFill>
            <p:spPr bwMode="auto">
              <a:xfrm>
                <a:off x="5915271" y="60100"/>
                <a:ext cx="1782517" cy="5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upa 38"/>
          <p:cNvGrpSpPr>
            <a:grpSpLocks/>
          </p:cNvGrpSpPr>
          <p:nvPr userDrawn="1"/>
        </p:nvGrpSpPr>
        <p:grpSpPr bwMode="auto">
          <a:xfrm>
            <a:off x="139700" y="131763"/>
            <a:ext cx="4802188" cy="1025525"/>
            <a:chOff x="120475" y="139895"/>
            <a:chExt cx="4802254" cy="1026244"/>
          </a:xfrm>
        </p:grpSpPr>
        <p:sp>
          <p:nvSpPr>
            <p:cNvPr id="10"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1"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2"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3"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4"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5"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6"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7"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8"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9"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20"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pic>
        <p:nvPicPr>
          <p:cNvPr id="21" name="Obraz 2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80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744"/>
          <p:cNvSpPr>
            <a:spLocks noChangeArrowheads="1"/>
          </p:cNvSpPr>
          <p:nvPr userDrawn="1"/>
        </p:nvSpPr>
        <p:spPr bwMode="auto">
          <a:xfrm rot="10800000" flipH="1">
            <a:off x="6357938" y="4752975"/>
            <a:ext cx="508000" cy="50800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8" name="Shape 745"/>
          <p:cNvSpPr>
            <a:spLocks noChangeArrowheads="1"/>
          </p:cNvSpPr>
          <p:nvPr userDrawn="1"/>
        </p:nvSpPr>
        <p:spPr bwMode="auto">
          <a:xfrm rot="10800000" flipH="1">
            <a:off x="6623050" y="4997450"/>
            <a:ext cx="439738" cy="43815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9" name="Shape 746"/>
          <p:cNvSpPr>
            <a:spLocks noChangeArrowheads="1"/>
          </p:cNvSpPr>
          <p:nvPr userDrawn="1"/>
        </p:nvSpPr>
        <p:spPr bwMode="auto">
          <a:xfrm rot="10800000" flipH="1">
            <a:off x="6465888" y="2600325"/>
            <a:ext cx="541337" cy="53975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0" name="Shape 747"/>
          <p:cNvSpPr>
            <a:spLocks noChangeArrowheads="1"/>
          </p:cNvSpPr>
          <p:nvPr userDrawn="1"/>
        </p:nvSpPr>
        <p:spPr bwMode="auto">
          <a:xfrm rot="10800000" flipH="1">
            <a:off x="10352088" y="5233988"/>
            <a:ext cx="809625" cy="81597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1" name="Shape 748"/>
          <p:cNvSpPr>
            <a:spLocks noChangeArrowheads="1"/>
          </p:cNvSpPr>
          <p:nvPr userDrawn="1"/>
        </p:nvSpPr>
        <p:spPr bwMode="auto">
          <a:xfrm rot="10800000" flipH="1">
            <a:off x="11234738" y="4279900"/>
            <a:ext cx="896937" cy="89852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2" name="Shape 749"/>
          <p:cNvSpPr>
            <a:spLocks noChangeArrowheads="1"/>
          </p:cNvSpPr>
          <p:nvPr userDrawn="1"/>
        </p:nvSpPr>
        <p:spPr bwMode="auto">
          <a:xfrm rot="10800000" flipH="1">
            <a:off x="5870575" y="4800600"/>
            <a:ext cx="249238" cy="25400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3" name="Shape 750"/>
          <p:cNvSpPr>
            <a:spLocks noChangeArrowheads="1"/>
          </p:cNvSpPr>
          <p:nvPr userDrawn="1"/>
        </p:nvSpPr>
        <p:spPr bwMode="auto">
          <a:xfrm rot="10800000" flipH="1">
            <a:off x="6694488" y="2120900"/>
            <a:ext cx="623887" cy="623888"/>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4" name="Shape 751"/>
          <p:cNvSpPr>
            <a:spLocks noChangeArrowheads="1"/>
          </p:cNvSpPr>
          <p:nvPr userDrawn="1"/>
        </p:nvSpPr>
        <p:spPr bwMode="auto">
          <a:xfrm rot="10800000" flipH="1">
            <a:off x="5619750" y="1795463"/>
            <a:ext cx="952500" cy="9525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5" name="Shape 752"/>
          <p:cNvSpPr>
            <a:spLocks noChangeArrowheads="1"/>
          </p:cNvSpPr>
          <p:nvPr userDrawn="1"/>
        </p:nvSpPr>
        <p:spPr bwMode="auto">
          <a:xfrm rot="10800000" flipH="1">
            <a:off x="9329738" y="4260850"/>
            <a:ext cx="508000" cy="508000"/>
          </a:xfrm>
          <a:prstGeom prst="rect">
            <a:avLst/>
          </a:prstGeom>
          <a:solidFill>
            <a:srgbClr val="FFFFFF">
              <a:alpha val="14902"/>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6" name="Shape 753"/>
          <p:cNvSpPr>
            <a:spLocks noChangeArrowheads="1"/>
          </p:cNvSpPr>
          <p:nvPr userDrawn="1"/>
        </p:nvSpPr>
        <p:spPr bwMode="auto">
          <a:xfrm rot="10800000" flipH="1">
            <a:off x="7096125" y="1885950"/>
            <a:ext cx="361950" cy="361950"/>
          </a:xfrm>
          <a:prstGeom prst="rect">
            <a:avLst/>
          </a:prstGeom>
          <a:solidFill>
            <a:srgbClr val="FFFFFF">
              <a:alpha val="87057"/>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7" name="Shape 754"/>
          <p:cNvSpPr>
            <a:spLocks noChangeArrowheads="1"/>
          </p:cNvSpPr>
          <p:nvPr userDrawn="1"/>
        </p:nvSpPr>
        <p:spPr bwMode="auto">
          <a:xfrm rot="10800000" flipH="1">
            <a:off x="5619750" y="5483225"/>
            <a:ext cx="952500" cy="693738"/>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8" name="Shape 755"/>
          <p:cNvSpPr>
            <a:spLocks noChangeArrowheads="1"/>
          </p:cNvSpPr>
          <p:nvPr userDrawn="1"/>
        </p:nvSpPr>
        <p:spPr bwMode="auto">
          <a:xfrm rot="10800000" flipH="1">
            <a:off x="11414125" y="5389563"/>
            <a:ext cx="576263" cy="579437"/>
          </a:xfrm>
          <a:prstGeom prst="rect">
            <a:avLst/>
          </a:prstGeom>
          <a:solidFill>
            <a:srgbClr val="FFFFFF">
              <a:alpha val="89018"/>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9" name="Shape 756"/>
          <p:cNvSpPr>
            <a:spLocks noChangeArrowheads="1"/>
          </p:cNvSpPr>
          <p:nvPr userDrawn="1"/>
        </p:nvSpPr>
        <p:spPr bwMode="auto">
          <a:xfrm rot="10800000" flipH="1">
            <a:off x="6854825" y="5262563"/>
            <a:ext cx="623888" cy="623887"/>
          </a:xfrm>
          <a:prstGeom prst="rect">
            <a:avLst/>
          </a:prstGeom>
          <a:solidFill>
            <a:srgbClr val="FFFFFF">
              <a:alpha val="85881"/>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0" name="Shape 757"/>
          <p:cNvSpPr>
            <a:spLocks noChangeArrowheads="1"/>
          </p:cNvSpPr>
          <p:nvPr userDrawn="1"/>
        </p:nvSpPr>
        <p:spPr bwMode="auto">
          <a:xfrm rot="10800000" flipH="1">
            <a:off x="11784013" y="2066925"/>
            <a:ext cx="206375" cy="20637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1" name="Shape 758"/>
          <p:cNvSpPr>
            <a:spLocks noChangeArrowheads="1"/>
          </p:cNvSpPr>
          <p:nvPr userDrawn="1"/>
        </p:nvSpPr>
        <p:spPr bwMode="auto">
          <a:xfrm rot="10800000" flipH="1">
            <a:off x="10456863" y="4827588"/>
            <a:ext cx="177800" cy="176212"/>
          </a:xfrm>
          <a:prstGeom prst="rect">
            <a:avLst/>
          </a:prstGeom>
          <a:solidFill>
            <a:srgbClr val="FFFFFF">
              <a:alpha val="85881"/>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2" name="Shape 759"/>
          <p:cNvSpPr>
            <a:spLocks noChangeArrowheads="1"/>
          </p:cNvSpPr>
          <p:nvPr userDrawn="1"/>
        </p:nvSpPr>
        <p:spPr bwMode="auto">
          <a:xfrm rot="10800000" flipH="1">
            <a:off x="10964863" y="4949825"/>
            <a:ext cx="439737" cy="439738"/>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3" name="Shape 760"/>
          <p:cNvSpPr>
            <a:spLocks noChangeArrowheads="1"/>
          </p:cNvSpPr>
          <p:nvPr userDrawn="1"/>
        </p:nvSpPr>
        <p:spPr bwMode="auto">
          <a:xfrm rot="10800000" flipH="1">
            <a:off x="11430000" y="2289175"/>
            <a:ext cx="136525" cy="13652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4" name="Shape 761"/>
          <p:cNvSpPr>
            <a:spLocks noChangeArrowheads="1"/>
          </p:cNvSpPr>
          <p:nvPr userDrawn="1"/>
        </p:nvSpPr>
        <p:spPr bwMode="auto">
          <a:xfrm rot="10800000" flipH="1">
            <a:off x="5595938" y="2747963"/>
            <a:ext cx="534987" cy="534987"/>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5" name="Shape 762"/>
          <p:cNvSpPr>
            <a:spLocks noChangeArrowheads="1"/>
          </p:cNvSpPr>
          <p:nvPr userDrawn="1"/>
        </p:nvSpPr>
        <p:spPr bwMode="auto">
          <a:xfrm rot="10800000" flipH="1">
            <a:off x="5597525" y="5227638"/>
            <a:ext cx="284163" cy="28257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6"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47"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spTree>
    <p:extLst>
      <p:ext uri="{BB962C8B-B14F-4D97-AF65-F5344CB8AC3E}">
        <p14:creationId xmlns:p14="http://schemas.microsoft.com/office/powerpoint/2010/main" val="85379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flipH="1">
            <a:off x="7412038" y="5246688"/>
            <a:ext cx="509587"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5" name="Rectangle 6"/>
          <p:cNvSpPr>
            <a:spLocks noChangeArrowheads="1"/>
          </p:cNvSpPr>
          <p:nvPr userDrawn="1"/>
        </p:nvSpPr>
        <p:spPr bwMode="auto">
          <a:xfrm rot="10800000" flipH="1">
            <a:off x="5478463" y="5546725"/>
            <a:ext cx="439737" cy="4381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6" name="Rectangle 7"/>
          <p:cNvSpPr>
            <a:spLocks noChangeArrowheads="1"/>
          </p:cNvSpPr>
          <p:nvPr userDrawn="1"/>
        </p:nvSpPr>
        <p:spPr bwMode="auto">
          <a:xfrm rot="10800000" flipH="1">
            <a:off x="6364288" y="4973638"/>
            <a:ext cx="539750" cy="5397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7" name="Rectangle 8"/>
          <p:cNvSpPr>
            <a:spLocks noChangeArrowheads="1"/>
          </p:cNvSpPr>
          <p:nvPr userDrawn="1"/>
        </p:nvSpPr>
        <p:spPr bwMode="auto">
          <a:xfrm rot="10800000" flipH="1">
            <a:off x="10969625" y="1836738"/>
            <a:ext cx="1222375" cy="121602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8" name="Rectangle 9"/>
          <p:cNvSpPr>
            <a:spLocks noChangeArrowheads="1"/>
          </p:cNvSpPr>
          <p:nvPr userDrawn="1"/>
        </p:nvSpPr>
        <p:spPr bwMode="auto">
          <a:xfrm rot="10800000" flipH="1">
            <a:off x="6505575" y="3937000"/>
            <a:ext cx="598488" cy="5984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9" name="Rectangle 10"/>
          <p:cNvSpPr>
            <a:spLocks noChangeArrowheads="1"/>
          </p:cNvSpPr>
          <p:nvPr userDrawn="1"/>
        </p:nvSpPr>
        <p:spPr bwMode="auto">
          <a:xfrm rot="10800000" flipH="1">
            <a:off x="10899775" y="3719513"/>
            <a:ext cx="809625" cy="8159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0" name="Rectangle 11"/>
          <p:cNvSpPr>
            <a:spLocks noChangeArrowheads="1"/>
          </p:cNvSpPr>
          <p:nvPr userDrawn="1"/>
        </p:nvSpPr>
        <p:spPr bwMode="auto">
          <a:xfrm rot="10800000" flipH="1">
            <a:off x="9774238" y="3984625"/>
            <a:ext cx="952500" cy="9540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1" name="Rectangle 12"/>
          <p:cNvSpPr>
            <a:spLocks noChangeArrowheads="1"/>
          </p:cNvSpPr>
          <p:nvPr userDrawn="1"/>
        </p:nvSpPr>
        <p:spPr bwMode="auto">
          <a:xfrm rot="10800000" flipH="1">
            <a:off x="5794375" y="4535488"/>
            <a:ext cx="249238" cy="254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2" name="Rectangle 13"/>
          <p:cNvSpPr>
            <a:spLocks noChangeArrowheads="1"/>
          </p:cNvSpPr>
          <p:nvPr userDrawn="1"/>
        </p:nvSpPr>
        <p:spPr bwMode="auto">
          <a:xfrm rot="10800000" flipH="1">
            <a:off x="7418388" y="4262438"/>
            <a:ext cx="625475"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3" name="Rectangle 14"/>
          <p:cNvSpPr>
            <a:spLocks noChangeArrowheads="1"/>
          </p:cNvSpPr>
          <p:nvPr userDrawn="1"/>
        </p:nvSpPr>
        <p:spPr bwMode="auto">
          <a:xfrm rot="10800000" flipH="1">
            <a:off x="8464550" y="5243513"/>
            <a:ext cx="508000"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4" name="Rectangle 15"/>
          <p:cNvSpPr>
            <a:spLocks noChangeArrowheads="1"/>
          </p:cNvSpPr>
          <p:nvPr userDrawn="1"/>
        </p:nvSpPr>
        <p:spPr bwMode="auto">
          <a:xfrm rot="10800000" flipH="1">
            <a:off x="9880600" y="5322888"/>
            <a:ext cx="206375" cy="2063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5" name="Rectangle 11"/>
          <p:cNvSpPr>
            <a:spLocks noChangeArrowheads="1"/>
          </p:cNvSpPr>
          <p:nvPr userDrawn="1"/>
        </p:nvSpPr>
        <p:spPr bwMode="auto">
          <a:xfrm rot="10800000" flipH="1">
            <a:off x="4525963" y="5018088"/>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6" name="Rectangle 9"/>
          <p:cNvSpPr>
            <a:spLocks noChangeArrowheads="1"/>
          </p:cNvSpPr>
          <p:nvPr userDrawn="1"/>
        </p:nvSpPr>
        <p:spPr bwMode="auto">
          <a:xfrm rot="10800000" flipH="1">
            <a:off x="4697413" y="2746375"/>
            <a:ext cx="598487" cy="598488"/>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8" name="Rectangle 9"/>
          <p:cNvSpPr>
            <a:spLocks noChangeArrowheads="1"/>
          </p:cNvSpPr>
          <p:nvPr userDrawn="1"/>
        </p:nvSpPr>
        <p:spPr bwMode="auto">
          <a:xfrm rot="10800000" flipH="1">
            <a:off x="4640263" y="4737100"/>
            <a:ext cx="398462" cy="398463"/>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9" name="Rectangle 11"/>
          <p:cNvSpPr>
            <a:spLocks noChangeArrowheads="1"/>
          </p:cNvSpPr>
          <p:nvPr userDrawn="1"/>
        </p:nvSpPr>
        <p:spPr bwMode="auto">
          <a:xfrm rot="10800000" flipH="1">
            <a:off x="5656263" y="1884363"/>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0" name="Rectangle 13"/>
          <p:cNvSpPr>
            <a:spLocks noChangeArrowheads="1"/>
          </p:cNvSpPr>
          <p:nvPr userDrawn="1"/>
        </p:nvSpPr>
        <p:spPr bwMode="auto">
          <a:xfrm rot="10800000" flipH="1">
            <a:off x="5295900" y="3343275"/>
            <a:ext cx="623888" cy="623888"/>
          </a:xfrm>
          <a:prstGeom prst="rect">
            <a:avLst/>
          </a:prstGeom>
          <a:solidFill>
            <a:schemeClr val="bg1">
              <a:alpha val="85881"/>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1" name="Rectangle 5"/>
          <p:cNvSpPr>
            <a:spLocks noChangeArrowheads="1"/>
          </p:cNvSpPr>
          <p:nvPr userDrawn="1"/>
        </p:nvSpPr>
        <p:spPr bwMode="auto">
          <a:xfrm rot="10800000" flipH="1">
            <a:off x="4727575" y="4249738"/>
            <a:ext cx="508000" cy="508000"/>
          </a:xfrm>
          <a:prstGeom prst="rect">
            <a:avLst/>
          </a:prstGeom>
          <a:solidFill>
            <a:schemeClr val="bg1">
              <a:alpha val="7607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2" name="Rectangle 14"/>
          <p:cNvSpPr>
            <a:spLocks noChangeArrowheads="1"/>
          </p:cNvSpPr>
          <p:nvPr userDrawn="1"/>
        </p:nvSpPr>
        <p:spPr bwMode="auto">
          <a:xfrm rot="10800000" flipH="1">
            <a:off x="8847138" y="4349750"/>
            <a:ext cx="508000" cy="508000"/>
          </a:xfrm>
          <a:prstGeom prst="rect">
            <a:avLst/>
          </a:prstGeom>
          <a:solidFill>
            <a:schemeClr val="bg1">
              <a:alpha val="14902"/>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3" name="Rectangle 11"/>
          <p:cNvSpPr>
            <a:spLocks noChangeArrowheads="1"/>
          </p:cNvSpPr>
          <p:nvPr userDrawn="1"/>
        </p:nvSpPr>
        <p:spPr bwMode="auto">
          <a:xfrm rot="10800000" flipH="1">
            <a:off x="6608763" y="1874838"/>
            <a:ext cx="571500" cy="571500"/>
          </a:xfrm>
          <a:prstGeom prst="rect">
            <a:avLst/>
          </a:prstGeom>
          <a:solidFill>
            <a:schemeClr val="bg1">
              <a:alpha val="8705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4" name="Rectangle 13"/>
          <p:cNvSpPr>
            <a:spLocks noChangeArrowheads="1"/>
          </p:cNvSpPr>
          <p:nvPr userDrawn="1"/>
        </p:nvSpPr>
        <p:spPr bwMode="auto">
          <a:xfrm rot="10800000" flipH="1">
            <a:off x="7335838" y="2446338"/>
            <a:ext cx="623887"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5" name="Rectangle 11"/>
          <p:cNvSpPr>
            <a:spLocks noChangeArrowheads="1"/>
          </p:cNvSpPr>
          <p:nvPr userDrawn="1"/>
        </p:nvSpPr>
        <p:spPr bwMode="auto">
          <a:xfrm rot="10800000" flipH="1">
            <a:off x="8370888" y="2235200"/>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6" name="Rectangle 10"/>
          <p:cNvSpPr>
            <a:spLocks noChangeArrowheads="1"/>
          </p:cNvSpPr>
          <p:nvPr userDrawn="1"/>
        </p:nvSpPr>
        <p:spPr bwMode="auto">
          <a:xfrm rot="10800000" flipH="1">
            <a:off x="10163175" y="1868488"/>
            <a:ext cx="809625" cy="814387"/>
          </a:xfrm>
          <a:prstGeom prst="rect">
            <a:avLst/>
          </a:prstGeom>
          <a:solidFill>
            <a:schemeClr val="bg1">
              <a:alpha val="89018"/>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pic>
        <p:nvPicPr>
          <p:cNvPr id="27"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28" name="Łącznik prosty 57"/>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rgbClr val="4472C4">
                      <a:lumMod val="75000"/>
                    </a:srgbClr>
                  </a:solidFill>
                  <a:prstDash val="solid"/>
                  <a:round/>
                </a:ln>
                <a:solidFill>
                  <a:prstClr val="black"/>
                </a:solidFill>
                <a:latin typeface="Book Antiqua" panose="02040602050305030304" pitchFamily="18" charset="0"/>
                <a:cs typeface="Mongolian Baiti" panose="03000500000000000000" pitchFamily="66" charset="0"/>
              </a:rPr>
              <a:t>Wojewódzki Urząd Pracy w Szczecinie</a:t>
            </a: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r>
            <a:b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b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30"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6181FEC5-E1CE-41C1-B033-0C34DC21ADF5}" type="datetimeFigureOut">
              <a:rPr lang="pl-PL"/>
              <a:pPr>
                <a:defRPr/>
              </a:pPr>
              <a:t>2017-10-11</a:t>
            </a:fld>
            <a:endParaRPr lang="pl-PL"/>
          </a:p>
        </p:txBody>
      </p:sp>
      <p:sp>
        <p:nvSpPr>
          <p:cNvPr id="31"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Tree>
    <p:extLst>
      <p:ext uri="{BB962C8B-B14F-4D97-AF65-F5344CB8AC3E}">
        <p14:creationId xmlns:p14="http://schemas.microsoft.com/office/powerpoint/2010/main" val="148058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64C97F3-4088-4B3E-9D30-C3615916CF08}"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B1E978CA-62A4-4544-8D87-11FA622D1B7B}"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263599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CBF1A04-6531-4525-AF35-9D6E9EF96DD5}"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049A159-69AC-4DF1-B1B8-F1CDACC084D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9352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FC35D347-2D15-4F2A-80AA-758070F38E6D}"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ED7D66E4-89BB-4F8D-96D0-000796EB2BE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77699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0984F1D8-A5A4-4553-9D82-0CBBEC9818E5}" type="datetimeFigureOut">
              <a:rPr lang="pl-PL"/>
              <a:pPr>
                <a:defRPr/>
              </a:pPr>
              <a:t>2017-10-11</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B6FEF5C-EA34-42D9-99D1-585EE6228F1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870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77333100-656C-44D9-9FFA-2B3188C39758}" type="datetimeFigureOut">
              <a:rPr lang="pl-PL"/>
              <a:pPr>
                <a:defRPr/>
              </a:pPr>
              <a:t>2017-10-11</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0A884807-5F34-4FD1-BB51-CCD010B6537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151247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28ABB4D6-48CE-4055-A5CC-BBF5DA9EEF40}" type="datetimeFigureOut">
              <a:rPr lang="pl-PL"/>
              <a:pPr>
                <a:defRPr/>
              </a:pPr>
              <a:t>2017-10-11</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89DF3A46-0C0B-47C0-B224-16FB33FB82A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40122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b="1">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FF0E3D49-0739-44CA-A544-A6BDC424EB2E}"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F048337-257A-4CB4-8B1A-E67346844217}" type="slidenum">
              <a:rPr lang="pl-PL" altLang="pl-PL"/>
              <a:pPr>
                <a:defRPr/>
              </a:pPr>
              <a:t>‹#›</a:t>
            </a:fld>
            <a:endParaRPr lang="pl-PL" altLang="pl-PL"/>
          </a:p>
        </p:txBody>
      </p:sp>
    </p:spTree>
    <p:extLst>
      <p:ext uri="{BB962C8B-B14F-4D97-AF65-F5344CB8AC3E}">
        <p14:creationId xmlns:p14="http://schemas.microsoft.com/office/powerpoint/2010/main" val="49855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CEED7AB-9C80-4383-AE00-D67D6250E324}"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7BDE714-4847-436D-9D63-C585A855F48A}"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0167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E868B958-CE7F-42DD-A1B7-9CBC7D6693BA}"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7EBEAF62-799F-477D-BA91-FCFB511875B0}"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63667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C3E91AAB-5B2D-4A1C-89AD-1211541BCAAD}"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63A0447D-D2F9-44F9-B6F1-76FA162913F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120956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39486340-303D-4129-893B-E7F5655FD052}"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1B45E9C-AC6D-4A00-94B8-973986D816A5}"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9398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0BAFFF29-FC4E-45DC-AFB4-C97B01DD6927}" type="datetimeFigureOut">
              <a:rPr lang="pl-PL"/>
              <a:pPr>
                <a:defRPr/>
              </a:pPr>
              <a:t>2017-10-11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F7C1AF6A-EC7D-4243-B3F4-A0CF136B353D}" type="slidenum">
              <a:rPr lang="pl-PL" altLang="pl-PL"/>
              <a:pPr>
                <a:defRPr/>
              </a:pPr>
              <a:t>‹#›</a:t>
            </a:fld>
            <a:endParaRPr lang="pl-PL" altLang="pl-PL"/>
          </a:p>
        </p:txBody>
      </p:sp>
    </p:spTree>
    <p:extLst>
      <p:ext uri="{BB962C8B-B14F-4D97-AF65-F5344CB8AC3E}">
        <p14:creationId xmlns:p14="http://schemas.microsoft.com/office/powerpoint/2010/main" val="11285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247EA94-0D4A-4662-BA5A-07A13241E625}"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C41D62AD-9FC2-4928-BC80-B3D429D8B210}" type="slidenum">
              <a:rPr lang="pl-PL" altLang="pl-PL"/>
              <a:pPr>
                <a:defRPr/>
              </a:pPr>
              <a:t>‹#›</a:t>
            </a:fld>
            <a:endParaRPr lang="pl-PL" altLang="pl-PL"/>
          </a:p>
        </p:txBody>
      </p:sp>
    </p:spTree>
    <p:extLst>
      <p:ext uri="{BB962C8B-B14F-4D97-AF65-F5344CB8AC3E}">
        <p14:creationId xmlns:p14="http://schemas.microsoft.com/office/powerpoint/2010/main" val="201301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4DA7B3BA-116A-45A5-BD87-46BB1B9F1DF2}" type="datetimeFigureOut">
              <a:rPr lang="pl-PL"/>
              <a:pPr>
                <a:defRPr/>
              </a:pPr>
              <a:t>2017-10-11</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3778975-E5C1-43F7-9201-00AB029F0EBB}" type="slidenum">
              <a:rPr lang="pl-PL" altLang="pl-PL"/>
              <a:pPr>
                <a:defRPr/>
              </a:pPr>
              <a:t>‹#›</a:t>
            </a:fld>
            <a:endParaRPr lang="pl-PL" altLang="pl-PL"/>
          </a:p>
        </p:txBody>
      </p:sp>
    </p:spTree>
    <p:extLst>
      <p:ext uri="{BB962C8B-B14F-4D97-AF65-F5344CB8AC3E}">
        <p14:creationId xmlns:p14="http://schemas.microsoft.com/office/powerpoint/2010/main" val="429027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3AA7DFA0-CDB4-4944-9962-D670FCCBE0A6}" type="datetimeFigureOut">
              <a:rPr lang="pl-PL"/>
              <a:pPr>
                <a:defRPr/>
              </a:pPr>
              <a:t>2017-10-11</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B9DFBCB6-64D1-4FA1-9CB8-1D2FC9B3B9AC}" type="slidenum">
              <a:rPr lang="pl-PL" altLang="pl-PL"/>
              <a:pPr>
                <a:defRPr/>
              </a:pPr>
              <a:t>‹#›</a:t>
            </a:fld>
            <a:endParaRPr lang="pl-PL" altLang="pl-PL"/>
          </a:p>
        </p:txBody>
      </p:sp>
    </p:spTree>
    <p:extLst>
      <p:ext uri="{BB962C8B-B14F-4D97-AF65-F5344CB8AC3E}">
        <p14:creationId xmlns:p14="http://schemas.microsoft.com/office/powerpoint/2010/main" val="30700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8D10485-1CE3-4A6A-AEA1-CC2F81C67502}" type="datetimeFigureOut">
              <a:rPr lang="pl-PL"/>
              <a:pPr>
                <a:defRPr/>
              </a:pPr>
              <a:t>2017-10-11</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4439D7F5-D30E-4649-A2F7-1139F7A1F299}" type="slidenum">
              <a:rPr lang="pl-PL" altLang="pl-PL"/>
              <a:pPr>
                <a:defRPr/>
              </a:pPr>
              <a:t>‹#›</a:t>
            </a:fld>
            <a:endParaRPr lang="pl-PL" altLang="pl-PL"/>
          </a:p>
        </p:txBody>
      </p:sp>
    </p:spTree>
    <p:extLst>
      <p:ext uri="{BB962C8B-B14F-4D97-AF65-F5344CB8AC3E}">
        <p14:creationId xmlns:p14="http://schemas.microsoft.com/office/powerpoint/2010/main" val="373652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CA88E78F-E4DF-459B-9817-6490021D12E6}"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594B6486-C217-417E-BD16-AB48ADC85906}" type="slidenum">
              <a:rPr lang="pl-PL" altLang="pl-PL"/>
              <a:pPr>
                <a:defRPr/>
              </a:pPr>
              <a:t>‹#›</a:t>
            </a:fld>
            <a:endParaRPr lang="pl-PL" altLang="pl-PL"/>
          </a:p>
        </p:txBody>
      </p:sp>
    </p:spTree>
    <p:extLst>
      <p:ext uri="{BB962C8B-B14F-4D97-AF65-F5344CB8AC3E}">
        <p14:creationId xmlns:p14="http://schemas.microsoft.com/office/powerpoint/2010/main" val="372878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DE9547C7-BC59-4B84-87EF-6163E9DAA12B}" type="datetimeFigureOut">
              <a:rPr lang="pl-PL"/>
              <a:pPr>
                <a:defRPr/>
              </a:pPr>
              <a:t>2017-10-11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EF60053-CD5E-4619-B36D-4F6F8F117E37}" type="slidenum">
              <a:rPr lang="pl-PL" altLang="pl-PL"/>
              <a:pPr>
                <a:defRPr/>
              </a:pPr>
              <a:t>‹#›</a:t>
            </a:fld>
            <a:endParaRPr lang="pl-PL" altLang="pl-PL"/>
          </a:p>
        </p:txBody>
      </p:sp>
    </p:spTree>
    <p:extLst>
      <p:ext uri="{BB962C8B-B14F-4D97-AF65-F5344CB8AC3E}">
        <p14:creationId xmlns:p14="http://schemas.microsoft.com/office/powerpoint/2010/main" val="120210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Obraz 25"/>
          <p:cNvPicPr>
            <a:picLocks noChangeAspect="1"/>
          </p:cNvPicPr>
          <p:nvPr userDrawn="1"/>
        </p:nvPicPr>
        <p:blipFill>
          <a:blip r:embed="rId14">
            <a:extLst>
              <a:ext uri="{28A0092B-C50C-407E-A947-70E740481C1C}">
                <a14:useLocalDpi xmlns:a14="http://schemas.microsoft.com/office/drawing/2010/main"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28"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grpSp>
        <p:nvGrpSpPr>
          <p:cNvPr id="1030" name="Grupa 38"/>
          <p:cNvGrpSpPr>
            <a:grpSpLocks/>
          </p:cNvGrpSpPr>
          <p:nvPr userDrawn="1"/>
        </p:nvGrpSpPr>
        <p:grpSpPr bwMode="auto">
          <a:xfrm>
            <a:off x="139700" y="131763"/>
            <a:ext cx="4802188" cy="1025525"/>
            <a:chOff x="120475" y="139895"/>
            <a:chExt cx="4802254" cy="1026244"/>
          </a:xfrm>
        </p:grpSpPr>
        <p:sp>
          <p:nvSpPr>
            <p:cNvPr id="2"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39"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0"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1"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042"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3"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4"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5"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6"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7"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8"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grpSp>
        <p:nvGrpSpPr>
          <p:cNvPr id="1031" name="Grupa 22"/>
          <p:cNvGrpSpPr>
            <a:grpSpLocks/>
          </p:cNvGrpSpPr>
          <p:nvPr userDrawn="1"/>
        </p:nvGrpSpPr>
        <p:grpSpPr bwMode="auto">
          <a:xfrm>
            <a:off x="847725" y="6210300"/>
            <a:ext cx="7697788" cy="628650"/>
            <a:chOff x="0" y="0"/>
            <a:chExt cx="6964858" cy="569302"/>
          </a:xfrm>
        </p:grpSpPr>
        <p:pic>
          <p:nvPicPr>
            <p:cNvPr id="1034" name="Obraz 23" descr="\\wup.local\wymiana\Użytkownicy\wojciech.krycki\LOGOSY\02_Logo_wersja_pozioma(CMYK).t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34186" y="85726"/>
              <a:ext cx="845819" cy="44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upa 25"/>
            <p:cNvGrpSpPr>
              <a:grpSpLocks/>
            </p:cNvGrpSpPr>
            <p:nvPr userDrawn="1"/>
          </p:nvGrpSpPr>
          <p:grpSpPr bwMode="auto">
            <a:xfrm>
              <a:off x="0" y="0"/>
              <a:ext cx="6964858" cy="569302"/>
              <a:chOff x="0" y="0"/>
              <a:chExt cx="6966195" cy="569607"/>
            </a:xfrm>
          </p:grpSpPr>
          <p:pic>
            <p:nvPicPr>
              <p:cNvPr id="1036" name="Obraz 27" descr="\\wup.local\wymiana\Użytkownicy\wojciech.krycki\Logosy\Logo WUP w układzie poziomym.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064674" y="101620"/>
                <a:ext cx="1704222" cy="4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Obraz 34" descr="\\wup.local\wymiana\Użytkownicy\wojciech.krycki\Logotypy\FE_PR_POZIOM-Kolor-01.jpg"/>
              <p:cNvPicPr>
                <a:picLocks noChangeAspect="1"/>
              </p:cNvPicPr>
              <p:nvPr userDrawn="1"/>
            </p:nvPicPr>
            <p:blipFill>
              <a:blip r:embed="rId17">
                <a:extLst>
                  <a:ext uri="{28A0092B-C50C-407E-A947-70E740481C1C}">
                    <a14:useLocalDpi xmlns:a14="http://schemas.microsoft.com/office/drawing/2010/main" val="0"/>
                  </a:ext>
                </a:extLst>
              </a:blip>
              <a:srcRect l="8105" t="-2" b="4216"/>
              <a:stretch>
                <a:fillRect/>
              </a:stretch>
            </p:blipFill>
            <p:spPr bwMode="auto">
              <a:xfrm>
                <a:off x="0" y="0"/>
                <a:ext cx="1050307" cy="5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Obraz 35" descr="\\wup.local\wymiana\Użytkownicy\wojciech.krycki\Logosy\Logotypy nowe\Logo UE-Europejski Fundusz Społeczny\Poziom\UE_EFS_POZIOM-Kolor.jpg"/>
              <p:cNvPicPr>
                <a:picLocks noChangeAspect="1"/>
              </p:cNvPicPr>
              <p:nvPr userDrawn="1"/>
            </p:nvPicPr>
            <p:blipFill>
              <a:blip r:embed="rId18">
                <a:extLst>
                  <a:ext uri="{28A0092B-C50C-407E-A947-70E740481C1C}">
                    <a14:useLocalDpi xmlns:a14="http://schemas.microsoft.com/office/drawing/2010/main" val="0"/>
                  </a:ext>
                </a:extLst>
              </a:blip>
              <a:srcRect r="5183"/>
              <a:stretch>
                <a:fillRect/>
              </a:stretch>
            </p:blipFill>
            <p:spPr bwMode="auto">
              <a:xfrm>
                <a:off x="5353088" y="54456"/>
                <a:ext cx="1613107" cy="5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33" name="Obraz 24"/>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809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75086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667733" y="6369050"/>
            <a:ext cx="14605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a:t>
            </a:r>
            <a:endParaRPr lang="pl-PL" dirty="0">
              <a:solidFill>
                <a:prstClr val="black"/>
              </a:solidFill>
            </a:endParaRPr>
          </a:p>
        </p:txBody>
      </p:sp>
      <p:grpSp>
        <p:nvGrpSpPr>
          <p:cNvPr id="1028" name="Grupa 38"/>
          <p:cNvGrpSpPr>
            <a:grpSpLocks/>
          </p:cNvGrpSpPr>
          <p:nvPr userDrawn="1"/>
        </p:nvGrpSpPr>
        <p:grpSpPr bwMode="auto">
          <a:xfrm>
            <a:off x="139700" y="131763"/>
            <a:ext cx="4802188" cy="1025525"/>
            <a:chOff x="120475" y="139895"/>
            <a:chExt cx="4802254" cy="1026244"/>
          </a:xfrm>
        </p:grpSpPr>
        <p:sp>
          <p:nvSpPr>
            <p:cNvPr id="40" name="Rectangle 5"/>
            <p:cNvSpPr>
              <a:spLocks noChangeArrowheads="1"/>
            </p:cNvSpPr>
            <p:nvPr userDrawn="1"/>
          </p:nvSpPr>
          <p:spPr bwMode="auto">
            <a:xfrm flipH="1">
              <a:off x="3539997" y="400428"/>
              <a:ext cx="363543" cy="362204"/>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1" name="Rectangle 6"/>
            <p:cNvSpPr>
              <a:spLocks noChangeArrowheads="1"/>
            </p:cNvSpPr>
            <p:nvPr userDrawn="1"/>
          </p:nvSpPr>
          <p:spPr bwMode="auto">
            <a:xfrm flipH="1">
              <a:off x="3908302" y="619656"/>
              <a:ext cx="314329" cy="312956"/>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2" name="Rectangle 7"/>
            <p:cNvSpPr>
              <a:spLocks noChangeArrowheads="1"/>
            </p:cNvSpPr>
            <p:nvPr userDrawn="1"/>
          </p:nvSpPr>
          <p:spPr bwMode="auto">
            <a:xfrm flipH="1">
              <a:off x="3084379" y="502099"/>
              <a:ext cx="387355" cy="386032"/>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3" name="Rectangle 8"/>
            <p:cNvSpPr>
              <a:spLocks noChangeArrowheads="1"/>
            </p:cNvSpPr>
            <p:nvPr userDrawn="1"/>
          </p:nvSpPr>
          <p:spPr bwMode="auto">
            <a:xfrm flipH="1">
              <a:off x="120475" y="225680"/>
              <a:ext cx="874725" cy="870560"/>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4" name="Rectangle 9"/>
            <p:cNvSpPr>
              <a:spLocks noChangeArrowheads="1"/>
            </p:cNvSpPr>
            <p:nvPr userDrawn="1"/>
          </p:nvSpPr>
          <p:spPr bwMode="auto">
            <a:xfrm flipH="1">
              <a:off x="2493821" y="602181"/>
              <a:ext cx="427043" cy="427337"/>
            </a:xfrm>
            <a:prstGeom prst="rect">
              <a:avLst/>
            </a:prstGeom>
            <a:solidFill>
              <a:schemeClr val="accent5">
                <a:lumMod val="75000"/>
                <a:alpha val="6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5" name="Rectangle 10"/>
            <p:cNvSpPr>
              <a:spLocks noChangeArrowheads="1"/>
            </p:cNvSpPr>
            <p:nvPr userDrawn="1"/>
          </p:nvSpPr>
          <p:spPr bwMode="auto">
            <a:xfrm flipH="1">
              <a:off x="1396843" y="583118"/>
              <a:ext cx="579446" cy="583021"/>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6" name="Rectangle 11"/>
            <p:cNvSpPr>
              <a:spLocks noChangeArrowheads="1"/>
            </p:cNvSpPr>
            <p:nvPr userDrawn="1"/>
          </p:nvSpPr>
          <p:spPr bwMode="auto">
            <a:xfrm flipH="1">
              <a:off x="799934" y="139895"/>
              <a:ext cx="681047" cy="681514"/>
            </a:xfrm>
            <a:prstGeom prst="rect">
              <a:avLst/>
            </a:prstGeom>
            <a:solidFill>
              <a:schemeClr val="accent5">
                <a:lumMod val="75000"/>
                <a:alpha val="4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7" name="Rectangle 12"/>
            <p:cNvSpPr>
              <a:spLocks noChangeArrowheads="1"/>
            </p:cNvSpPr>
            <p:nvPr userDrawn="1"/>
          </p:nvSpPr>
          <p:spPr bwMode="auto">
            <a:xfrm flipH="1">
              <a:off x="4367096" y="546580"/>
              <a:ext cx="177802" cy="181102"/>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8" name="Rectangle 13"/>
            <p:cNvSpPr>
              <a:spLocks noChangeArrowheads="1"/>
            </p:cNvSpPr>
            <p:nvPr userDrawn="1"/>
          </p:nvSpPr>
          <p:spPr bwMode="auto">
            <a:xfrm flipH="1">
              <a:off x="2050902" y="225680"/>
              <a:ext cx="447681" cy="446400"/>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9" name="Rectangle 14"/>
            <p:cNvSpPr>
              <a:spLocks noChangeArrowheads="1"/>
            </p:cNvSpPr>
            <p:nvPr userDrawn="1"/>
          </p:nvSpPr>
          <p:spPr bwMode="auto">
            <a:xfrm flipH="1">
              <a:off x="2817675" y="319408"/>
              <a:ext cx="363542" cy="363793"/>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50" name="Rectangle 15"/>
            <p:cNvSpPr>
              <a:spLocks noChangeArrowheads="1"/>
            </p:cNvSpPr>
            <p:nvPr userDrawn="1"/>
          </p:nvSpPr>
          <p:spPr bwMode="auto">
            <a:xfrm flipH="1">
              <a:off x="4775089" y="648251"/>
              <a:ext cx="147640" cy="147741"/>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grpSp>
      <p:sp>
        <p:nvSpPr>
          <p:cNvPr id="1029" name="Rectangle 8"/>
          <p:cNvSpPr>
            <a:spLocks noChangeArrowheads="1"/>
          </p:cNvSpPr>
          <p:nvPr userDrawn="1"/>
        </p:nvSpPr>
        <p:spPr bwMode="auto">
          <a:xfrm flipH="1">
            <a:off x="10603966" y="6399212"/>
            <a:ext cx="1588034" cy="304800"/>
          </a:xfrm>
          <a:prstGeom prst="rect">
            <a:avLst/>
          </a:prstGeom>
          <a:solidFill>
            <a:srgbClr val="2F5597">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solidFill>
                <a:srgbClr val="000000"/>
              </a:solidFill>
              <a:latin typeface="Calibri" pitchFamily="34" charset="0"/>
            </a:endParaRPr>
          </a:p>
        </p:txBody>
      </p:sp>
      <p:grpSp>
        <p:nvGrpSpPr>
          <p:cNvPr id="1030" name="Grupa 24"/>
          <p:cNvGrpSpPr>
            <a:grpSpLocks/>
          </p:cNvGrpSpPr>
          <p:nvPr userDrawn="1"/>
        </p:nvGrpSpPr>
        <p:grpSpPr bwMode="auto">
          <a:xfrm>
            <a:off x="847725" y="6203950"/>
            <a:ext cx="7726363" cy="639763"/>
            <a:chOff x="0" y="0"/>
            <a:chExt cx="6767302" cy="560705"/>
          </a:xfrm>
        </p:grpSpPr>
        <p:pic>
          <p:nvPicPr>
            <p:cNvPr id="1031" name="Obraz 26" descr="\\wup.local\wymiana\Użytkownicy\wojciech.krycki\Logosy\Logotypy nowe\Logotypy - PO WER\POZIOM\FE_WER_POZIOM-Kolor-01.jpg"/>
            <p:cNvPicPr>
              <a:picLocks noChangeAspect="1" noChangeArrowheads="1"/>
            </p:cNvPicPr>
            <p:nvPr userDrawn="1"/>
          </p:nvPicPr>
          <p:blipFill>
            <a:blip r:embed="rId13">
              <a:extLst>
                <a:ext uri="{28A0092B-C50C-407E-A947-70E740481C1C}">
                  <a14:useLocalDpi xmlns:a14="http://schemas.microsoft.com/office/drawing/2010/main" val="0"/>
                </a:ext>
              </a:extLst>
            </a:blip>
            <a:srcRect l="7297" b="10109"/>
            <a:stretch>
              <a:fillRect/>
            </a:stretch>
          </p:blipFill>
          <p:spPr bwMode="auto">
            <a:xfrm>
              <a:off x="0" y="0"/>
              <a:ext cx="1194435"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a 28"/>
            <p:cNvGrpSpPr>
              <a:grpSpLocks/>
            </p:cNvGrpSpPr>
            <p:nvPr userDrawn="1"/>
          </p:nvGrpSpPr>
          <p:grpSpPr bwMode="auto">
            <a:xfrm>
              <a:off x="2322677" y="51435"/>
              <a:ext cx="4444625" cy="509270"/>
              <a:chOff x="2318339" y="54456"/>
              <a:chExt cx="4445891" cy="509725"/>
            </a:xfrm>
          </p:grpSpPr>
          <p:pic>
            <p:nvPicPr>
              <p:cNvPr id="1033" name="Obraz 30" descr="\\wup.local\wymiana\Użytkownicy\wojciech.krycki\Logosy\Logo WUP w układzie poziomy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18339" y="101620"/>
                <a:ext cx="1704222" cy="4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Obraz 31" descr="\\wup.local\wymiana\Użytkownicy\wojciech.krycki\Logosy\Logotypy nowe\Logo UE-Europejski Fundusz Społeczny\Poziom\UE_EFS_POZIOM-Kolor.jpg"/>
              <p:cNvPicPr>
                <a:picLocks noChangeAspect="1"/>
              </p:cNvPicPr>
              <p:nvPr userDrawn="1"/>
            </p:nvPicPr>
            <p:blipFill>
              <a:blip r:embed="rId15">
                <a:extLst>
                  <a:ext uri="{28A0092B-C50C-407E-A947-70E740481C1C}">
                    <a14:useLocalDpi xmlns:a14="http://schemas.microsoft.com/office/drawing/2010/main" val="0"/>
                  </a:ext>
                </a:extLst>
              </a:blip>
              <a:srcRect r="5183"/>
              <a:stretch>
                <a:fillRect/>
              </a:stretch>
            </p:blipFill>
            <p:spPr bwMode="auto">
              <a:xfrm>
                <a:off x="5151123" y="54456"/>
                <a:ext cx="1613107" cy="5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6990273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fundacjacp.org/pl/programy/edukacja-i-rynek-pracy/mentoring"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bwMode="auto">
          <a:xfrm>
            <a:off x="0" y="376238"/>
            <a:ext cx="8553450" cy="531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pl-PL" sz="2800" dirty="0"/>
              <a:t>Od pomysłu do projektu (ABC projektu) </a:t>
            </a:r>
            <a:br>
              <a:rPr lang="pl-PL" sz="2800" dirty="0"/>
            </a:br>
            <a:r>
              <a:rPr lang="pl-PL" sz="2800" dirty="0"/>
              <a:t>z wykorzystaniem systemu SOWA</a:t>
            </a:r>
            <a:endParaRPr lang="pl-PL" altLang="pl-PL" sz="2600" dirty="0">
              <a:ea typeface="Mongolian Baiti" pitchFamily="66" charset="0"/>
            </a:endParaRPr>
          </a:p>
        </p:txBody>
      </p:sp>
      <p:sp>
        <p:nvSpPr>
          <p:cNvPr id="14339" name="Podtytuł 2"/>
          <p:cNvSpPr>
            <a:spLocks noGrp="1"/>
          </p:cNvSpPr>
          <p:nvPr>
            <p:ph type="subTitle" idx="1"/>
          </p:nvPr>
        </p:nvSpPr>
        <p:spPr>
          <a:xfrm>
            <a:off x="392113" y="4870450"/>
            <a:ext cx="6043612" cy="1206500"/>
          </a:xfrm>
        </p:spPr>
        <p:txBody>
          <a:bodyPr/>
          <a:lstStyle/>
          <a:p>
            <a:r>
              <a:rPr lang="pl-PL" altLang="pl-PL" dirty="0">
                <a:ea typeface="Mongolian Baiti" panose="03000500000000000000" pitchFamily="66" charset="0"/>
              </a:rPr>
              <a:t>Trener: Małgorzata </a:t>
            </a:r>
            <a:r>
              <a:rPr lang="pl-PL" altLang="pl-PL" dirty="0" err="1">
                <a:ea typeface="Mongolian Baiti" panose="03000500000000000000" pitchFamily="66" charset="0"/>
              </a:rPr>
              <a:t>Rulińska</a:t>
            </a:r>
            <a:endParaRPr lang="pl-PL" altLang="pl-PL" dirty="0">
              <a:ea typeface="Mongolian Baiti" panose="03000500000000000000" pitchFamily="66" charset="0"/>
            </a:endParaRPr>
          </a:p>
          <a:p>
            <a:pPr algn="r"/>
            <a:endParaRPr lang="pl-PL" altLang="pl-PL" dirty="0">
              <a:ea typeface="Mongolian Baiti" panose="03000500000000000000" pitchFamily="66" charset="0"/>
            </a:endParaRPr>
          </a:p>
          <a:p>
            <a:pPr eaLnBrk="1" hangingPunct="1"/>
            <a:r>
              <a:rPr lang="pl-PL" altLang="pl-PL" dirty="0">
                <a:ea typeface="Mongolian Baiti" panose="03000500000000000000" pitchFamily="66" charset="0"/>
              </a:rPr>
              <a:t>Szczecin, 19 października 2017 r.</a:t>
            </a:r>
          </a:p>
        </p:txBody>
      </p:sp>
    </p:spTree>
    <p:extLst>
      <p:ext uri="{BB962C8B-B14F-4D97-AF65-F5344CB8AC3E}">
        <p14:creationId xmlns:p14="http://schemas.microsoft.com/office/powerpoint/2010/main" val="274274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Ocena formalna</a:t>
            </a:r>
          </a:p>
        </p:txBody>
      </p:sp>
      <p:sp>
        <p:nvSpPr>
          <p:cNvPr id="3" name="Symbol zastępczy zawartości 2"/>
          <p:cNvSpPr>
            <a:spLocks noGrp="1"/>
          </p:cNvSpPr>
          <p:nvPr>
            <p:ph idx="1"/>
          </p:nvPr>
        </p:nvSpPr>
        <p:spPr/>
        <p:txBody>
          <a:bodyPr>
            <a:normAutofit/>
          </a:bodyPr>
          <a:lstStyle/>
          <a:p>
            <a:pPr algn="just"/>
            <a:r>
              <a:rPr lang="pl-PL" dirty="0"/>
              <a:t>W przypadku podmiotów </a:t>
            </a:r>
            <a:r>
              <a:rPr lang="pl-PL" b="1" dirty="0"/>
              <a:t>niebędących jednostkami sektora finansów publicznych </a:t>
            </a:r>
            <a:r>
              <a:rPr lang="pl-PL" dirty="0"/>
              <a:t>jako obroty należy rozumieć wartość </a:t>
            </a:r>
            <a:r>
              <a:rPr lang="pl-PL" b="1" dirty="0"/>
              <a:t>przychodów</a:t>
            </a:r>
            <a:r>
              <a:rPr lang="pl-PL" dirty="0"/>
              <a:t> (w tym przychodów osiągniętych z tytułu otrzymanego dofinansowania na realizację projektów) osiągniętych w ostatnim zatwierdzonym roku przez danego wnioskodawcę/ partnera (o ile dotyczy) na dzień składania wniosku o dofinansowanie. </a:t>
            </a:r>
          </a:p>
          <a:p>
            <a:pPr algn="just"/>
            <a:r>
              <a:rPr lang="pl-PL" b="1" dirty="0"/>
              <a:t>Kryterium nie dotyczy jednostek sektora finansów publicznych</a:t>
            </a:r>
            <a:r>
              <a:rPr lang="pl-PL" dirty="0"/>
              <a:t>. </a:t>
            </a:r>
          </a:p>
          <a:p>
            <a:pPr algn="just"/>
            <a:r>
              <a:rPr lang="pl-PL" dirty="0"/>
              <a:t>W przypadku realizacji projektów w partnerstwie pomiędzy podmiotem niebędącym jednostką sektora finansów publicznych oraz jednostką sektora finansów publicznych </a:t>
            </a:r>
            <a:r>
              <a:rPr lang="pl-PL" b="1" dirty="0"/>
              <a:t>porównywane są tylko te wydatki i obrót, które dotyczą podmiotu niebędącego jednostką sektora finansów publicznych. </a:t>
            </a:r>
          </a:p>
          <a:p>
            <a:pPr algn="just"/>
            <a:r>
              <a:rPr lang="pl-PL" dirty="0"/>
              <a:t>W przypadku projektów, w których udzielane jest wsparcie zwrotne w postaci pożyczek lub poręczeń jako obrót należy rozumieć kwotę kapitału pożyczkowego i poręczeniowego, jakim dysponowali wnioskodawca/ partnerzy (o ile dotyczy) w poprzednim zamkniętym i zatwierdzonym roku obrotowym. </a:t>
            </a:r>
          </a:p>
          <a:p>
            <a:pPr algn="just"/>
            <a:r>
              <a:rPr lang="pl-PL" dirty="0"/>
              <a:t>W przypadku, gdy projekt trwa dłużej niż jeden rok kalendarzowy należy wartość obrotów odnieść do roku realizacji projektu, w którym wartość planowanych wydatków jest najwyższa. </a:t>
            </a:r>
          </a:p>
          <a:p>
            <a:pPr algn="just"/>
            <a:endParaRPr lang="pl-PL" dirty="0"/>
          </a:p>
          <a:p>
            <a:pPr algn="just"/>
            <a:endParaRPr lang="pl-PL" dirty="0"/>
          </a:p>
        </p:txBody>
      </p:sp>
    </p:spTree>
    <p:extLst>
      <p:ext uri="{BB962C8B-B14F-4D97-AF65-F5344CB8AC3E}">
        <p14:creationId xmlns:p14="http://schemas.microsoft.com/office/powerpoint/2010/main" val="11965670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W projektach EFS obligatoryjne jest stosowanie kwot ryczałtowych w przypadku projektów, w których wartość dofinansowania wkładu publicznego (środków publicznych) nie przekracza wyrażonej w PLN równowartości 100 000 EUR. </a:t>
            </a:r>
          </a:p>
          <a:p>
            <a:pPr algn="just"/>
            <a:r>
              <a:rPr lang="pl-PL" dirty="0"/>
              <a:t>W przypadku projektów, w których wartość wkładu publicznego (środków publicznych) nie przekracza wyrażonej w PLN równowartości 100 000 EUR, stosowanie uproszczonej metody rozliczania wydatków za pomocą kwot ryczałtowych możliwe jest w oparciu o szczegółowy budżet projektu określony przez wnioskodawcę i zatwierdzony przez właściwą instytucję będącą stroną umowy. </a:t>
            </a:r>
          </a:p>
          <a:p>
            <a:pPr algn="just"/>
            <a:r>
              <a:rPr lang="pl-PL" dirty="0"/>
              <a:t>Właściwa instytucja będąca stroną umowy zapewnia, że kwoty ryczałtowe są wyliczone w oparciu o sprawiedliwą, rzetelną </a:t>
            </a:r>
            <a:r>
              <a:rPr lang="pl-PL" dirty="0" smtClean="0"/>
              <a:t/>
            </a:r>
            <a:br>
              <a:rPr lang="pl-PL" dirty="0" smtClean="0"/>
            </a:br>
            <a:r>
              <a:rPr lang="pl-PL" dirty="0" smtClean="0"/>
              <a:t>i </a:t>
            </a:r>
            <a:r>
              <a:rPr lang="pl-PL" dirty="0"/>
              <a:t>racjonalną kalkulację.</a:t>
            </a:r>
          </a:p>
          <a:p>
            <a:pPr algn="just"/>
            <a:r>
              <a:rPr lang="pl-PL" dirty="0"/>
              <a:t>Jednocześnie stosowanie kwot ryczałtowych wyliczonych w oparciu o szczegółowy budżet projektu określony przez wnioskodawcę w projektach o wartości dofinansowania wkładu publicznego przekraczającej wyrażonej w PLN równowartości 100 000 EUR nie jest możliwe.</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13758017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Po wybraniu opcji „Dodaj nowe zadanie” uaktywnia się pole 4.2 „Kwoty ryczałtowe dla zadania”. Po wybraniu opcji „Dodaj nową” pojawia się pole, w którym wnioskodawca wskazuje nazwę i wartość wskaźnika dla rozliczenia kwoty ryczałtowej dla danego zadania oraz w polu opisowym dokumenty potwierdzające realizację wskaźników. </a:t>
            </a:r>
          </a:p>
          <a:p>
            <a:pPr algn="just"/>
            <a:r>
              <a:rPr lang="pl-PL" dirty="0"/>
              <a:t>Wnioskodawca musi wskazać, które zadanie / zadania w ramach projektu zostanie / zostaną objęte kwotą ryczałtową / kwotami ryczałtowymi, przy czym w przypadku projektów rozliczanych w całości kwotami ryczałtowymi, dotyczy </a:t>
            </a:r>
            <a:r>
              <a:rPr lang="pl-PL" dirty="0" smtClean="0"/>
              <a:t/>
            </a:r>
            <a:br>
              <a:rPr lang="pl-PL" dirty="0" smtClean="0"/>
            </a:br>
            <a:r>
              <a:rPr lang="pl-PL" dirty="0" smtClean="0"/>
              <a:t>to </a:t>
            </a:r>
            <a:r>
              <a:rPr lang="pl-PL" dirty="0"/>
              <a:t>wszystkich zadań. </a:t>
            </a:r>
          </a:p>
          <a:p>
            <a:pPr algn="just"/>
            <a:r>
              <a:rPr lang="pl-PL" dirty="0"/>
              <a:t>Zgodnie z </a:t>
            </a:r>
            <a:r>
              <a:rPr lang="pl-PL" i="1" dirty="0"/>
              <a:t>Wytycznymi w zakresie kwalifikowalności wydatków </a:t>
            </a:r>
            <a:r>
              <a:rPr lang="pl-PL" b="1" dirty="0"/>
              <a:t>jedno zadanie stanowi jedną kwotę ryczałtową. </a:t>
            </a:r>
          </a:p>
          <a:p>
            <a:pPr algn="just"/>
            <a:r>
              <a:rPr lang="pl-PL" dirty="0"/>
              <a:t>Z powyższego wynika, że </a:t>
            </a:r>
            <a:r>
              <a:rPr lang="pl-PL" b="1" dirty="0"/>
              <a:t>w projekcie nie może być więcej kwot ryczałtowych niż zadań</a:t>
            </a:r>
            <a:r>
              <a:rPr lang="pl-PL" dirty="0"/>
              <a:t>. </a:t>
            </a:r>
          </a:p>
          <a:p>
            <a:pPr algn="just"/>
            <a:r>
              <a:rPr lang="pl-PL" dirty="0"/>
              <a:t>Dla zadania „Doradztwo zawodowe” należy wskazać jedną kwotę ryczałtową np. „Realizacja doradztwa zawodowego </a:t>
            </a:r>
            <a:r>
              <a:rPr lang="pl-PL" dirty="0" smtClean="0"/>
              <a:t/>
            </a:r>
            <a:br>
              <a:rPr lang="pl-PL" dirty="0" smtClean="0"/>
            </a:br>
            <a:r>
              <a:rPr lang="pl-PL" dirty="0" smtClean="0"/>
              <a:t>na </a:t>
            </a:r>
            <a:r>
              <a:rPr lang="pl-PL" dirty="0"/>
              <a:t>rzecz uczestników projektu”. Nazwa kwoty ryczałtowej powinna obejmować istotę danego zadania.</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406172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Określając wskaźniki dla rozliczenia kwoty ryczałtowej stosuje się zasady dotyczące definiowania wskaźników określone dla wskaźników wskazywanych w podpunkcie 3.1.1, w szczególności zasadę CREAM. W tym przypadku, nie określa się jednak wartości bazowej wskaźników. Zaleca się, o ile to możliwe z uwagi na specyfikę danego projektu, wykorzystanie wskaźników określonych w podpunkcie 3.1.1. </a:t>
            </a:r>
          </a:p>
          <a:p>
            <a:pPr algn="just"/>
            <a:endParaRPr lang="pl-PL" b="1" dirty="0">
              <a:effectLst/>
            </a:endParaRPr>
          </a:p>
          <a:p>
            <a:pPr algn="just"/>
            <a:r>
              <a:rPr lang="pl-PL" dirty="0"/>
              <a:t>Kwoty ryczałtowe są rozliczane na podstawie wskaźników opisanych w punkcie 4.2. </a:t>
            </a:r>
          </a:p>
          <a:p>
            <a:pPr algn="just"/>
            <a:r>
              <a:rPr lang="pl-PL" dirty="0"/>
              <a:t>Stąd wszystkie wskaźniki stanowiące podstawę rozliczenia danej kwoty ryczałtowej powinny się tam znaleźć. Powinny być to </a:t>
            </a:r>
            <a:r>
              <a:rPr lang="pl-PL" b="1" dirty="0"/>
              <a:t>wskaźniki konkretnie odnoszące się do danej kwoty </a:t>
            </a:r>
            <a:r>
              <a:rPr lang="pl-PL" dirty="0"/>
              <a:t>i to takie, których wykonanie potwierdzi realizację zadania objętego kwotą ryczałtową. </a:t>
            </a:r>
          </a:p>
          <a:p>
            <a:pPr algn="just"/>
            <a:r>
              <a:rPr lang="pl-PL" dirty="0"/>
              <a:t>Należy wprowadzić </a:t>
            </a:r>
            <a:r>
              <a:rPr lang="pl-PL" b="1" dirty="0"/>
              <a:t>wskaźnik najbardziej obrazujący wykonanie danego zadania, np. liczba osób objętych IPD. </a:t>
            </a:r>
            <a:r>
              <a:rPr lang="pl-PL" dirty="0"/>
              <a:t>Z uwagi </a:t>
            </a:r>
            <a:r>
              <a:rPr lang="pl-PL" dirty="0" smtClean="0"/>
              <a:t/>
            </a:r>
            <a:br>
              <a:rPr lang="pl-PL" dirty="0" smtClean="0"/>
            </a:br>
            <a:r>
              <a:rPr lang="pl-PL" dirty="0" smtClean="0"/>
              <a:t>na </a:t>
            </a:r>
            <a:r>
              <a:rPr lang="pl-PL" dirty="0"/>
              <a:t>sposób rozliczania kwot ryczałtowych niezwykle istotne jest prawidłowe określenie poziomu wskaźnika zakładanego </a:t>
            </a:r>
            <a:r>
              <a:rPr lang="pl-PL" dirty="0" smtClean="0"/>
              <a:t/>
            </a:r>
            <a:br>
              <a:rPr lang="pl-PL" dirty="0" smtClean="0"/>
            </a:br>
            <a:r>
              <a:rPr lang="pl-PL" dirty="0" smtClean="0"/>
              <a:t>do </a:t>
            </a:r>
            <a:r>
              <a:rPr lang="pl-PL" dirty="0"/>
              <a:t>osiągnięcia, który będzie podstawą do rozliczenia kwoty ryczałtowej i do dokonania płatności. </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2423439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Pozostałe wskaźniki w projekcie, w szczególności te wskazane w podpunkcie 3.1.1, a nie wskazane w punkcie 4.2, nie będą podstawą rozliczania kwot ryczałtowych, ale w przypadku ich nieosiągnięcia będzie mogła być stosowana reguła proporcjonalności.</a:t>
            </a:r>
          </a:p>
          <a:p>
            <a:pPr algn="just"/>
            <a:r>
              <a:rPr lang="pl-PL" dirty="0"/>
              <a:t>Dla zadania „Doradztwo zawodowe” i kwoty ryczałtowej pn. „Realizacja doradztwa zawodowego na rzecz uczestników projektu” najbardziej adekwatny byłby wskaźnik „liczba osób objętych doradztwem” lub „liczba godzin doradztwa udzielonych uczestnikom projektu”. </a:t>
            </a:r>
          </a:p>
          <a:p>
            <a:pPr algn="just"/>
            <a:r>
              <a:rPr lang="pl-PL" dirty="0"/>
              <a:t>Nieprawidłowe będzie wpisywanie wskaźnika: „liczba osób objętych wsparciem” (w szczególności w podziale na różne grupy docelowe np. osoby niepełnosprawne, długotrwale bezrobotne, etc.). Taki wskaźnik nie określa bowiem istoty wsparcia tj. faktu udzielenia doradztwa. Nieprawidłowe jest również powtarzanie wszystkich wskaźników projektu wskazanych w pkt 3.1.1 i przypisywanie ich do każdej kwoty ryczałtowej. </a:t>
            </a:r>
          </a:p>
          <a:p>
            <a:pPr algn="just"/>
            <a:r>
              <a:rPr lang="pl-PL" dirty="0"/>
              <a:t>Wskaźniki w pkt. 3.1.1 dotyczą ogółem wsparcia w ramach projektu, natomiast wskaźniki służące do rozliczenia kwot ryczałtowych ujęte w pkt 4.2 powinny stanowić o potwierdzeniu wykonania danego zadania. </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27242792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Zawarte w polu opisowym informacje dotyczą m.in. sposobu, w jaki wnioskodawca zamierza udokumentować/potwierdzić realizację zadań określonych we wniosku – tzn. ujęty jest tu wykaz dokumentów potwierdzających wykonanie każdego </a:t>
            </a:r>
            <a:r>
              <a:rPr lang="pl-PL" dirty="0" smtClean="0"/>
              <a:t/>
            </a:r>
            <a:br>
              <a:rPr lang="pl-PL" dirty="0" smtClean="0"/>
            </a:br>
            <a:r>
              <a:rPr lang="pl-PL" dirty="0" smtClean="0"/>
              <a:t>z </a:t>
            </a:r>
            <a:r>
              <a:rPr lang="pl-PL" dirty="0"/>
              <a:t>zadań. Jednocześnie wymienione w tej części wniosku o dofinansowanie dokumenty będą w trakcie rozliczania projektu stanowić podstawę oceny, czy wskaźniki określone dla rozliczenia kwoty ryczałtowej zostały osiągnięte na poziomie stanowiącym minimalny próg, który uprawnia do kwalifikowania wydatków objętych daną kwotą ryczałtową. </a:t>
            </a:r>
          </a:p>
          <a:p>
            <a:pPr algn="just"/>
            <a:r>
              <a:rPr lang="pl-PL" dirty="0"/>
              <a:t>Przykładowe dokumenty, będące podstawą oceny realizacji zadań to: </a:t>
            </a:r>
          </a:p>
          <a:p>
            <a:pPr marL="285750" indent="-285750" algn="just">
              <a:buFont typeface="Wingdings" panose="05000000000000000000" pitchFamily="2" charset="2"/>
              <a:buChar char="§"/>
            </a:pPr>
            <a:r>
              <a:rPr lang="pl-PL" dirty="0"/>
              <a:t>lista obecności uczestników/uczestniczek projektu na szkoleniu / spotkaniu lub innej formie wsparcia realizowanej </a:t>
            </a:r>
            <a:r>
              <a:rPr lang="pl-PL" dirty="0" smtClean="0"/>
              <a:t/>
            </a:r>
            <a:br>
              <a:rPr lang="pl-PL" dirty="0" smtClean="0"/>
            </a:br>
            <a:r>
              <a:rPr lang="pl-PL" dirty="0" smtClean="0"/>
              <a:t>w </a:t>
            </a:r>
            <a:r>
              <a:rPr lang="pl-PL" dirty="0"/>
              <a:t>ramach projektu; </a:t>
            </a:r>
          </a:p>
          <a:p>
            <a:pPr marL="285750" indent="-285750" algn="just">
              <a:buFont typeface="Wingdings" panose="05000000000000000000" pitchFamily="2" charset="2"/>
              <a:buChar char="§"/>
            </a:pPr>
            <a:r>
              <a:rPr lang="pl-PL" dirty="0"/>
              <a:t>dzienniki zajęć prowadzonych w projekcie; </a:t>
            </a:r>
          </a:p>
          <a:p>
            <a:pPr marL="285750" indent="-285750" algn="just">
              <a:buFont typeface="Wingdings" panose="05000000000000000000" pitchFamily="2" charset="2"/>
              <a:buChar char="§"/>
            </a:pPr>
            <a:r>
              <a:rPr lang="pl-PL" dirty="0"/>
              <a:t>dokumentacja zdjęciowa; </a:t>
            </a:r>
          </a:p>
          <a:p>
            <a:pPr marL="285750" indent="-285750" algn="just">
              <a:buFont typeface="Wingdings" panose="05000000000000000000" pitchFamily="2" charset="2"/>
              <a:buChar char="§"/>
            </a:pPr>
            <a:r>
              <a:rPr lang="pl-PL" dirty="0"/>
              <a:t>analizy i raporty wytworzone w ramach projektu. </a:t>
            </a: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1334208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W przypadku kwot ryczałtowych Wnioskodawca konstruując szczegółowy budżet projektu powinien pamiętać, że zgodnie </a:t>
            </a:r>
            <a:r>
              <a:rPr lang="pl-PL" dirty="0" smtClean="0"/>
              <a:t/>
            </a:r>
            <a:br>
              <a:rPr lang="pl-PL" dirty="0" smtClean="0"/>
            </a:br>
            <a:r>
              <a:rPr lang="pl-PL" dirty="0" smtClean="0"/>
              <a:t>z </a:t>
            </a:r>
            <a:r>
              <a:rPr lang="pl-PL" dirty="0"/>
              <a:t>postanowieniami </a:t>
            </a:r>
            <a:r>
              <a:rPr lang="pl-PL" i="1" dirty="0"/>
              <a:t>Wytycznych w zakresie kwalifikowalności wydatków</a:t>
            </a:r>
            <a:r>
              <a:rPr lang="pl-PL" dirty="0"/>
              <a:t>, kwotą ryczałtową jest kwota </a:t>
            </a:r>
            <a:r>
              <a:rPr lang="pl-PL" dirty="0" smtClean="0"/>
              <a:t>uzgodniona</a:t>
            </a:r>
            <a:br>
              <a:rPr lang="pl-PL" dirty="0" smtClean="0"/>
            </a:br>
            <a:r>
              <a:rPr lang="pl-PL" dirty="0" smtClean="0"/>
              <a:t> </a:t>
            </a:r>
            <a:r>
              <a:rPr lang="pl-PL" dirty="0"/>
              <a:t>za wykonanie określonego w projekcie zadania. Ponadto kwota ryczałtowa nie może być zdefiniowana jako pojedynczy koszt w projekcie, gdyż takie podejście w konstruowaniu budżetu właściwe jest dla wydatków faktycznie ponoszonych. </a:t>
            </a:r>
          </a:p>
          <a:p>
            <a:pPr algn="just"/>
            <a:r>
              <a:rPr lang="pl-PL" dirty="0"/>
              <a:t>Metodologia wyliczenia kwoty ryczałtowej powinna być szczegółowo opisana w uzasadnieniu znajdującym się pod szczegółowym budżetem projektu.</a:t>
            </a:r>
          </a:p>
          <a:p>
            <a:pPr algn="just"/>
            <a:r>
              <a:rPr lang="pl-PL" dirty="0"/>
              <a:t>Wkład własny wykazywany w ramach projektu rozliczanego ryczałtowo traktowany jest jako pieniężny. Jeśli więc wnioskodawca przewiduje wniesienie wkładu własnego w ramach kwoty ryczałtowej nie odznacza pola „Wkład rzeczowy” dla danej kwoty we wniosku o dofinansowanie. </a:t>
            </a: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Projekty o wkładzie publicznym do 100 000 euro</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2088792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664676"/>
            <a:ext cx="11617570" cy="4458837"/>
          </a:xfrm>
        </p:spPr>
        <p:txBody>
          <a:bodyPr>
            <a:noAutofit/>
          </a:bodyPr>
          <a:lstStyle/>
          <a:p>
            <a:pPr algn="just"/>
            <a:r>
              <a:rPr lang="pl-PL" dirty="0"/>
              <a:t>Pole </a:t>
            </a:r>
            <a:r>
              <a:rPr lang="pl-PL" b="1" dirty="0"/>
              <a:t>Uzasadnienie wydatków  jest przeznaczone </a:t>
            </a:r>
            <a:r>
              <a:rPr lang="pl-PL" dirty="0"/>
              <a:t>dla projektów planujących wydatki limitowane tj. zadania zlecone, cross-</a:t>
            </a:r>
            <a:r>
              <a:rPr lang="pl-PL" dirty="0" err="1"/>
              <a:t>financing</a:t>
            </a:r>
            <a:r>
              <a:rPr lang="pl-PL" dirty="0"/>
              <a:t>, środki trwałe, a także w przypadku wkładu własnego, w tym wkładu niepieniężnego.</a:t>
            </a:r>
          </a:p>
          <a:p>
            <a:pPr algn="just"/>
            <a:r>
              <a:rPr lang="pl-PL" dirty="0"/>
              <a:t>W polu </a:t>
            </a:r>
            <a:r>
              <a:rPr lang="pl-PL" b="1" dirty="0"/>
              <a:t>Metodologia wyliczenia dofinansowania i wkładu prywatnego w ramach wydatków objętych pomocą publiczną i pomocą de minimis </a:t>
            </a:r>
            <a:r>
              <a:rPr lang="pl-PL" dirty="0"/>
              <a:t>wnioskodawca zobowiązany jest do przedstawienia sposobu wyliczenia intensywności pomocy oraz wymaganego wkładu własnego w odniesieniu do wszystkich wydatków objętych pomocą publiczną i/lub pomocą </a:t>
            </a:r>
            <a:r>
              <a:rPr lang="pl-PL" i="1" dirty="0"/>
              <a:t>de minimis</a:t>
            </a:r>
            <a:r>
              <a:rPr lang="pl-PL" dirty="0"/>
              <a:t>, w zależności od typu pomocy oraz podmiotu, na rzecz którego zostanie udzielona pomoc.</a:t>
            </a:r>
          </a:p>
          <a:p>
            <a:pPr algn="just"/>
            <a:endParaRPr lang="pl-PL" b="1" dirty="0">
              <a:effectLst/>
            </a:endParaRPr>
          </a:p>
          <a:p>
            <a:pPr algn="just"/>
            <a:r>
              <a:rPr lang="pl-PL" dirty="0"/>
              <a:t>W części I wniosku: </a:t>
            </a:r>
            <a:r>
              <a:rPr lang="pl-PL" b="1" dirty="0"/>
              <a:t>Deklaracja Wnioskodawcy – oświadczenia </a:t>
            </a:r>
            <a:r>
              <a:rPr lang="pl-PL" dirty="0"/>
              <a:t>należy z listy rozwijanej wybrać opcję “Tak/Nie/Nie dotyczy” przy poszczególnych oświadczeniach.</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5737892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9900" y="1825625"/>
            <a:ext cx="8454713" cy="4351338"/>
          </a:xfrm>
        </p:spPr>
      </p:pic>
    </p:spTree>
    <p:extLst>
      <p:ext uri="{BB962C8B-B14F-4D97-AF65-F5344CB8AC3E}">
        <p14:creationId xmlns:p14="http://schemas.microsoft.com/office/powerpoint/2010/main" val="8372726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ytuł 1"/>
          <p:cNvSpPr>
            <a:spLocks noGrp="1"/>
          </p:cNvSpPr>
          <p:nvPr>
            <p:ph type="title"/>
          </p:nvPr>
        </p:nvSpPr>
        <p:spPr bwMode="auto">
          <a:xfrm>
            <a:off x="307975" y="2289175"/>
            <a:ext cx="514985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pl-PL" altLang="pl-PL" sz="4400" b="1" dirty="0">
                <a:latin typeface="Book Antiqua" pitchFamily="18" charset="0"/>
                <a:ea typeface="Mongolian Baiti" pitchFamily="66" charset="0"/>
              </a:rPr>
              <a:t>Dziękuję za uwagę</a:t>
            </a:r>
          </a:p>
        </p:txBody>
      </p:sp>
      <p:sp>
        <p:nvSpPr>
          <p:cNvPr id="113669" name="Rectangle 5"/>
          <p:cNvSpPr>
            <a:spLocks noChangeArrowheads="1"/>
          </p:cNvSpPr>
          <p:nvPr/>
        </p:nvSpPr>
        <p:spPr bwMode="auto">
          <a:xfrm rot="10800000" flipH="1">
            <a:off x="6357938" y="4752975"/>
            <a:ext cx="508000" cy="50800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0" name="Rectangle 6"/>
          <p:cNvSpPr>
            <a:spLocks noChangeArrowheads="1"/>
          </p:cNvSpPr>
          <p:nvPr/>
        </p:nvSpPr>
        <p:spPr bwMode="auto">
          <a:xfrm rot="10800000" flipH="1">
            <a:off x="6623050" y="4997450"/>
            <a:ext cx="439738" cy="43815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1" name="Rectangle 7"/>
          <p:cNvSpPr>
            <a:spLocks noChangeArrowheads="1"/>
          </p:cNvSpPr>
          <p:nvPr/>
        </p:nvSpPr>
        <p:spPr bwMode="auto">
          <a:xfrm rot="10800000" flipH="1">
            <a:off x="6465888" y="2600325"/>
            <a:ext cx="541337" cy="53975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2" name="Rectangle 10"/>
          <p:cNvSpPr>
            <a:spLocks noChangeArrowheads="1"/>
          </p:cNvSpPr>
          <p:nvPr/>
        </p:nvSpPr>
        <p:spPr bwMode="auto">
          <a:xfrm rot="10800000" flipH="1">
            <a:off x="10352088" y="5233988"/>
            <a:ext cx="809625" cy="81597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3" name="Rectangle 11"/>
          <p:cNvSpPr>
            <a:spLocks noChangeArrowheads="1"/>
          </p:cNvSpPr>
          <p:nvPr/>
        </p:nvSpPr>
        <p:spPr bwMode="auto">
          <a:xfrm rot="10800000" flipH="1">
            <a:off x="11234738" y="4279900"/>
            <a:ext cx="896937" cy="89852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4" name="Rectangle 12"/>
          <p:cNvSpPr>
            <a:spLocks noChangeArrowheads="1"/>
          </p:cNvSpPr>
          <p:nvPr/>
        </p:nvSpPr>
        <p:spPr bwMode="auto">
          <a:xfrm rot="10800000" flipH="1">
            <a:off x="5870575" y="4800600"/>
            <a:ext cx="249238" cy="25400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5" name="Rectangle 13"/>
          <p:cNvSpPr>
            <a:spLocks noChangeArrowheads="1"/>
          </p:cNvSpPr>
          <p:nvPr/>
        </p:nvSpPr>
        <p:spPr bwMode="auto">
          <a:xfrm rot="10800000" flipH="1">
            <a:off x="6694488" y="2120900"/>
            <a:ext cx="623887" cy="623888"/>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6" name="Rectangle 11"/>
          <p:cNvSpPr>
            <a:spLocks noChangeArrowheads="1"/>
          </p:cNvSpPr>
          <p:nvPr/>
        </p:nvSpPr>
        <p:spPr bwMode="auto">
          <a:xfrm rot="10800000" flipH="1">
            <a:off x="5619750" y="1795463"/>
            <a:ext cx="9525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7" name="Rectangle 14"/>
          <p:cNvSpPr>
            <a:spLocks noChangeArrowheads="1"/>
          </p:cNvSpPr>
          <p:nvPr/>
        </p:nvSpPr>
        <p:spPr bwMode="auto">
          <a:xfrm rot="10800000" flipH="1">
            <a:off x="9329738" y="4260850"/>
            <a:ext cx="508000" cy="50800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8" name="Rectangle 11"/>
          <p:cNvSpPr>
            <a:spLocks noChangeArrowheads="1"/>
          </p:cNvSpPr>
          <p:nvPr/>
        </p:nvSpPr>
        <p:spPr bwMode="auto">
          <a:xfrm rot="10800000" flipH="1">
            <a:off x="7096125" y="1885950"/>
            <a:ext cx="361950" cy="361950"/>
          </a:xfrm>
          <a:prstGeom prst="rect">
            <a:avLst/>
          </a:prstGeom>
          <a:solidFill>
            <a:schemeClr val="bg1">
              <a:alpha val="870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9" name="Rectangle 11"/>
          <p:cNvSpPr>
            <a:spLocks noChangeArrowheads="1"/>
          </p:cNvSpPr>
          <p:nvPr/>
        </p:nvSpPr>
        <p:spPr bwMode="auto">
          <a:xfrm rot="10800000" flipH="1">
            <a:off x="5619750" y="5483225"/>
            <a:ext cx="952500" cy="693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0" name="Rectangle 10"/>
          <p:cNvSpPr>
            <a:spLocks noChangeArrowheads="1"/>
          </p:cNvSpPr>
          <p:nvPr/>
        </p:nvSpPr>
        <p:spPr bwMode="auto">
          <a:xfrm rot="10800000" flipH="1">
            <a:off x="11414125" y="5389563"/>
            <a:ext cx="576263" cy="579437"/>
          </a:xfrm>
          <a:prstGeom prst="rect">
            <a:avLst/>
          </a:prstGeom>
          <a:solidFill>
            <a:schemeClr val="bg1">
              <a:alpha val="8901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1" name="Rectangle 13"/>
          <p:cNvSpPr>
            <a:spLocks noChangeArrowheads="1"/>
          </p:cNvSpPr>
          <p:nvPr/>
        </p:nvSpPr>
        <p:spPr bwMode="auto">
          <a:xfrm rot="10800000" flipH="1">
            <a:off x="6854825" y="5262563"/>
            <a:ext cx="623888" cy="623887"/>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2" name="Rectangle 15"/>
          <p:cNvSpPr>
            <a:spLocks noChangeArrowheads="1"/>
          </p:cNvSpPr>
          <p:nvPr/>
        </p:nvSpPr>
        <p:spPr bwMode="auto">
          <a:xfrm rot="10800000" flipH="1">
            <a:off x="11784013" y="2066925"/>
            <a:ext cx="206375" cy="20637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3" name="Rectangle 13"/>
          <p:cNvSpPr>
            <a:spLocks noChangeArrowheads="1"/>
          </p:cNvSpPr>
          <p:nvPr/>
        </p:nvSpPr>
        <p:spPr bwMode="auto">
          <a:xfrm rot="10800000" flipH="1">
            <a:off x="10456863" y="4827588"/>
            <a:ext cx="177800" cy="176212"/>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4" name="Rectangle 6"/>
          <p:cNvSpPr>
            <a:spLocks noChangeArrowheads="1"/>
          </p:cNvSpPr>
          <p:nvPr/>
        </p:nvSpPr>
        <p:spPr bwMode="auto">
          <a:xfrm rot="10800000" flipH="1">
            <a:off x="10964863" y="4949825"/>
            <a:ext cx="439737" cy="439738"/>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5" name="Rectangle 15"/>
          <p:cNvSpPr>
            <a:spLocks noChangeArrowheads="1"/>
          </p:cNvSpPr>
          <p:nvPr/>
        </p:nvSpPr>
        <p:spPr bwMode="auto">
          <a:xfrm rot="10800000" flipH="1">
            <a:off x="11430000" y="2289175"/>
            <a:ext cx="136525" cy="13652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6" name="Rectangle 11"/>
          <p:cNvSpPr>
            <a:spLocks noChangeArrowheads="1"/>
          </p:cNvSpPr>
          <p:nvPr/>
        </p:nvSpPr>
        <p:spPr bwMode="auto">
          <a:xfrm rot="10800000" flipH="1">
            <a:off x="5595938" y="2747963"/>
            <a:ext cx="534987" cy="53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7" name="Rectangle 11"/>
          <p:cNvSpPr>
            <a:spLocks noChangeArrowheads="1"/>
          </p:cNvSpPr>
          <p:nvPr/>
        </p:nvSpPr>
        <p:spPr bwMode="auto">
          <a:xfrm rot="10800000" flipH="1">
            <a:off x="5597525" y="5227638"/>
            <a:ext cx="284163"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25" name="Podtytuł 2"/>
          <p:cNvSpPr txBox="1">
            <a:spLocks/>
          </p:cNvSpPr>
          <p:nvPr/>
        </p:nvSpPr>
        <p:spPr bwMode="auto">
          <a:xfrm>
            <a:off x="1286781" y="3709194"/>
            <a:ext cx="318679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002060"/>
                </a:solidFill>
                <a:latin typeface="Book Antiqua" panose="02040602050305030304" pitchFamily="18" charset="0"/>
                <a:ea typeface="Mongolian Baiti" panose="03000500000000000000" pitchFamily="66" charset="0"/>
              </a:rPr>
              <a:t>Małgorzata Rulińska</a:t>
            </a:r>
          </a:p>
        </p:txBody>
      </p:sp>
    </p:spTree>
    <p:extLst>
      <p:ext uri="{BB962C8B-B14F-4D97-AF65-F5344CB8AC3E}">
        <p14:creationId xmlns:p14="http://schemas.microsoft.com/office/powerpoint/2010/main" val="24389430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Ocena merytoryczna</a:t>
            </a:r>
          </a:p>
        </p:txBody>
      </p:sp>
      <p:sp>
        <p:nvSpPr>
          <p:cNvPr id="3" name="Symbol zastępczy zawartości 2"/>
          <p:cNvSpPr>
            <a:spLocks noGrp="1"/>
          </p:cNvSpPr>
          <p:nvPr>
            <p:ph idx="1"/>
          </p:nvPr>
        </p:nvSpPr>
        <p:spPr/>
        <p:txBody>
          <a:bodyPr>
            <a:normAutofit/>
          </a:bodyPr>
          <a:lstStyle/>
          <a:p>
            <a:pPr algn="just"/>
            <a:r>
              <a:rPr lang="pl-PL" dirty="0"/>
              <a:t>Ocenie merytorycznej podlega każdy projekt oceniony pozytywnie na etapie oceny formalnej. </a:t>
            </a:r>
          </a:p>
          <a:p>
            <a:pPr algn="just"/>
            <a:r>
              <a:rPr lang="pl-PL" b="1" dirty="0"/>
              <a:t>Ocena merytoryczna projektu obejmuje sprawdzenie, czy projekt spełnia: </a:t>
            </a:r>
          </a:p>
          <a:p>
            <a:pPr algn="just"/>
            <a:r>
              <a:rPr lang="pl-PL" dirty="0"/>
              <a:t>a. kryteria dostępu lub wybrane kryteria dostępu, </a:t>
            </a:r>
          </a:p>
          <a:p>
            <a:pPr algn="just"/>
            <a:r>
              <a:rPr lang="pl-PL" dirty="0"/>
              <a:t>b. ogólne kryteria horyzontalne, </a:t>
            </a:r>
          </a:p>
          <a:p>
            <a:pPr algn="just"/>
            <a:r>
              <a:rPr lang="pl-PL" dirty="0"/>
              <a:t>c. ogólne kryteria merytoryczne, </a:t>
            </a:r>
          </a:p>
          <a:p>
            <a:pPr algn="just"/>
            <a:r>
              <a:rPr lang="pl-PL" dirty="0"/>
              <a:t>d. kryteria premiujące. </a:t>
            </a:r>
          </a:p>
        </p:txBody>
      </p:sp>
    </p:spTree>
    <p:extLst>
      <p:ext uri="{BB962C8B-B14F-4D97-AF65-F5344CB8AC3E}">
        <p14:creationId xmlns:p14="http://schemas.microsoft.com/office/powerpoint/2010/main" val="195893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dostępu działanie 1.2, konkurs </a:t>
            </a:r>
            <a:r>
              <a:rPr lang="pl-PL" b="1" dirty="0"/>
              <a:t>nr POWR.01.02.02-IP.22.32-001/16,</a:t>
            </a:r>
            <a:endParaRPr lang="pl-PL" b="1" dirty="0">
              <a:ea typeface="Mongolian Baiti" panose="03000500000000000000" pitchFamily="66" charset="0"/>
            </a:endParaRPr>
          </a:p>
        </p:txBody>
      </p:sp>
      <p:sp>
        <p:nvSpPr>
          <p:cNvPr id="3" name="Symbol zastępczy zawartości 2"/>
          <p:cNvSpPr>
            <a:spLocks noGrp="1"/>
          </p:cNvSpPr>
          <p:nvPr>
            <p:ph idx="1"/>
          </p:nvPr>
        </p:nvSpPr>
        <p:spPr/>
        <p:txBody>
          <a:bodyPr>
            <a:noAutofit/>
          </a:bodyPr>
          <a:lstStyle/>
          <a:p>
            <a:pPr marL="285750" indent="-285750" algn="just">
              <a:buFont typeface="Wingdings" panose="05000000000000000000" pitchFamily="2" charset="2"/>
              <a:buChar char="q"/>
            </a:pPr>
            <a:r>
              <a:rPr lang="pl-PL" dirty="0"/>
              <a:t>Realizacja projektu będzie trwała </a:t>
            </a:r>
            <a:r>
              <a:rPr lang="pl-PL" b="1" dirty="0"/>
              <a:t>nie dłużej niż 12 miesięcy</a:t>
            </a:r>
            <a:r>
              <a:rPr lang="pl-PL" dirty="0"/>
              <a:t>, przy czym rozpoczęcie jego realizacji nastąpi nie później niż w ciągu </a:t>
            </a:r>
            <a:r>
              <a:rPr lang="pl-PL" b="1" dirty="0"/>
              <a:t>10 miesięcy od daty zakończenia naboru projektów  </a:t>
            </a:r>
            <a:r>
              <a:rPr lang="pl-PL" dirty="0"/>
              <a:t>w ramach konkursu. </a:t>
            </a:r>
          </a:p>
          <a:p>
            <a:pPr marL="285750" indent="-285750" algn="just">
              <a:buFont typeface="Wingdings" panose="05000000000000000000" pitchFamily="2" charset="2"/>
              <a:buChar char="q"/>
            </a:pPr>
            <a:r>
              <a:rPr lang="pl-PL" dirty="0"/>
              <a:t>Projektodawca w okresie realizacji projektu </a:t>
            </a:r>
            <a:r>
              <a:rPr lang="pl-PL" b="1" dirty="0"/>
              <a:t>prowadzi biuro projektu </a:t>
            </a:r>
            <a:r>
              <a:rPr lang="pl-PL" dirty="0"/>
              <a:t>(lub posiada siedzibę, filię, delegaturę, oddział czy inną prawnie dozwoloną formę organizacyjną działalności podmiotu) na terenie województwa zachodniopomorskiego z możliwością udostępnienia pełnej dokumentacji wdrażanego projektu oraz zapewniające uczestnikom projektu możliwość osobistego kontaktu  z kadrą projektu. </a:t>
            </a:r>
          </a:p>
          <a:p>
            <a:pPr marL="285750" indent="-285750" algn="just">
              <a:buFont typeface="Wingdings" panose="05000000000000000000" pitchFamily="2" charset="2"/>
              <a:buChar char="q"/>
            </a:pPr>
            <a:r>
              <a:rPr lang="pl-PL" dirty="0"/>
              <a:t>Projektodawca składa </a:t>
            </a:r>
            <a:r>
              <a:rPr lang="pl-PL" b="1" dirty="0"/>
              <a:t>nie więcej niż jeden wniosek </a:t>
            </a:r>
            <a:r>
              <a:rPr lang="pl-PL" dirty="0"/>
              <a:t>o dofinasowanie projektu w ramach konkursu. </a:t>
            </a:r>
          </a:p>
          <a:p>
            <a:pPr marL="285750" indent="-285750" algn="just">
              <a:buFont typeface="Wingdings" panose="05000000000000000000" pitchFamily="2" charset="2"/>
              <a:buChar char="q"/>
            </a:pPr>
            <a:r>
              <a:rPr lang="pl-PL" b="1" dirty="0"/>
              <a:t>Projekt zakłada: </a:t>
            </a:r>
            <a:r>
              <a:rPr lang="pl-PL" dirty="0"/>
              <a:t/>
            </a:r>
            <a:br>
              <a:rPr lang="pl-PL" dirty="0"/>
            </a:br>
            <a:r>
              <a:rPr lang="pl-PL" dirty="0"/>
              <a:t>a) minimalny poziom kryterium efektywności zatrudnieniowej dla osób z niepełnosprawnościami – 17%; </a:t>
            </a:r>
            <a:br>
              <a:rPr lang="pl-PL" dirty="0"/>
            </a:br>
            <a:r>
              <a:rPr lang="pl-PL" dirty="0"/>
              <a:t>b) minimalny poziom kryterium efektywności zatrudnieniowej dla osób długotrwale bezrobotnych – 35%; </a:t>
            </a:r>
            <a:br>
              <a:rPr lang="pl-PL" dirty="0"/>
            </a:br>
            <a:r>
              <a:rPr lang="pl-PL" dirty="0"/>
              <a:t>c) minimalny poziom kryterium efektywności zatrudnieniowej dla osób o niskich kwalifikacjach – 48%; </a:t>
            </a:r>
            <a:br>
              <a:rPr lang="pl-PL" dirty="0"/>
            </a:br>
            <a:r>
              <a:rPr lang="pl-PL" dirty="0"/>
              <a:t>d) minimalny poziom kryterium efektywności zatrudnieniowej dla osób niekwalifikujących się do żadnej z powyżej wymienionych grup docelowych – 43%.</a:t>
            </a:r>
          </a:p>
          <a:p>
            <a:pPr algn="just"/>
            <a:endParaRPr lang="pl-PL" dirty="0"/>
          </a:p>
        </p:txBody>
      </p:sp>
    </p:spTree>
    <p:extLst>
      <p:ext uri="{BB962C8B-B14F-4D97-AF65-F5344CB8AC3E}">
        <p14:creationId xmlns:p14="http://schemas.microsoft.com/office/powerpoint/2010/main" val="265032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dostępu działanie 1.2, konkurs </a:t>
            </a:r>
            <a:r>
              <a:rPr lang="pl-PL" b="1" dirty="0"/>
              <a:t>nr POWR.01.02.02-IP.22.32-001/16,</a:t>
            </a:r>
            <a:endParaRPr lang="pl-PL" b="1" dirty="0">
              <a:ea typeface="Mongolian Baiti" panose="03000500000000000000" pitchFamily="66" charset="0"/>
            </a:endParaRPr>
          </a:p>
        </p:txBody>
      </p:sp>
      <p:sp>
        <p:nvSpPr>
          <p:cNvPr id="3" name="Symbol zastępczy zawartości 2"/>
          <p:cNvSpPr>
            <a:spLocks noGrp="1"/>
          </p:cNvSpPr>
          <p:nvPr>
            <p:ph idx="1"/>
          </p:nvPr>
        </p:nvSpPr>
        <p:spPr/>
        <p:txBody>
          <a:bodyPr>
            <a:noAutofit/>
          </a:bodyPr>
          <a:lstStyle/>
          <a:p>
            <a:pPr marL="285750" indent="-285750" algn="just">
              <a:buFont typeface="Wingdings" panose="05000000000000000000" pitchFamily="2" charset="2"/>
              <a:buChar char="q"/>
            </a:pPr>
            <a:r>
              <a:rPr lang="pl-PL" dirty="0"/>
              <a:t> W ramach projektu realizowana jest </a:t>
            </a:r>
            <a:r>
              <a:rPr lang="pl-PL" b="1" dirty="0"/>
              <a:t>indywidualna i kompleksowa aktywizacja zawodowo-edukacyjna osób młodych</a:t>
            </a:r>
            <a:r>
              <a:rPr lang="pl-PL" dirty="0"/>
              <a:t>, która opiera się na </a:t>
            </a:r>
            <a:r>
              <a:rPr lang="pl-PL" b="1" dirty="0"/>
              <a:t>co najmniej trzech elementach pomocy </a:t>
            </a:r>
            <a:r>
              <a:rPr lang="pl-PL" dirty="0"/>
              <a:t>wskazanych w typach operacji. Przy czym dwa elementy określone w pierwszym typie operacji (instrumenty i usługi rynku pracy służące indywidualizacji wsparcia oraz pomocy w zakresie określenia ścieżki zawodowej) są obligatoryjne. Kolejne elementy wsparcia są fakultatywne. </a:t>
            </a:r>
          </a:p>
          <a:p>
            <a:pPr marL="285750" indent="-285750" algn="just">
              <a:buFont typeface="Wingdings" panose="05000000000000000000" pitchFamily="2" charset="2"/>
              <a:buChar char="q"/>
            </a:pPr>
            <a:r>
              <a:rPr lang="pl-PL" b="1" dirty="0"/>
              <a:t>W ciągu czterech miesięcy od przystąpienia danej osoby do projektu</a:t>
            </a:r>
            <a:r>
              <a:rPr lang="pl-PL" dirty="0"/>
              <a:t>, zostanie jej zapewniona wysokiej jakości oferta zatrudnienia, dalszego kształcenia, przyuczenia do zawodu lub stażu zgodnie z Planem realizacji Gwarancji dla młodzieży w Polsce. </a:t>
            </a:r>
          </a:p>
          <a:p>
            <a:pPr marL="285750" indent="-285750" algn="just">
              <a:buFont typeface="Wingdings" panose="05000000000000000000" pitchFamily="2" charset="2"/>
              <a:buChar char="q"/>
            </a:pPr>
            <a:r>
              <a:rPr lang="pl-PL" dirty="0"/>
              <a:t>Projekt zakłada udział </a:t>
            </a:r>
            <a:r>
              <a:rPr lang="pl-PL" b="1" dirty="0"/>
              <a:t>osób długotrwale bezrobotnych na poziomie co najmniej 10%. </a:t>
            </a:r>
          </a:p>
          <a:p>
            <a:pPr marL="285750" indent="-285750" algn="just">
              <a:buFont typeface="Wingdings" panose="05000000000000000000" pitchFamily="2" charset="2"/>
              <a:buChar char="q"/>
            </a:pPr>
            <a:r>
              <a:rPr lang="pl-PL" dirty="0"/>
              <a:t>Udzielenie wsparcia w ramach projektu każdorazowo poprzedzone </a:t>
            </a:r>
            <a:r>
              <a:rPr lang="pl-PL" b="1" dirty="0"/>
              <a:t>jest identyfikacją potrzeb uczestnika projektu </a:t>
            </a:r>
            <a:r>
              <a:rPr lang="pl-PL" dirty="0"/>
              <a:t>poprzez opracowanie lub </a:t>
            </a:r>
            <a:r>
              <a:rPr lang="pl-PL" b="1" dirty="0"/>
              <a:t>aktualizację Indywidualnego Planu Działania albo innego dokumentu </a:t>
            </a:r>
            <a:r>
              <a:rPr lang="pl-PL" dirty="0"/>
              <a:t>pełniącego analogiczną funkcję.</a:t>
            </a:r>
            <a:endParaRPr lang="pl-PL" b="1" dirty="0"/>
          </a:p>
        </p:txBody>
      </p:sp>
    </p:spTree>
    <p:extLst>
      <p:ext uri="{BB962C8B-B14F-4D97-AF65-F5344CB8AC3E}">
        <p14:creationId xmlns:p14="http://schemas.microsoft.com/office/powerpoint/2010/main" val="105347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dostępu działanie 1.2, konkurs </a:t>
            </a:r>
            <a:r>
              <a:rPr lang="pl-PL" b="1" dirty="0"/>
              <a:t>nr POWR.01.02.02-IP.22.32-001/16,</a:t>
            </a:r>
            <a:endParaRPr lang="pl-PL" b="1" dirty="0">
              <a:ea typeface="Mongolian Baiti" panose="03000500000000000000" pitchFamily="66" charset="0"/>
            </a:endParaRP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q"/>
            </a:pPr>
            <a:r>
              <a:rPr lang="pl-PL" b="1" dirty="0"/>
              <a:t>Efektem szkoleń </a:t>
            </a:r>
            <a:r>
              <a:rPr lang="pl-PL" dirty="0"/>
              <a:t>(jeśli zostały zaplanowane w projekcie) jest uzyskanie kwalifikacji lub nabycie kompetencji potwierdzonych odpowiednim dokumentem. </a:t>
            </a:r>
            <a:r>
              <a:rPr lang="pl-PL" b="1" dirty="0"/>
              <a:t>Uzyskanie kwalifikacji lub kompetencji </a:t>
            </a:r>
            <a:r>
              <a:rPr lang="pl-PL" dirty="0"/>
              <a:t>będzie każdorazowo weryfikowane przez przeprowadzenie odpowiedniego ich sprawdzenia. Poprzez uzyskanie kwalifikacji należy rozumieć formalny wynik oceny i walidacji uzyskany w momencie potwierdzenia przez właściwy organ, że dana osoba uzyskała efekty uczenia się spełniające określone standardy. Nabycie kompetencji odbywać się będzie zgodnie z Wytycznymi Ministra Infrastruktury i Rozwoju w zakresie monitorowania postępu rzeczowego realizacji programów operacyjnych na lata 2014 – 2020. Brak spełnienia powyższych warunków wyklucza możliwość uznania kwalifikowalności kosztów konkretnego szkolenia. </a:t>
            </a:r>
          </a:p>
          <a:p>
            <a:pPr marL="285750" indent="-285750" algn="just">
              <a:buFont typeface="Wingdings" panose="05000000000000000000" pitchFamily="2" charset="2"/>
              <a:buChar char="q"/>
            </a:pPr>
            <a:r>
              <a:rPr lang="pl-PL" dirty="0"/>
              <a:t>Projektodawca lub Partner posiada min. </a:t>
            </a:r>
            <a:r>
              <a:rPr lang="pl-PL" b="1" dirty="0"/>
              <a:t>dwuletnie doświadczenie w prowadzeniu działalności</a:t>
            </a:r>
            <a:r>
              <a:rPr lang="pl-PL" dirty="0"/>
              <a:t>, w obszarze, którego dotyczy projekt tzn. w łagodzeniu skutków bezrobocia oraz aktywizacji zawodowej osób poniżej 30 roku życia, na terenie województwa zachodniopomorskiego. </a:t>
            </a:r>
          </a:p>
          <a:p>
            <a:pPr marL="285750" indent="-285750" algn="just">
              <a:buFont typeface="Wingdings" panose="05000000000000000000" pitchFamily="2" charset="2"/>
              <a:buChar char="q"/>
            </a:pPr>
            <a:r>
              <a:rPr lang="pl-PL" dirty="0"/>
              <a:t>Wsparcie realizowane w projekcie jest skierowane wyłącznie do </a:t>
            </a:r>
            <a:r>
              <a:rPr lang="pl-PL" b="1" dirty="0"/>
              <a:t>osób młodych niezarejestrowanych w urzędach pracy, w tym osób z niepełnosprawnościami</a:t>
            </a:r>
            <a:r>
              <a:rPr lang="pl-PL" dirty="0"/>
              <a:t>, </a:t>
            </a:r>
            <a:r>
              <a:rPr lang="pl-PL" b="1" dirty="0"/>
              <a:t>należących do kategorii NEET z obszaru województwa zachodniopomorskiego,</a:t>
            </a:r>
            <a:r>
              <a:rPr lang="pl-PL" dirty="0"/>
              <a:t> z wyłączeniem grupy określonej dla trybu konkursowego w Poddziałaniu 1.3.1. </a:t>
            </a:r>
            <a:r>
              <a:rPr lang="pl-PL" dirty="0" err="1"/>
              <a:t>SzOOP</a:t>
            </a:r>
            <a:r>
              <a:rPr lang="pl-PL" dirty="0"/>
              <a:t> PO WER 2014-2020.</a:t>
            </a:r>
          </a:p>
        </p:txBody>
      </p:sp>
    </p:spTree>
    <p:extLst>
      <p:ext uri="{BB962C8B-B14F-4D97-AF65-F5344CB8AC3E}">
        <p14:creationId xmlns:p14="http://schemas.microsoft.com/office/powerpoint/2010/main" val="115909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horyzontalne</a:t>
            </a:r>
          </a:p>
        </p:txBody>
      </p:sp>
      <p:sp>
        <p:nvSpPr>
          <p:cNvPr id="3" name="Symbol zastępczy zawartości 2"/>
          <p:cNvSpPr>
            <a:spLocks noGrp="1"/>
          </p:cNvSpPr>
          <p:nvPr>
            <p:ph idx="1"/>
          </p:nvPr>
        </p:nvSpPr>
        <p:spPr/>
        <p:txBody>
          <a:bodyPr>
            <a:normAutofit/>
          </a:bodyPr>
          <a:lstStyle/>
          <a:p>
            <a:pPr algn="just"/>
            <a:r>
              <a:rPr lang="pl-PL" dirty="0"/>
              <a:t>Czy projekt jest zgodny z prawodawstwem krajowym w zakresie odnoszącym się do sposobu realizacji i zakresu projektu? 	</a:t>
            </a:r>
          </a:p>
          <a:p>
            <a:pPr algn="just"/>
            <a:r>
              <a:rPr lang="pl-PL" dirty="0"/>
              <a:t>Czy projekt jest zgodny z zasadą równości szans kobiet i mężczyzn (na podstawie standardu minimum)? </a:t>
            </a:r>
          </a:p>
          <a:p>
            <a:pPr algn="just"/>
            <a:r>
              <a:rPr lang="pl-PL" dirty="0"/>
              <a:t>  </a:t>
            </a:r>
          </a:p>
          <a:p>
            <a:pPr algn="just"/>
            <a:r>
              <a:rPr lang="pl-PL" dirty="0"/>
              <a:t>Czy projekt jest zgodny z pozostałymi właściwymi zasadami unijnymi (w tym zasadą równości szans i niedyskryminacji, w tym dostępności dla osób z niepełnosprawnościami i zasadą zrównoważonego rozwoju) oraz z prawodawstwem unijnym? 	</a:t>
            </a:r>
          </a:p>
          <a:p>
            <a:pPr algn="just"/>
            <a:r>
              <a:rPr lang="pl-PL" dirty="0"/>
              <a:t>Czy projekt jest zgodny ze Szczegółowym Opisem Osi Priorytetowych PO WER? 	</a:t>
            </a:r>
          </a:p>
          <a:p>
            <a:pPr algn="just"/>
            <a:r>
              <a:rPr lang="pl-PL" dirty="0"/>
              <a:t>Czy projekt jest zgodny z właściwym celem szczegółowym PO WER? 	</a:t>
            </a:r>
          </a:p>
          <a:p>
            <a:pPr algn="just"/>
            <a:endParaRPr lang="pl-PL" dirty="0"/>
          </a:p>
          <a:p>
            <a:pPr algn="just"/>
            <a:r>
              <a:rPr lang="pl-PL" dirty="0"/>
              <a:t>Ocena wniosku na podstawie ogólnych kryteriów horyzontalnych ma postać „0-1” tzn. „spełnia - nie spełnia”. </a:t>
            </a:r>
          </a:p>
        </p:txBody>
      </p:sp>
    </p:spTree>
    <p:extLst>
      <p:ext uri="{BB962C8B-B14F-4D97-AF65-F5344CB8AC3E}">
        <p14:creationId xmlns:p14="http://schemas.microsoft.com/office/powerpoint/2010/main" val="359079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doboru i opisu wskaźników realizacji projektu (w tym wskaźników dotyczących właściwego celu szczegółowego PO WER) oraz sposobu ich pomiaru  (10/6)</a:t>
            </a:r>
          </a:p>
          <a:p>
            <a:pPr algn="just"/>
            <a:r>
              <a:rPr lang="pl-PL" dirty="0"/>
              <a:t>Po wyborze właściwego celu szczegółowego PO WER, do którego osiągnięcia przyczynić się ma realizacja  projektu należy określić, w jaki sposób mierzona będzie realizacja celu projektu poprzez ustalenie wskaźników pomiaru celu; </a:t>
            </a:r>
          </a:p>
          <a:p>
            <a:pPr algn="just"/>
            <a:r>
              <a:rPr lang="pl-PL" dirty="0"/>
              <a:t>- wskaźniki powinny w sposób precyzyjny i mierzalny umożliwić weryfikację stopnia realizacji tego celu, </a:t>
            </a:r>
          </a:p>
          <a:p>
            <a:pPr algn="just"/>
            <a:r>
              <a:rPr lang="pl-PL" dirty="0"/>
              <a:t>- wskaźniki należy wybrać z listy rozwijanej wyświetlającej się w SOWA, </a:t>
            </a:r>
          </a:p>
          <a:p>
            <a:pPr marL="285750" indent="-285750" algn="just">
              <a:buFontTx/>
              <a:buChar char="-"/>
            </a:pPr>
            <a:r>
              <a:rPr lang="pl-PL" dirty="0"/>
              <a:t>funkcja wskaźników jak i lista obligatoryjnych wskaźników w ramach konkursu została wskazane w części 3.4 Regulaminu, </a:t>
            </a:r>
            <a:r>
              <a:rPr lang="pl-PL" i="1" dirty="0"/>
              <a:t>Wymagane Rezultaty; </a:t>
            </a:r>
          </a:p>
          <a:p>
            <a:pPr algn="just"/>
            <a:r>
              <a:rPr lang="pl-PL" dirty="0"/>
              <a:t> Należy pamiętać, iż mogą one nie obejmować całości rezultatów i produktów danego projektu, w związku z tym projektodawca może określić własne wskaźniki pomiaru celu zgodnie ze specyfiką projektu (</a:t>
            </a:r>
            <a:r>
              <a:rPr lang="pl-PL" b="1" dirty="0"/>
              <a:t>wskaźniki projektowe</a:t>
            </a:r>
            <a:r>
              <a:rPr lang="pl-PL" dirty="0"/>
              <a:t>), </a:t>
            </a:r>
          </a:p>
          <a:p>
            <a:pPr algn="just"/>
            <a:r>
              <a:rPr lang="pl-PL" dirty="0"/>
              <a:t>- ponadto, część wskaźników może wynikać z obligatoryjnych dla projektodawcy kryteriów wyboru projektów, określonych w Rocznym Planie Działań;</a:t>
            </a:r>
          </a:p>
        </p:txBody>
      </p:sp>
    </p:spTree>
    <p:extLst>
      <p:ext uri="{BB962C8B-B14F-4D97-AF65-F5344CB8AC3E}">
        <p14:creationId xmlns:p14="http://schemas.microsoft.com/office/powerpoint/2010/main" val="121224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a:xfrm>
            <a:off x="313151" y="1825625"/>
            <a:ext cx="11348581" cy="4615996"/>
          </a:xfrm>
        </p:spPr>
        <p:txBody>
          <a:bodyPr>
            <a:normAutofit/>
          </a:bodyPr>
          <a:lstStyle/>
          <a:p>
            <a:pPr marL="285750" indent="-285750" algn="just">
              <a:buFontTx/>
              <a:buChar char="-"/>
            </a:pPr>
            <a:r>
              <a:rPr lang="pl-PL" dirty="0"/>
              <a:t>wskaźniki powinny spełniać warunki </a:t>
            </a:r>
            <a:r>
              <a:rPr lang="pl-PL" b="1" dirty="0"/>
              <a:t>reguły CREAM, </a:t>
            </a:r>
            <a:r>
              <a:rPr lang="pl-PL" dirty="0"/>
              <a:t>tzn. powinny być:</a:t>
            </a:r>
          </a:p>
          <a:p>
            <a:pPr algn="just"/>
            <a:r>
              <a:rPr lang="pl-PL" b="1" dirty="0"/>
              <a:t>Precyzyjne</a:t>
            </a:r>
            <a:r>
              <a:rPr lang="pl-PL" dirty="0"/>
              <a:t> – jasno zdefiniowane i bezsporne (C-</a:t>
            </a:r>
            <a:r>
              <a:rPr lang="pl-PL" dirty="0" err="1"/>
              <a:t>clear</a:t>
            </a:r>
            <a:r>
              <a:rPr lang="pl-PL" dirty="0"/>
              <a:t>); </a:t>
            </a:r>
          </a:p>
          <a:p>
            <a:pPr algn="just"/>
            <a:r>
              <a:rPr lang="pl-PL" b="1" dirty="0"/>
              <a:t>Odpowiadające</a:t>
            </a:r>
            <a:r>
              <a:rPr lang="pl-PL" dirty="0"/>
              <a:t> przedmiotowi pomiaru i jego oceny (R-</a:t>
            </a:r>
            <a:r>
              <a:rPr lang="pl-PL" dirty="0" err="1"/>
              <a:t>relevant</a:t>
            </a:r>
            <a:r>
              <a:rPr lang="pl-PL" dirty="0"/>
              <a:t>); </a:t>
            </a:r>
          </a:p>
          <a:p>
            <a:pPr algn="just"/>
            <a:r>
              <a:rPr lang="pl-PL" b="1" dirty="0"/>
              <a:t>Ekonomiczne</a:t>
            </a:r>
            <a:r>
              <a:rPr lang="pl-PL" dirty="0"/>
              <a:t> – mogą być mierzone w ramach racjonalnych kosztów (E-</a:t>
            </a:r>
            <a:r>
              <a:rPr lang="pl-PL" dirty="0" err="1"/>
              <a:t>economic</a:t>
            </a:r>
            <a:r>
              <a:rPr lang="pl-PL" dirty="0"/>
              <a:t>); </a:t>
            </a:r>
          </a:p>
          <a:p>
            <a:pPr algn="just"/>
            <a:r>
              <a:rPr lang="pl-PL" b="1" dirty="0"/>
              <a:t>Adekwatne</a:t>
            </a:r>
            <a:r>
              <a:rPr lang="pl-PL" dirty="0"/>
              <a:t> – dostarczające wystarczającej informacji nt. realizacji projektu (A-</a:t>
            </a:r>
            <a:r>
              <a:rPr lang="pl-PL" dirty="0" err="1"/>
              <a:t>adequate</a:t>
            </a:r>
            <a:r>
              <a:rPr lang="pl-PL" dirty="0"/>
              <a:t>); </a:t>
            </a:r>
          </a:p>
          <a:p>
            <a:pPr algn="just"/>
            <a:r>
              <a:rPr lang="pl-PL" b="1" dirty="0"/>
              <a:t>Mierzalne</a:t>
            </a:r>
            <a:r>
              <a:rPr lang="pl-PL" dirty="0"/>
              <a:t> łatwe do zmierzenia i podlegające niezależnej walidacji (M-</a:t>
            </a:r>
            <a:r>
              <a:rPr lang="pl-PL" dirty="0" err="1"/>
              <a:t>monitorable</a:t>
            </a:r>
            <a:r>
              <a:rPr lang="pl-PL" dirty="0"/>
              <a:t>), </a:t>
            </a:r>
          </a:p>
          <a:p>
            <a:pPr algn="just"/>
            <a:endParaRPr lang="pl-PL" dirty="0"/>
          </a:p>
          <a:p>
            <a:pPr algn="just"/>
            <a:r>
              <a:rPr lang="pl-PL" dirty="0"/>
              <a:t>- określając wskaźniki, ich wartości docelowe oraz sposób pomiaru należy brać pod uwagę ich definicję zawartą w dokumentacji oraz zasady określone w </a:t>
            </a:r>
            <a:r>
              <a:rPr lang="pl-PL" i="1" dirty="0"/>
              <a:t>Wytycznych w zakresie monitorowania post</a:t>
            </a:r>
            <a:r>
              <a:rPr lang="pl-PL" dirty="0"/>
              <a:t>ę</a:t>
            </a:r>
            <a:r>
              <a:rPr lang="pl-PL" i="1" dirty="0"/>
              <a:t>pu rzeczowego programów operacyjnych na lata 2014-2020. </a:t>
            </a:r>
            <a:endParaRPr lang="pl-PL" dirty="0"/>
          </a:p>
          <a:p>
            <a:pPr algn="just"/>
            <a:r>
              <a:rPr lang="pl-PL" i="1" dirty="0"/>
              <a:t>Projektodawca powinien wybrać wszystkie wskaźniki horyzontalne oraz wszystkie adekwatne wskaźniki produktu i rezultatu, wymienione w dokumentacji przedmiotowego Regulaminu.</a:t>
            </a:r>
            <a:endParaRPr lang="pl-PL" dirty="0"/>
          </a:p>
        </p:txBody>
      </p:sp>
    </p:spTree>
    <p:extLst>
      <p:ext uri="{BB962C8B-B14F-4D97-AF65-F5344CB8AC3E}">
        <p14:creationId xmlns:p14="http://schemas.microsoft.com/office/powerpoint/2010/main" val="367124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doboru grupy docelowej do właściwego celu szczegółowego PO WER oraz jakości diagnozy specyfiki tej grupy, (15/9)</a:t>
            </a:r>
          </a:p>
          <a:p>
            <a:pPr algn="just"/>
            <a:r>
              <a:rPr lang="pl-PL" dirty="0"/>
              <a:t>w tym opis: </a:t>
            </a:r>
          </a:p>
          <a:p>
            <a:pPr algn="just"/>
            <a:r>
              <a:rPr lang="pl-PL" dirty="0"/>
              <a:t>- istotnych cech uczestników (osób lub podmiotów), którzy zostaną objęci wsparciem; </a:t>
            </a:r>
          </a:p>
          <a:p>
            <a:pPr algn="just"/>
            <a:r>
              <a:rPr lang="pl-PL" dirty="0"/>
              <a:t>- potrzeb i oczekiwań uczestników projektu w kontekście wsparcia, które ma być udzielane w ramach projektu; </a:t>
            </a:r>
          </a:p>
          <a:p>
            <a:pPr algn="just"/>
            <a:r>
              <a:rPr lang="pl-PL" dirty="0"/>
              <a:t>- barier, na które napotykają uczestnicy projektu; </a:t>
            </a:r>
          </a:p>
          <a:p>
            <a:pPr algn="just"/>
            <a:r>
              <a:rPr lang="pl-PL" dirty="0"/>
              <a:t>- sposobu rekrutacji uczestników projektu, w tym kryteriów rekrutacji i kwestii zapewnienia dostępności dla osób z niepełnosprawnościami.</a:t>
            </a:r>
          </a:p>
        </p:txBody>
      </p:sp>
    </p:spTree>
    <p:extLst>
      <p:ext uri="{BB962C8B-B14F-4D97-AF65-F5344CB8AC3E}">
        <p14:creationId xmlns:p14="http://schemas.microsoft.com/office/powerpoint/2010/main" val="83752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doboru grupy docelowej do właściwego celu szczegółowego PO WER oraz jakości diagnozy specyfiki tej grupy, (15/9)</a:t>
            </a:r>
          </a:p>
          <a:p>
            <a:pPr algn="just"/>
            <a:r>
              <a:rPr lang="pl-PL" dirty="0"/>
              <a:t>Opis uczestników projektu powinien być zgodny z definicją uczestnika określoną w </a:t>
            </a:r>
            <a:r>
              <a:rPr lang="pl-PL" i="1" dirty="0"/>
              <a:t>Wytycznych w zakresie post</a:t>
            </a:r>
            <a:r>
              <a:rPr lang="pl-PL" dirty="0"/>
              <a:t>ę</a:t>
            </a:r>
            <a:r>
              <a:rPr lang="pl-PL" i="1" dirty="0"/>
              <a:t>pu rzeczowego programów operacyjnych na lata 2014-2020</a:t>
            </a:r>
            <a:r>
              <a:rPr lang="pl-PL" dirty="0"/>
              <a:t>. </a:t>
            </a:r>
          </a:p>
          <a:p>
            <a:pPr algn="just"/>
            <a:r>
              <a:rPr lang="pl-PL" dirty="0"/>
              <a:t>Uczestnikiem projektu jest osoba fizyczna bez względu na wiek lub podmiot bezpośrednio korzystający z interwencji EFS. Jako uczestników wykazuje się wyłącznie te osoby i podmioty, które można zidentyfikować i uzyskać od nich dane niezbędne do określenia wspólnych wskaźników produktu (w przypadku osób fizycznych oraz wsparcia pracowników instytucji dotyczących co najmniej płci, statusu na rynku pracy, wieku, wykształcenia, sytuacji gospodarstwa domowego) i dla których planowane jest poniesienie określonego wydatku. </a:t>
            </a:r>
          </a:p>
          <a:p>
            <a:pPr algn="just"/>
            <a:r>
              <a:rPr lang="pl-PL" dirty="0"/>
              <a:t>Bezpośrednie wsparcie uczestnika to wsparcie, na które zostały przeznaczone określone środki, świadczone na rzecz konkretnej osoby/podmiotu, prowadzące do uzyskania korzyści przez uczestnika (np. nabycia kompetencji, podjęcia zatrudnienia).</a:t>
            </a:r>
          </a:p>
        </p:txBody>
      </p:sp>
    </p:spTree>
    <p:extLst>
      <p:ext uri="{BB962C8B-B14F-4D97-AF65-F5344CB8AC3E}">
        <p14:creationId xmlns:p14="http://schemas.microsoft.com/office/powerpoint/2010/main" val="3381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10" y="3178643"/>
            <a:ext cx="11348581" cy="500715"/>
          </a:xfrm>
        </p:spPr>
        <p:txBody>
          <a:bodyPr/>
          <a:lstStyle/>
          <a:p>
            <a:pPr algn="ctr">
              <a:spcBef>
                <a:spcPts val="1000"/>
              </a:spcBef>
            </a:pPr>
            <a:r>
              <a:rPr lang="pl-PL" sz="2800" b="1" dirty="0">
                <a:ea typeface="Mongolian Baiti" panose="03000500000000000000" pitchFamily="66" charset="0"/>
              </a:rPr>
              <a:t>Wprowadzenie do tematyki szkolenia</a:t>
            </a:r>
          </a:p>
        </p:txBody>
      </p:sp>
    </p:spTree>
    <p:extLst>
      <p:ext uri="{BB962C8B-B14F-4D97-AF65-F5344CB8AC3E}">
        <p14:creationId xmlns:p14="http://schemas.microsoft.com/office/powerpoint/2010/main" val="157581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sz="1900" b="1" dirty="0"/>
              <a:t>Adekwatność doboru grupy docelowej do właściwego celu szczegółowego PO WER oraz jakości diagnozy specyfiki tej grupy, (15/9)</a:t>
            </a:r>
          </a:p>
          <a:p>
            <a:pPr algn="just"/>
            <a:r>
              <a:rPr lang="pl-PL" sz="1900" dirty="0"/>
              <a:t>W opisie grupy docelowej należy odnieść się do </a:t>
            </a:r>
            <a:r>
              <a:rPr lang="pl-PL" sz="1900" b="1" dirty="0"/>
              <a:t>istotnych cech uczestników </a:t>
            </a:r>
            <a:r>
              <a:rPr lang="pl-PL" sz="1900" dirty="0"/>
              <a:t>(osób lub podmiotów), którzy zostaną objęci wsparciem; potrzeb i oczekiwań uczestników w kontekście wsparcia, które ma być udzielone w ramach projektu; </a:t>
            </a:r>
            <a:r>
              <a:rPr lang="pl-PL" sz="1900" b="1" dirty="0"/>
              <a:t>barier, na które napotykają uczestnicy</a:t>
            </a:r>
            <a:r>
              <a:rPr lang="pl-PL" sz="1900" dirty="0"/>
              <a:t>; </a:t>
            </a:r>
            <a:r>
              <a:rPr lang="pl-PL" sz="1900" b="1" dirty="0"/>
              <a:t>sposobu rekrutacji </a:t>
            </a:r>
            <a:r>
              <a:rPr lang="pl-PL" sz="1900" dirty="0"/>
              <a:t>uczestników projekt, </a:t>
            </a:r>
            <a:r>
              <a:rPr lang="pl-PL" sz="1900" b="1" dirty="0"/>
              <a:t>w tym kryteriów rekrutacji </a:t>
            </a:r>
            <a:r>
              <a:rPr lang="pl-PL" sz="1900" dirty="0"/>
              <a:t>i kwestii zapewnienia </a:t>
            </a:r>
            <a:r>
              <a:rPr lang="pl-PL" sz="1900" b="1" dirty="0"/>
              <a:t>dostępności dla osób z niepełnosprawnościami, </a:t>
            </a:r>
          </a:p>
          <a:p>
            <a:pPr algn="just"/>
            <a:r>
              <a:rPr lang="pl-PL" sz="1900" dirty="0"/>
              <a:t>- w opisie barier oraz sposobie rekrutacji należy zwrócić szczególną uwagę na uwzględnienie </a:t>
            </a:r>
            <a:r>
              <a:rPr lang="pl-PL" sz="1900" b="1" dirty="0"/>
              <a:t>sytuacji kobiet i mężczyzn</a:t>
            </a:r>
            <a:r>
              <a:rPr lang="pl-PL" sz="1900" dirty="0"/>
              <a:t>, 	</a:t>
            </a:r>
          </a:p>
          <a:p>
            <a:pPr algn="just"/>
            <a:r>
              <a:rPr lang="pl-PL" sz="1900" dirty="0"/>
              <a:t> - rekrutacja winna uwzględniać takie działania jak </a:t>
            </a:r>
            <a:r>
              <a:rPr lang="pl-PL" sz="1900" b="1" dirty="0"/>
              <a:t>działania </a:t>
            </a:r>
            <a:r>
              <a:rPr lang="pl-PL" sz="1900" b="1" dirty="0" err="1"/>
              <a:t>promocyjno</a:t>
            </a:r>
            <a:r>
              <a:rPr lang="pl-PL" sz="1900" b="1" dirty="0"/>
              <a:t> – informacyjne, procedurę rekrutacyjną, ewentualne dodatkowe nabory, selekcję </a:t>
            </a:r>
            <a:r>
              <a:rPr lang="pl-PL" sz="1900" dirty="0"/>
              <a:t>uczestników oraz przedstawienie katalogu dostępnych i przejrzystych kryteriów rekrutacji z odniesieniem do zasady równych szans i niedyskryminacji, </a:t>
            </a:r>
          </a:p>
          <a:p>
            <a:pPr algn="just"/>
            <a:r>
              <a:rPr lang="pl-PL" sz="1900" dirty="0"/>
              <a:t>- charakterystyka uczestników projektu winna mieć odzwierciedlenie zarówno  w sposobie rekrutacji (bezpośrednia korespondencja ze zdiagnozowanymi  barierami oraz potrzebami) jak i stanowić punkt wyjściowy do oceny trafności i adekwatności doboru zaplanowanych działań.</a:t>
            </a:r>
            <a:endParaRPr lang="pl-PL" dirty="0"/>
          </a:p>
        </p:txBody>
      </p:sp>
    </p:spTree>
    <p:extLst>
      <p:ext uri="{BB962C8B-B14F-4D97-AF65-F5344CB8AC3E}">
        <p14:creationId xmlns:p14="http://schemas.microsoft.com/office/powerpoint/2010/main" val="192184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Trafność opisanej analizy ryzyka nieosiągnięcia założeń projektu, w tym opis: (5/3)</a:t>
            </a:r>
          </a:p>
          <a:p>
            <a:pPr marL="285750" indent="-285750" algn="just">
              <a:buFontTx/>
              <a:buChar char="-"/>
            </a:pPr>
            <a:r>
              <a:rPr lang="pl-PL" dirty="0"/>
              <a:t>sytuacji, których wystąpienie utrudni lub uniemożliwi osiągnięcie wartości docelowej wskaźników rezultatu;</a:t>
            </a:r>
          </a:p>
          <a:p>
            <a:pPr marL="285750" indent="-285750" algn="just">
              <a:buFontTx/>
              <a:buChar char="-"/>
            </a:pPr>
            <a:r>
              <a:rPr lang="pl-PL" dirty="0"/>
              <a:t>sposobu identyfikacji wystąpienia takich sytuacji (zajścia ryzyka);</a:t>
            </a:r>
          </a:p>
          <a:p>
            <a:pPr marL="285750" indent="-285750" algn="just">
              <a:buFontTx/>
              <a:buChar char="-"/>
            </a:pPr>
            <a:r>
              <a:rPr lang="pl-PL" dirty="0"/>
              <a:t>działań, które zostaną podjęte, aby zapobiec wystąpieniu ryzyka i jakie będą mogły zostać podjęte, aby zminimalizować skutki wystąpienia ryzyka.</a:t>
            </a:r>
          </a:p>
          <a:p>
            <a:pPr marL="285750" indent="-285750" algn="just">
              <a:buFontTx/>
              <a:buChar char="-"/>
            </a:pPr>
            <a:endParaRPr lang="pl-PL" dirty="0"/>
          </a:p>
          <a:p>
            <a:pPr algn="just"/>
            <a:r>
              <a:rPr lang="pl-PL" b="1" dirty="0"/>
              <a:t>Przedmiotowe kryterium dotyczy jedynie projektów, które zakładają wnioskowanie o dofinansowanie równe bądź wyższe niż 2 mln złotych (w innym przypadku pole 3.3 wniosku nie jest aktywne).</a:t>
            </a:r>
            <a:endParaRPr lang="pl-PL" dirty="0"/>
          </a:p>
        </p:txBody>
      </p:sp>
    </p:spTree>
    <p:extLst>
      <p:ext uri="{BB962C8B-B14F-4D97-AF65-F5344CB8AC3E}">
        <p14:creationId xmlns:p14="http://schemas.microsoft.com/office/powerpoint/2010/main" val="343421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Spójność zadań przewidzianych do realizacji w ramach projektu oraz trafność doboru i opisu tych zadań, w tym opis (20/12): </a:t>
            </a:r>
          </a:p>
          <a:p>
            <a:pPr algn="just"/>
            <a:r>
              <a:rPr lang="pl-PL" dirty="0"/>
              <a:t>- uzasadnienia potrzeby realizacji zadań; </a:t>
            </a:r>
          </a:p>
          <a:p>
            <a:pPr algn="just"/>
            <a:r>
              <a:rPr lang="pl-PL" dirty="0"/>
              <a:t>- planowanego sposobu realizacji zadań; </a:t>
            </a:r>
          </a:p>
          <a:p>
            <a:pPr algn="just"/>
            <a:r>
              <a:rPr lang="pl-PL" dirty="0"/>
              <a:t>- sposobu realizacji zasady równości szans i niedyskryminacji, w tym dostępności dla osób z niepełnosprawnościami; </a:t>
            </a:r>
          </a:p>
          <a:p>
            <a:pPr algn="just"/>
            <a:r>
              <a:rPr lang="pl-PL" dirty="0"/>
              <a:t>- wartości wskaźników realizacji właściwego celu szczegółowego PO WER lub innych wskaźników określonych we wniosku o dofinansowanie, które zostaną osiągnięte w ramach zadań; </a:t>
            </a:r>
          </a:p>
          <a:p>
            <a:pPr algn="just"/>
            <a:r>
              <a:rPr lang="pl-PL" dirty="0"/>
              <a:t>- sposobu, w jaki zostanie zachowana trwałość rezultatów projektu (o ile dotyczy); </a:t>
            </a:r>
          </a:p>
          <a:p>
            <a:pPr algn="just"/>
            <a:r>
              <a:rPr lang="pl-PL" dirty="0"/>
              <a:t>- uzasadnienia wyboru partnerów do realizacji poszczególnych zadań (o ile dotyczy) </a:t>
            </a:r>
          </a:p>
          <a:p>
            <a:pPr algn="just"/>
            <a:r>
              <a:rPr lang="pl-PL" dirty="0"/>
              <a:t>oraz trafność doboru wskaźników dla rozliczenia kwot ryczałtowych i dokumentów potwierdzających ich wykonanie (o ile dotyczy).</a:t>
            </a:r>
          </a:p>
        </p:txBody>
      </p:sp>
    </p:spTree>
    <p:extLst>
      <p:ext uri="{BB962C8B-B14F-4D97-AF65-F5344CB8AC3E}">
        <p14:creationId xmlns:p14="http://schemas.microsoft.com/office/powerpoint/2010/main" val="327768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Spójność zadań przewidzianych do realizacji w ramach projektu oraz trafność doboru i opisu tych zadań, w tym opis (20/12): </a:t>
            </a:r>
          </a:p>
          <a:p>
            <a:pPr algn="just"/>
            <a:r>
              <a:rPr lang="pl-PL" dirty="0"/>
              <a:t>Część 4.1 wniosku ma charakter tabelaryczny; należy zwrócić uwagę na fakt, iż w </a:t>
            </a:r>
            <a:r>
              <a:rPr lang="pl-PL" i="1" dirty="0"/>
              <a:t>Szczegółowym opisie zadania </a:t>
            </a:r>
            <a:r>
              <a:rPr lang="pl-PL" dirty="0"/>
              <a:t>powinny znaleźć się informacje dające  podstawę do uznania planowanych działań za kwalifikowalne; opis powinien zawierać planowany sposób oraz potrzebę realizacji konkretnych zadań, jak i odniesienie do działań na rzecz wyrównywania szans kobiet i mężczyzn oraz realizację zasady niedyskryminacji w poszczególnych zadaniach. </a:t>
            </a:r>
          </a:p>
          <a:p>
            <a:pPr algn="just"/>
            <a:r>
              <a:rPr lang="pl-PL" dirty="0"/>
              <a:t>W opisie w szczególności należy odnieść się do mechanizmów zapewnienia dostępności dla osób z niepełnosprawnościami. </a:t>
            </a:r>
          </a:p>
          <a:p>
            <a:pPr algn="just"/>
            <a:r>
              <a:rPr lang="pl-PL" dirty="0"/>
              <a:t>Projektodawca powinien przyporządkować odpowiednie wskaźniki dla poszczególnych zadań oraz w przypadku projektów partnerskich wskazać partnerów odpowiedzialnych za realizację poszczególnych zadań/ bądź ich części. Ocena zasadności przyporządkowania poszczególnym partnerom konkretnych zadań odbywa się na zasadzie odniesienia się 	 do zapisów pkt. 4.5 wniosku, </a:t>
            </a:r>
          </a:p>
          <a:p>
            <a:pPr algn="just"/>
            <a:r>
              <a:rPr lang="pl-PL" dirty="0"/>
              <a:t>Projektodawca powinien również określić wartości dla poszczególnych wskaźników w odniesieniu do konkretnych działań w ramach zadania; sumarycznie ze wszystkich zadań wartość danego wskaźnika winna być równa wartości określonej w części 3.1.1 wniosku. </a:t>
            </a:r>
          </a:p>
          <a:p>
            <a:pPr algn="just"/>
            <a:endParaRPr lang="pl-PL" dirty="0"/>
          </a:p>
        </p:txBody>
      </p:sp>
    </p:spTree>
    <p:extLst>
      <p:ext uri="{BB962C8B-B14F-4D97-AF65-F5344CB8AC3E}">
        <p14:creationId xmlns:p14="http://schemas.microsoft.com/office/powerpoint/2010/main" val="417600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Spójność zadań przewidzianych do realizacji w ramach projektu oraz trafność doboru i opisu tych zadań, w tym opis (20/12): </a:t>
            </a:r>
          </a:p>
          <a:p>
            <a:pPr algn="just"/>
            <a:r>
              <a:rPr lang="pl-PL" dirty="0"/>
              <a:t>W przypadku rozliczania projektu uproszczonymi metodami w postaci kwot ryczałtowych, podkreśla się, iż jedno zadanie stanowi jedną kwotę ryczałtową, </a:t>
            </a:r>
          </a:p>
          <a:p>
            <a:pPr algn="just"/>
            <a:r>
              <a:rPr lang="pl-PL" dirty="0"/>
              <a:t>- dla rozliczenia kwot ryczałtowych, określane zostają wskaźniki, uwzględniające zasadę CREAM (zaleca się, o ile </a:t>
            </a:r>
            <a:r>
              <a:rPr lang="pl-PL" dirty="0" smtClean="0"/>
              <a:t/>
            </a:r>
            <a:br>
              <a:rPr lang="pl-PL" dirty="0" smtClean="0"/>
            </a:br>
            <a:r>
              <a:rPr lang="pl-PL" dirty="0" smtClean="0"/>
              <a:t>to </a:t>
            </a:r>
            <a:r>
              <a:rPr lang="pl-PL" dirty="0"/>
              <a:t>możliwe z uwagi na specyfikę projektu, wykorzystanie wskaźników z podpunktu 3.1.1).</a:t>
            </a:r>
          </a:p>
        </p:txBody>
      </p:sp>
    </p:spTree>
    <p:extLst>
      <p:ext uri="{BB962C8B-B14F-4D97-AF65-F5344CB8AC3E}">
        <p14:creationId xmlns:p14="http://schemas.microsoft.com/office/powerpoint/2010/main" val="137278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Zaangażowanie potencjału wnioskodawcy i partnerów (o ile dotyczy), w tym w szczególności: (15/9)</a:t>
            </a:r>
          </a:p>
          <a:p>
            <a:pPr algn="just"/>
            <a:endParaRPr lang="pl-PL" b="1" dirty="0"/>
          </a:p>
          <a:p>
            <a:pPr marL="285750" indent="-285750" algn="just">
              <a:buFontTx/>
              <a:buChar char="-"/>
            </a:pPr>
            <a:r>
              <a:rPr lang="pl-PL" dirty="0"/>
              <a:t>potencjału kadrowego wnioskodawcy i partnerów (o ile dotyczy) i sposobu jego - wykorzystania w ramach projektu (kluczowych osób, które zostaną zaangażowane do realizacji projektu oraz ich planowanej funkcji w projekcie);</a:t>
            </a:r>
          </a:p>
          <a:p>
            <a:pPr marL="285750" indent="-285750" algn="just">
              <a:buFontTx/>
              <a:buChar char="-"/>
            </a:pPr>
            <a:r>
              <a:rPr lang="pl-PL" dirty="0"/>
              <a:t>potencjału technicznego, w tym sprzętowego i warunków lokalowych wnioskodawcy i partnerów (o ile dotyczy) i sposobu jego wykorzystania w ramach projektu,</a:t>
            </a:r>
          </a:p>
          <a:p>
            <a:pPr marL="285750" indent="-285750" algn="just">
              <a:buFontTx/>
              <a:buChar char="-"/>
            </a:pPr>
            <a:r>
              <a:rPr lang="pl-PL" dirty="0"/>
              <a:t>zasobów finansowych, jakie wniesie do projektu wnioskodawca i partnerzy (o ile dotyczy).</a:t>
            </a:r>
          </a:p>
        </p:txBody>
      </p:sp>
    </p:spTree>
    <p:extLst>
      <p:ext uri="{BB962C8B-B14F-4D97-AF65-F5344CB8AC3E}">
        <p14:creationId xmlns:p14="http://schemas.microsoft.com/office/powerpoint/2010/main" val="6435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opisu potencjału społecznego wnioskodawcy i partnerów (o ile dotyczy) do zakresu realizacji projektu, w tym:  (15/9)</a:t>
            </a:r>
          </a:p>
          <a:p>
            <a:pPr algn="just"/>
            <a:r>
              <a:rPr lang="pl-PL" dirty="0"/>
              <a:t>uzasadnienie dlaczego doświadczenie wnioskodawcy i partnerów (o ile dotyczy) jest adekwatne do zakresu realizacji projektu, z uwzględnieniem dotychczasowej działalności wnioskodawcy i partnerów (o ile dotyczy) prowadzonej: </a:t>
            </a:r>
          </a:p>
          <a:p>
            <a:pPr algn="just"/>
            <a:endParaRPr lang="pl-PL" dirty="0"/>
          </a:p>
          <a:p>
            <a:pPr algn="just"/>
            <a:r>
              <a:rPr lang="pl-PL" dirty="0"/>
              <a:t>1) w obszarze wsparcia projektu, </a:t>
            </a:r>
          </a:p>
          <a:p>
            <a:pPr algn="just"/>
            <a:r>
              <a:rPr lang="pl-PL" dirty="0"/>
              <a:t>2) na rzecz grupy docelowej, do której skierowany będzie projekt oraz </a:t>
            </a:r>
          </a:p>
          <a:p>
            <a:pPr algn="just"/>
            <a:r>
              <a:rPr lang="pl-PL" dirty="0"/>
              <a:t>3) na określonym terytorium, którego będzie dotyczyć realizacja projektu oraz wskazanie instytucji, które mogą potwierdzić potencjał społeczny wnioskodawcy i partnerów (o ile dotyczy).</a:t>
            </a:r>
          </a:p>
        </p:txBody>
      </p:sp>
    </p:spTree>
    <p:extLst>
      <p:ext uri="{BB962C8B-B14F-4D97-AF65-F5344CB8AC3E}">
        <p14:creationId xmlns:p14="http://schemas.microsoft.com/office/powerpoint/2010/main" val="73210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sposobu zarządzania projektem do zakresu zadań w projekcie  (5/3)	</a:t>
            </a:r>
          </a:p>
          <a:p>
            <a:pPr algn="just"/>
            <a:r>
              <a:rPr lang="pl-PL" dirty="0"/>
              <a:t>Ocenie podlegać będzie adekwatność sposobu zarządzania projektem do jego zakresu, zwłaszcza pod kątem jego sprawnej, efektywnej i terminowej realizacji. </a:t>
            </a:r>
          </a:p>
          <a:p>
            <a:pPr algn="just"/>
            <a:r>
              <a:rPr lang="pl-PL" dirty="0"/>
              <a:t>W tym celu w opisie należy odnieść się do następujących kwestii: </a:t>
            </a:r>
          </a:p>
          <a:p>
            <a:pPr marL="285750" indent="-285750" algn="just">
              <a:buFont typeface="Wingdings" panose="05000000000000000000" pitchFamily="2" charset="2"/>
              <a:buChar char="Ø"/>
            </a:pPr>
            <a:r>
              <a:rPr lang="pl-PL" dirty="0"/>
              <a:t>sposób uwzględnienia zasady równości szans, </a:t>
            </a:r>
          </a:p>
          <a:p>
            <a:pPr marL="285750" indent="-285750" algn="just">
              <a:buFont typeface="Wingdings" panose="05000000000000000000" pitchFamily="2" charset="2"/>
              <a:buChar char="Ø"/>
            </a:pPr>
            <a:r>
              <a:rPr lang="pl-PL" dirty="0"/>
              <a:t>podział ról i zadań w zespole zarządzającym, </a:t>
            </a:r>
          </a:p>
          <a:p>
            <a:pPr marL="285750" indent="-285750" algn="just">
              <a:buFont typeface="Wingdings" panose="05000000000000000000" pitchFamily="2" charset="2"/>
              <a:buChar char="Ø"/>
            </a:pPr>
            <a:r>
              <a:rPr lang="pl-PL" dirty="0"/>
              <a:t>sposób podejmowania decyzji w projekcie, 	</a:t>
            </a:r>
          </a:p>
          <a:p>
            <a:pPr marL="285750" indent="-285750" algn="just">
              <a:buFont typeface="Wingdings" panose="05000000000000000000" pitchFamily="2" charset="2"/>
              <a:buChar char="Ø"/>
            </a:pPr>
            <a:r>
              <a:rPr lang="pl-PL" dirty="0"/>
              <a:t>aspekt zarządzania projektem w świetle struktury zarządzania podmiotem realizującym projekt, </a:t>
            </a:r>
          </a:p>
          <a:p>
            <a:pPr marL="285750" indent="-285750" algn="just">
              <a:buFont typeface="Wingdings" panose="05000000000000000000" pitchFamily="2" charset="2"/>
              <a:buChar char="Ø"/>
            </a:pPr>
            <a:r>
              <a:rPr lang="pl-PL" dirty="0"/>
              <a:t>wskazanie kadry zarządzającej, </a:t>
            </a:r>
          </a:p>
          <a:p>
            <a:pPr algn="just"/>
            <a:r>
              <a:rPr lang="pl-PL" dirty="0"/>
              <a:t>Pomimo faktu rozliczania ryczałtem kosztów zarządzania należy z wszelka starannością opisać kadrę zaangażowaną w realizację projektu, wskazując kluczowe stanowiska i ich rolę, wzajemne powiązania oraz doświadczenie personelu (nie należy posługiwać się ogólnymi stwierdzeniami, wskazywane doświadczenie powinno być istotne z pkt. widzenia realizacji projektu),</a:t>
            </a:r>
          </a:p>
          <a:p>
            <a:pPr marL="285750" indent="-285750" algn="just">
              <a:buFont typeface="Wingdings" panose="05000000000000000000" pitchFamily="2" charset="2"/>
              <a:buChar char="Ø"/>
            </a:pPr>
            <a:endParaRPr lang="pl-PL" dirty="0"/>
          </a:p>
          <a:p>
            <a:pPr algn="just"/>
            <a:endParaRPr lang="pl-PL" dirty="0"/>
          </a:p>
        </p:txBody>
      </p:sp>
    </p:spTree>
    <p:extLst>
      <p:ext uri="{BB962C8B-B14F-4D97-AF65-F5344CB8AC3E}">
        <p14:creationId xmlns:p14="http://schemas.microsoft.com/office/powerpoint/2010/main" val="1015095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Adekwatność sposobu zarządzania projektem do zakresu zadań w projekcie  (5/3)	</a:t>
            </a:r>
          </a:p>
          <a:p>
            <a:pPr algn="just"/>
            <a:endParaRPr lang="pl-PL" dirty="0"/>
          </a:p>
          <a:p>
            <a:pPr algn="just"/>
            <a:r>
              <a:rPr lang="pl-PL" dirty="0"/>
              <a:t>W sytuacji gdy jest to możliwe należy wskazać konkretne osoby z imienia i nazwiska, które będą odpowiedzialne za zarządzanie projektem. </a:t>
            </a:r>
          </a:p>
          <a:p>
            <a:pPr algn="just"/>
            <a:endParaRPr lang="pl-PL" dirty="0"/>
          </a:p>
          <a:p>
            <a:pPr algn="just"/>
            <a:r>
              <a:rPr lang="pl-PL" dirty="0"/>
              <a:t>W tym zakresie należy wskazać jedynie posiadany potencjał kadrowy nie zaś osoby, które dopiero mają zostać zatrudnione na rzecz realizacji poszczególnych zadań. </a:t>
            </a:r>
          </a:p>
          <a:p>
            <a:pPr algn="just"/>
            <a:endParaRPr lang="pl-PL" dirty="0"/>
          </a:p>
          <a:p>
            <a:pPr algn="just"/>
            <a:r>
              <a:rPr lang="pl-PL" dirty="0"/>
              <a:t>W pkt. 4.5 wniosku należy odnieść się do struktury zarządzania projektem, ze szczególnym uwzględnieniem roli partnera.</a:t>
            </a:r>
          </a:p>
        </p:txBody>
      </p:sp>
    </p:spTree>
    <p:extLst>
      <p:ext uri="{BB962C8B-B14F-4D97-AF65-F5344CB8AC3E}">
        <p14:creationId xmlns:p14="http://schemas.microsoft.com/office/powerpoint/2010/main" val="13923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Prawidłowość sporządzenia budżetu projektu, w tym: (20/12) </a:t>
            </a:r>
          </a:p>
          <a:p>
            <a:pPr algn="just"/>
            <a:r>
              <a:rPr lang="pl-PL" dirty="0"/>
              <a:t>- kwalifikowalność wydatków, </a:t>
            </a:r>
          </a:p>
          <a:p>
            <a:pPr algn="just"/>
            <a:r>
              <a:rPr lang="pl-PL" dirty="0"/>
              <a:t>- niezbędność wydatków do realizacji projektu i osiągania jego celów, </a:t>
            </a:r>
          </a:p>
          <a:p>
            <a:pPr algn="just"/>
            <a:r>
              <a:rPr lang="pl-PL" dirty="0"/>
              <a:t>- racjonalność i efektywność wydatków projektu, </a:t>
            </a:r>
          </a:p>
          <a:p>
            <a:pPr algn="just"/>
            <a:r>
              <a:rPr lang="pl-PL" dirty="0"/>
              <a:t>- poprawność uzasadnienia wydatków w ramach kwot ryczałtowych (o ile dotyczy), </a:t>
            </a:r>
          </a:p>
          <a:p>
            <a:pPr algn="just"/>
            <a:r>
              <a:rPr lang="pl-PL" dirty="0"/>
              <a:t>- zgodność ze standardem i cenami rynkowymi określonymi w regulaminie konkursu. 	</a:t>
            </a:r>
          </a:p>
          <a:p>
            <a:pPr algn="just"/>
            <a:endParaRPr lang="pl-PL" dirty="0"/>
          </a:p>
        </p:txBody>
      </p:sp>
    </p:spTree>
    <p:extLst>
      <p:ext uri="{BB962C8B-B14F-4D97-AF65-F5344CB8AC3E}">
        <p14:creationId xmlns:p14="http://schemas.microsoft.com/office/powerpoint/2010/main" val="303468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1168402"/>
            <a:ext cx="11348581" cy="500715"/>
          </a:xfrm>
        </p:spPr>
        <p:txBody>
          <a:bodyPr/>
          <a:lstStyle/>
          <a:p>
            <a:pPr>
              <a:spcBef>
                <a:spcPts val="1000"/>
              </a:spcBef>
            </a:pPr>
            <a:r>
              <a:rPr lang="pl-PL" b="1" dirty="0">
                <a:ea typeface="Mongolian Baiti" panose="03000500000000000000" pitchFamily="66" charset="0"/>
              </a:rPr>
              <a:t>Zakres tematyczny szkolenia</a:t>
            </a:r>
          </a:p>
        </p:txBody>
      </p:sp>
      <p:sp>
        <p:nvSpPr>
          <p:cNvPr id="3" name="Symbol zastępczy zawartości 2"/>
          <p:cNvSpPr>
            <a:spLocks noGrp="1"/>
          </p:cNvSpPr>
          <p:nvPr>
            <p:ph idx="1"/>
          </p:nvPr>
        </p:nvSpPr>
        <p:spPr>
          <a:xfrm>
            <a:off x="313151" y="1669117"/>
            <a:ext cx="11348581" cy="4351338"/>
          </a:xfrm>
        </p:spPr>
        <p:txBody>
          <a:bodyPr>
            <a:noAutofit/>
          </a:bodyPr>
          <a:lstStyle/>
          <a:p>
            <a:pPr marL="342900" lvl="0" indent="-342900">
              <a:buFont typeface="+mj-lt"/>
              <a:buAutoNum type="arabicPeriod"/>
            </a:pPr>
            <a:r>
              <a:rPr lang="pl-PL" dirty="0"/>
              <a:t>Konstrukcja wniosku i logika projektowa;</a:t>
            </a:r>
          </a:p>
          <a:p>
            <a:pPr marL="342900" lvl="0" indent="-342900">
              <a:buFont typeface="+mj-lt"/>
              <a:buAutoNum type="arabicPeriod"/>
            </a:pPr>
            <a:r>
              <a:rPr lang="pl-PL" dirty="0"/>
              <a:t>Zasady oceny projektów w programie, w tym kryteria oceny;</a:t>
            </a:r>
          </a:p>
          <a:p>
            <a:pPr marL="342900" lvl="0" indent="-342900">
              <a:buFont typeface="+mj-lt"/>
              <a:buAutoNum type="arabicPeriod"/>
            </a:pPr>
            <a:r>
              <a:rPr lang="pl-PL" dirty="0"/>
              <a:t>Kryterium minimum w zasadzie równości szans K i M;</a:t>
            </a:r>
          </a:p>
          <a:p>
            <a:pPr marL="342900" lvl="0" indent="-342900">
              <a:buFont typeface="+mj-lt"/>
              <a:buAutoNum type="arabicPeriod"/>
            </a:pPr>
            <a:r>
              <a:rPr lang="pl-PL" dirty="0"/>
              <a:t>Dostęp dla osób z niepełnosprawnościami, w tym możliwość wprowadzania racjonalnych usprawnień i uniwersalne planowanie;</a:t>
            </a:r>
          </a:p>
          <a:p>
            <a:pPr marL="342900" lvl="0" indent="-342900">
              <a:buFont typeface="+mj-lt"/>
              <a:buAutoNum type="arabicPeriod"/>
            </a:pPr>
            <a:r>
              <a:rPr lang="pl-PL" dirty="0"/>
              <a:t>Zrównoważony rozwój;</a:t>
            </a:r>
          </a:p>
          <a:p>
            <a:pPr marL="342900" lvl="0" indent="-342900">
              <a:buFont typeface="+mj-lt"/>
              <a:buAutoNum type="arabicPeriod"/>
            </a:pPr>
            <a:r>
              <a:rPr lang="pl-PL" dirty="0"/>
              <a:t>Wprowadzenie do zasad obsługi SOWA;</a:t>
            </a:r>
          </a:p>
          <a:p>
            <a:pPr marL="342900" lvl="0" indent="-342900">
              <a:buFont typeface="+mj-lt"/>
              <a:buAutoNum type="arabicPeriod"/>
            </a:pPr>
            <a:r>
              <a:rPr lang="pl-PL" dirty="0"/>
              <a:t>Przygotowanie projektu w oparciu o system SOWA;</a:t>
            </a:r>
          </a:p>
          <a:p>
            <a:pPr marL="342900" lvl="0" indent="-342900">
              <a:buFont typeface="+mj-lt"/>
              <a:buAutoNum type="arabicPeriod"/>
            </a:pPr>
            <a:r>
              <a:rPr lang="pl-PL" dirty="0"/>
              <a:t>Cel projektu wraz ze wskaźnikami produktów i rezultatów;</a:t>
            </a:r>
          </a:p>
          <a:p>
            <a:pPr marL="342900" lvl="0" indent="-342900">
              <a:buFont typeface="+mj-lt"/>
              <a:buAutoNum type="arabicPeriod"/>
            </a:pPr>
            <a:r>
              <a:rPr lang="pl-PL" dirty="0"/>
              <a:t>Grupy docelowe;</a:t>
            </a:r>
          </a:p>
          <a:p>
            <a:pPr marL="342900" lvl="0" indent="-342900">
              <a:buFont typeface="+mj-lt"/>
              <a:buAutoNum type="arabicPeriod"/>
            </a:pPr>
            <a:r>
              <a:rPr lang="pl-PL" dirty="0"/>
              <a:t>Zadania i wskaźniki projektowe;</a:t>
            </a:r>
          </a:p>
          <a:p>
            <a:pPr marL="342900" lvl="0" indent="-342900">
              <a:buFont typeface="+mj-lt"/>
              <a:buAutoNum type="arabicPeriod"/>
            </a:pPr>
            <a:r>
              <a:rPr lang="pl-PL" dirty="0"/>
              <a:t>Harmonogram realizacji projektu;</a:t>
            </a:r>
          </a:p>
        </p:txBody>
      </p:sp>
    </p:spTree>
    <p:extLst>
      <p:ext uri="{BB962C8B-B14F-4D97-AF65-F5344CB8AC3E}">
        <p14:creationId xmlns:p14="http://schemas.microsoft.com/office/powerpoint/2010/main" val="687528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Ogólne kryteria merytoryczne</a:t>
            </a:r>
          </a:p>
        </p:txBody>
      </p:sp>
      <p:sp>
        <p:nvSpPr>
          <p:cNvPr id="3" name="Symbol zastępczy zawartości 2"/>
          <p:cNvSpPr>
            <a:spLocks noGrp="1"/>
          </p:cNvSpPr>
          <p:nvPr>
            <p:ph idx="1"/>
          </p:nvPr>
        </p:nvSpPr>
        <p:spPr/>
        <p:txBody>
          <a:bodyPr>
            <a:normAutofit/>
          </a:bodyPr>
          <a:lstStyle/>
          <a:p>
            <a:pPr algn="just"/>
            <a:r>
              <a:rPr lang="pl-PL" b="1" dirty="0"/>
              <a:t>Prawidłowość sporządzenia budżetu projektu, w tym: (20/12) </a:t>
            </a:r>
          </a:p>
          <a:p>
            <a:pPr algn="just"/>
            <a:r>
              <a:rPr lang="pl-PL" dirty="0"/>
              <a:t>Przy określaniu wydatków należy w szczególności zwrócić uwagę na zakwalifikowanie wydatków do odpowiedniej kategorii kosztów tj. bezpośrednich bądź pośrednich. </a:t>
            </a:r>
          </a:p>
          <a:p>
            <a:pPr algn="just"/>
            <a:r>
              <a:rPr lang="pl-PL" dirty="0"/>
              <a:t>Należy zweryfikować czy wszystkie wydatki zostały prawidłowo odznaczone w ramach </a:t>
            </a:r>
            <a:r>
              <a:rPr lang="pl-PL" i="1" dirty="0"/>
              <a:t>Szczegółowego bud</a:t>
            </a:r>
            <a:r>
              <a:rPr lang="pl-PL" dirty="0"/>
              <a:t>ż</a:t>
            </a:r>
            <a:r>
              <a:rPr lang="pl-PL" i="1" dirty="0"/>
              <a:t>etu projektu </a:t>
            </a:r>
            <a:r>
              <a:rPr lang="pl-PL" dirty="0"/>
              <a:t>co powinno znaleźć odzwierciedlenie w pkt. V wniosku </a:t>
            </a:r>
            <a:r>
              <a:rPr lang="pl-PL" i="1" dirty="0"/>
              <a:t>Bud</a:t>
            </a:r>
            <a:r>
              <a:rPr lang="pl-PL" dirty="0"/>
              <a:t>ż</a:t>
            </a:r>
            <a:r>
              <a:rPr lang="pl-PL" i="1" dirty="0"/>
              <a:t>et Projektu </a:t>
            </a:r>
            <a:r>
              <a:rPr lang="pl-PL" dirty="0"/>
              <a:t>(w tym kategorie: personel projektu w kosztach ogółem, zadania zlecone w kosztach ogółem, środki trwałe w kosztach ogółem, cross - </a:t>
            </a:r>
            <a:r>
              <a:rPr lang="pl-PL" dirty="0" err="1"/>
              <a:t>financing</a:t>
            </a:r>
            <a:r>
              <a:rPr lang="pl-PL" dirty="0"/>
              <a:t> w kosztach ogółem, wydatki ponoszone poza terytorium UE, wkład własny). </a:t>
            </a:r>
          </a:p>
          <a:p>
            <a:pPr algn="just"/>
            <a:r>
              <a:rPr lang="pl-PL" dirty="0"/>
              <a:t>Ocena uwzględnia również wszelkie informacje zawarte w sekcji </a:t>
            </a:r>
            <a:r>
              <a:rPr lang="pl-PL" i="1" dirty="0"/>
              <a:t>Uzasadnienie kosztów, </a:t>
            </a:r>
            <a:r>
              <a:rPr lang="pl-PL" dirty="0"/>
              <a:t>tj. w szczególności uzasadnienie zlecenia zadań w projekcie, uzasadnienie przyjętych sposobów pozyskiwania  środków trwałych i wartości niematerialnych i prawnych, uzasadnienie dla cross - </a:t>
            </a:r>
            <a:r>
              <a:rPr lang="pl-PL" dirty="0" err="1"/>
              <a:t>financingu</a:t>
            </a:r>
            <a:r>
              <a:rPr lang="pl-PL" dirty="0"/>
              <a:t>, uzasadnienie dla wkładu własnego (w tym informacja o wkładzie rzeczowym i wszelkich opłatach pobieranych od uczestników), uzasadnienie dla sposobu wyliczania dochodu, uzasadnienie dla wydatków ponoszonych poza terytorium UE, uzasadnienie dla źródeł finansowania przedsięwzięcia, uzasadnienie dla częściowej kwalifikowalności VAT; jak i również uzasadnienie stawek ryczałtowych oraz metodologia wyliczenia wartości dofinansowania i wkładu własnego w ramach wydatków objętych pomocą publiczną oraz pomocą de minimis.</a:t>
            </a:r>
          </a:p>
        </p:txBody>
      </p:sp>
    </p:spTree>
    <p:extLst>
      <p:ext uri="{BB962C8B-B14F-4D97-AF65-F5344CB8AC3E}">
        <p14:creationId xmlns:p14="http://schemas.microsoft.com/office/powerpoint/2010/main" val="255568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premiujące</a:t>
            </a:r>
          </a:p>
        </p:txBody>
      </p:sp>
      <p:sp>
        <p:nvSpPr>
          <p:cNvPr id="3" name="Symbol zastępczy zawartości 2"/>
          <p:cNvSpPr>
            <a:spLocks noGrp="1"/>
          </p:cNvSpPr>
          <p:nvPr>
            <p:ph idx="1"/>
          </p:nvPr>
        </p:nvSpPr>
        <p:spPr/>
        <p:txBody>
          <a:bodyPr>
            <a:normAutofit/>
          </a:bodyPr>
          <a:lstStyle/>
          <a:p>
            <a:pPr algn="just"/>
            <a:r>
              <a:rPr lang="pl-PL" b="1" dirty="0"/>
              <a:t>Prawidłowość sporządzenia budżetu projektu, w tym: (20/12) </a:t>
            </a:r>
          </a:p>
          <a:p>
            <a:pPr algn="just"/>
            <a:endParaRPr lang="pl-PL" dirty="0"/>
          </a:p>
          <a:p>
            <a:pPr algn="just"/>
            <a:r>
              <a:rPr lang="pl-PL" dirty="0"/>
              <a:t>Oceniający dokonuje sprawdzenia spełniania przez projekt wszystkich </a:t>
            </a:r>
            <a:r>
              <a:rPr lang="pl-PL" b="1" dirty="0"/>
              <a:t>kryteriów premiujących, </a:t>
            </a:r>
            <a:r>
              <a:rPr lang="pl-PL" dirty="0"/>
              <a:t>o ile bezwarunkowo przyznał wnioskowi </a:t>
            </a:r>
            <a:r>
              <a:rPr lang="pl-PL" b="1" dirty="0"/>
              <a:t>co najmniej 60% punktów w poszczególnych punktach oceny merytorycznej. </a:t>
            </a:r>
          </a:p>
          <a:p>
            <a:pPr algn="just"/>
            <a:r>
              <a:rPr lang="pl-PL" dirty="0"/>
              <a:t>W zależności od zapisów zawartych we właściwym Rocznym Planie Działanie ocena spełniania kryteriów premiujących polega na: </a:t>
            </a:r>
          </a:p>
          <a:p>
            <a:pPr algn="just"/>
            <a:r>
              <a:rPr lang="pl-PL" dirty="0"/>
              <a:t>a. przyznaniu 0 punktów jeśli projekt nie spełnia danego kryterium albo zdefiniowanej z góry liczby punktów równiej wadze punktowej jeśli projekt spełnia kryterium albo </a:t>
            </a:r>
          </a:p>
          <a:p>
            <a:pPr algn="just"/>
            <a:r>
              <a:rPr lang="pl-PL" dirty="0"/>
              <a:t>b. przyznaniu liczby punktów w ramach określonego wagą punktową limitu wyznaczonego minimalną i maksymalną liczbą punktów, które można uzyskać za dane kryterium w zależności od oceny stopnia spełniania tego kryterium </a:t>
            </a:r>
          </a:p>
          <a:p>
            <a:pPr algn="just"/>
            <a:endParaRPr lang="pl-PL" dirty="0"/>
          </a:p>
          <a:p>
            <a:pPr algn="just"/>
            <a:r>
              <a:rPr lang="pl-PL" dirty="0"/>
              <a:t>Kryteria premiujące dotyczą preferowania pewnych typów projektów. W praktyce, oznacza to przyznanie podczas oceny merytorycznej premii punktowej wnioskom, które spełniają przedmiotowe kryteria. </a:t>
            </a:r>
          </a:p>
        </p:txBody>
      </p:sp>
    </p:spTree>
    <p:extLst>
      <p:ext uri="{BB962C8B-B14F-4D97-AF65-F5344CB8AC3E}">
        <p14:creationId xmlns:p14="http://schemas.microsoft.com/office/powerpoint/2010/main" val="287964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premiujące</a:t>
            </a:r>
          </a:p>
        </p:txBody>
      </p:sp>
      <p:sp>
        <p:nvSpPr>
          <p:cNvPr id="3" name="Symbol zastępczy zawartości 2"/>
          <p:cNvSpPr>
            <a:spLocks noGrp="1"/>
          </p:cNvSpPr>
          <p:nvPr>
            <p:ph idx="1"/>
          </p:nvPr>
        </p:nvSpPr>
        <p:spPr/>
        <p:txBody>
          <a:bodyPr>
            <a:normAutofit/>
          </a:bodyPr>
          <a:lstStyle/>
          <a:p>
            <a:pPr algn="just"/>
            <a:r>
              <a:rPr lang="pl-PL" b="1" dirty="0"/>
              <a:t>1. Projekt skierowany jest do osób z dwóch lub kilku z poniżej wskazanych grup: </a:t>
            </a:r>
          </a:p>
          <a:p>
            <a:pPr algn="just"/>
            <a:r>
              <a:rPr lang="pl-PL" dirty="0"/>
              <a:t>- kobiet samotnie wychowujących dzieci, </a:t>
            </a:r>
          </a:p>
          <a:p>
            <a:pPr algn="just"/>
            <a:r>
              <a:rPr lang="pl-PL" dirty="0"/>
              <a:t>- osób o niskich kwalifikacjach, </a:t>
            </a:r>
          </a:p>
          <a:p>
            <a:pPr algn="just"/>
            <a:r>
              <a:rPr lang="pl-PL" dirty="0"/>
              <a:t>- osób z terenów wiejskich, </a:t>
            </a:r>
          </a:p>
          <a:p>
            <a:pPr marL="285750" indent="-285750" algn="just">
              <a:buFontTx/>
              <a:buChar char="-"/>
            </a:pPr>
            <a:r>
              <a:rPr lang="pl-PL" dirty="0"/>
              <a:t>osób z niepełnosprawnościami. </a:t>
            </a:r>
          </a:p>
          <a:p>
            <a:pPr algn="just"/>
            <a:r>
              <a:rPr lang="pl-PL" b="1" dirty="0"/>
              <a:t>Waga punktowa: 20</a:t>
            </a:r>
          </a:p>
          <a:p>
            <a:pPr algn="just"/>
            <a:endParaRPr lang="pl-PL" b="1" dirty="0"/>
          </a:p>
          <a:p>
            <a:pPr algn="just"/>
            <a:r>
              <a:rPr lang="pl-PL" b="1" dirty="0"/>
              <a:t>2. Projekt zakłada zdobycie doświadczenia zawodowego przede wszystkim w formie praktycznej, czyli w ramach zatrudnienia subsydiowanego/praktyki zawodowej/stażu/wolontariatu u konkretnego pracodawcy. </a:t>
            </a:r>
          </a:p>
          <a:p>
            <a:pPr algn="just"/>
            <a:r>
              <a:rPr lang="pl-PL" b="1" dirty="0"/>
              <a:t>Waga punktowa: 10</a:t>
            </a:r>
          </a:p>
          <a:p>
            <a:pPr algn="just"/>
            <a:r>
              <a:rPr lang="pl-PL" dirty="0"/>
              <a:t>	</a:t>
            </a:r>
          </a:p>
          <a:p>
            <a:pPr algn="just"/>
            <a:r>
              <a:rPr lang="pl-PL" dirty="0"/>
              <a:t>	</a:t>
            </a:r>
          </a:p>
        </p:txBody>
      </p:sp>
    </p:spTree>
    <p:extLst>
      <p:ext uri="{BB962C8B-B14F-4D97-AF65-F5344CB8AC3E}">
        <p14:creationId xmlns:p14="http://schemas.microsoft.com/office/powerpoint/2010/main" val="1311948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Kryteria premiujące</a:t>
            </a:r>
          </a:p>
        </p:txBody>
      </p:sp>
      <p:sp>
        <p:nvSpPr>
          <p:cNvPr id="3" name="Symbol zastępczy zawartości 2"/>
          <p:cNvSpPr>
            <a:spLocks noGrp="1"/>
          </p:cNvSpPr>
          <p:nvPr>
            <p:ph idx="1"/>
          </p:nvPr>
        </p:nvSpPr>
        <p:spPr/>
        <p:txBody>
          <a:bodyPr>
            <a:normAutofit/>
          </a:bodyPr>
          <a:lstStyle/>
          <a:p>
            <a:r>
              <a:rPr lang="pl-PL" b="1" dirty="0"/>
              <a:t>3. W przypadku szkoleń zawodowych przewidzianych do realizacji w ramach projektów, planowane szkolenia powinny dotyczyć głównych obszarów inteligentnych specjalizacji województwa zachodniopomorskiego </a:t>
            </a:r>
            <a:r>
              <a:rPr lang="pl-PL" dirty="0"/>
              <a:t>	</a:t>
            </a:r>
          </a:p>
          <a:p>
            <a:r>
              <a:rPr lang="pl-PL" b="1" dirty="0"/>
              <a:t>Waga punktowa: 5</a:t>
            </a:r>
          </a:p>
          <a:p>
            <a:endParaRPr lang="pl-PL" b="1" dirty="0"/>
          </a:p>
          <a:p>
            <a:r>
              <a:rPr lang="pl-PL" b="1" dirty="0"/>
              <a:t>4. Projekty, zapewnia wykorzystanie rezultatów PIW EQUAL lub rozwiązań wypracowanych w projektach innowacyjnych PO KL. </a:t>
            </a:r>
          </a:p>
          <a:p>
            <a:r>
              <a:rPr lang="pl-PL" b="1" dirty="0"/>
              <a:t>Waga punktowa: 5</a:t>
            </a:r>
          </a:p>
          <a:p>
            <a:r>
              <a:rPr lang="pl-PL" dirty="0"/>
              <a:t>	</a:t>
            </a:r>
          </a:p>
          <a:p>
            <a:r>
              <a:rPr lang="pl-PL" dirty="0"/>
              <a:t>	</a:t>
            </a:r>
          </a:p>
        </p:txBody>
      </p:sp>
    </p:spTree>
    <p:extLst>
      <p:ext uri="{BB962C8B-B14F-4D97-AF65-F5344CB8AC3E}">
        <p14:creationId xmlns:p14="http://schemas.microsoft.com/office/powerpoint/2010/main" val="265131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Regionalne inteligentne specjalizacje</a:t>
            </a:r>
          </a:p>
        </p:txBody>
      </p:sp>
      <p:sp>
        <p:nvSpPr>
          <p:cNvPr id="3" name="Symbol zastępczy zawartości 2"/>
          <p:cNvSpPr>
            <a:spLocks noGrp="1"/>
          </p:cNvSpPr>
          <p:nvPr>
            <p:ph idx="1"/>
          </p:nvPr>
        </p:nvSpPr>
        <p:spPr/>
        <p:txBody>
          <a:bodyPr>
            <a:normAutofit fontScale="92500" lnSpcReduction="20000"/>
          </a:bodyPr>
          <a:lstStyle/>
          <a:p>
            <a:pPr algn="just"/>
            <a:r>
              <a:rPr lang="pl-PL" sz="1900" b="1" dirty="0"/>
              <a:t>biogospodarka (oparta o naturalne zasoby regionu i jego potencjał gospodarczy oraz naukowo-badawczy)</a:t>
            </a:r>
          </a:p>
          <a:p>
            <a:pPr algn="just"/>
            <a:r>
              <a:rPr lang="pl-PL" sz="1900" dirty="0"/>
              <a:t>Rozumiana jako działalność polegająca na zrównoważonym wykorzystaniu zasobów naturalnych oraz procesów biologicznych do tworzenia nowych produktów i usług będzie szansą intensywnego rozwoju, a także możliwością silnego oddziaływania na politykę innowacyjną Europy. Stworzenie bardziej innowacyjnej i niskoemisyjnej gospodarki łączącej ze sobą zrównoważone rolnictwo i rybołówstwo, bezpieczeństwo żywnościowe i wykorzystywanie zasobów odnawialnych przełoży się na konkurencyjność regionu i realizację wysokich standardów ekologicznych. Rozwój biogospodarki nieść będzie dla regionu potencjał rozwojowy i wzrost zatrudnienia na obszarach wiejskich, nabrzeżnych i przemysłowych.</a:t>
            </a:r>
          </a:p>
          <a:p>
            <a:pPr algn="just"/>
            <a:r>
              <a:rPr lang="pl-PL" sz="1900" b="1" dirty="0"/>
              <a:t>działalność morska i logistyka (w tym technika morska, branża, która jest mocno osadzona w regionie, ale która musi odpowiadać na współczesne wyzwania)</a:t>
            </a:r>
          </a:p>
          <a:p>
            <a:pPr algn="just"/>
            <a:r>
              <a:rPr lang="pl-PL" sz="1900" dirty="0"/>
              <a:t>Transport morski ma ogromne znaczenie dla międzynarodowej wymiany handlowej, gdyż około 90% towarów przeznaczonych na rynki inne niż rynek UE obsługiwanych jest przez transport morski, a w przypadku handlu wewnętrznego UE jest to ponad 40%. W Niebieskiej Księdze W sprawie zintegrowanej polityki morskiej [COM(2007)575] Komisja Europejska zintegrowaną polityką morską obejmuje m.in. takie obszary działalności jak: badania, bezpieczeństwo, biotechnologię, dziedzictwo narodowe, edukację, ekologię, energię, informatykę, klastry, medycynę, morskie planowanie przestrzenne, naukę, obronność, oceanologię, oceanografię, prawo, porty morskie i śródlądowe, rybactwo, rybołówstwo, sport, stocznie, telekomunikację turystykę, zasoby surowcowe, zasoby siły roboczej, zarządzanie przestrzenne morze–ląd, zlewiska, żeglugę morską i śródlądową. Potencjał gospodarczy województwa zachodniopomorskiego wyznacza przemysł i usługi związane z gospodarką morską. Nadmorskie położenie regionu decyduje o dużej roli podmiotów związanych z gospodarką morską, co stanowi o specyfice regionu.</a:t>
            </a:r>
          </a:p>
          <a:p>
            <a:pPr algn="just"/>
            <a:endParaRPr lang="pl-PL" b="1" dirty="0"/>
          </a:p>
        </p:txBody>
      </p:sp>
    </p:spTree>
    <p:extLst>
      <p:ext uri="{BB962C8B-B14F-4D97-AF65-F5344CB8AC3E}">
        <p14:creationId xmlns:p14="http://schemas.microsoft.com/office/powerpoint/2010/main" val="162155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Regionalne inteligentne specjalizacje</a:t>
            </a:r>
          </a:p>
        </p:txBody>
      </p:sp>
      <p:sp>
        <p:nvSpPr>
          <p:cNvPr id="3" name="Symbol zastępczy zawartości 2"/>
          <p:cNvSpPr>
            <a:spLocks noGrp="1"/>
          </p:cNvSpPr>
          <p:nvPr>
            <p:ph idx="1"/>
          </p:nvPr>
        </p:nvSpPr>
        <p:spPr/>
        <p:txBody>
          <a:bodyPr>
            <a:normAutofit/>
          </a:bodyPr>
          <a:lstStyle/>
          <a:p>
            <a:pPr algn="just"/>
            <a:r>
              <a:rPr lang="pl-PL" b="1" dirty="0"/>
              <a:t>przemysł metalowo-maszynowy (w regionie przybywa firm z tego sektora, zwiększa się oferta parków przemysłowych, dodatkowym atutem są cenne doświadczenie związane z przemysłem okrętowym)</a:t>
            </a:r>
          </a:p>
          <a:p>
            <a:pPr algn="just"/>
            <a:r>
              <a:rPr lang="pl-PL" dirty="0"/>
              <a:t>Na terenie województwa dość licznie reprezentowany jest sektor produkcji wyrobów z metalu – to trzecia sekcja z działu przemysłu przetwórczego pod względem wielkości produkcji sprzedanej. Sektor stoczniowo-metalowy cechuje się bardzo dużym rozdrobnieniem, obejmuje działy PKD: odlewnictwo metali, obróbka metali, różnego rodzaju produkcja narzędzi i urządzeń, produkcja statków, łodzi, lokomotyw oraz naprawa i konserwacja maszyn, statków i łodzi. Sektor ten cechuje bardzo duże rozdrobnienie – wśród podmiotów zaliczonych do tej branży, prawie 95% stanowią mikroprzedsiębiorstwa.</a:t>
            </a:r>
          </a:p>
          <a:p>
            <a:pPr algn="just"/>
            <a:r>
              <a:rPr lang="pl-PL" dirty="0"/>
              <a:t> Specyfika sektora – zwłaszcza komponentu stoczniowego do jakiego zaliczamy produkcję małych i średnich jachtów wykonanych z laminatów polimerowych, powoduje że jego udział w eksporcie jest wyższy niż np. branży budowlanej, i stanowi 7,8% ogólnego eksportu województwa. Nadmorskie położenie jest warunkiem koniecznym ze względów logistycznych dla lokowania inwestycji, które charakteryzują przemysł wielkogabarytowy. Ponadto uwarunkowania historyczne sprawiły, że w województwie zachodniopomorskim powstało wiele przedsiębiorstw produkujących elementy metalowe, często jako poddostawcy dla dużych przedsiębiorstw.</a:t>
            </a:r>
          </a:p>
        </p:txBody>
      </p:sp>
    </p:spTree>
    <p:extLst>
      <p:ext uri="{BB962C8B-B14F-4D97-AF65-F5344CB8AC3E}">
        <p14:creationId xmlns:p14="http://schemas.microsoft.com/office/powerpoint/2010/main" val="3399118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Regionalne inteligentne specjalizacje</a:t>
            </a:r>
          </a:p>
        </p:txBody>
      </p:sp>
      <p:sp>
        <p:nvSpPr>
          <p:cNvPr id="3" name="Symbol zastępczy zawartości 2"/>
          <p:cNvSpPr>
            <a:spLocks noGrp="1"/>
          </p:cNvSpPr>
          <p:nvPr>
            <p:ph idx="1"/>
          </p:nvPr>
        </p:nvSpPr>
        <p:spPr/>
        <p:txBody>
          <a:bodyPr>
            <a:normAutofit lnSpcReduction="10000"/>
          </a:bodyPr>
          <a:lstStyle/>
          <a:p>
            <a:pPr algn="just"/>
            <a:r>
              <a:rPr lang="pl-PL" b="1" dirty="0"/>
              <a:t>usługi przyszłości (dynamicznie rozwijająca się branża ICT, IT, KPO, czy przemysły kreatywne)</a:t>
            </a:r>
          </a:p>
          <a:p>
            <a:pPr algn="just"/>
            <a:r>
              <a:rPr lang="pl-PL" dirty="0"/>
              <a:t>Usługi oparte na wiedzy to część gospodarki, której rozwój zdeterminowany jest wiedzą technologiczną oraz oparte na niej innowacje, które mogą być wykorzystane do produkcji nowych usług najpierw przez przedsiębiorstwa innowacyjne, a następnie, wskutek dyfuzji innowacji, przez inne przedsiębiorstwa. </a:t>
            </a:r>
          </a:p>
          <a:p>
            <a:pPr algn="just"/>
            <a:r>
              <a:rPr lang="pl-PL" b="1" dirty="0"/>
              <a:t>turystyka i zdrowie (wykorzystanie zasobów przyrodniczych i dorobku kulturowego)</a:t>
            </a:r>
          </a:p>
          <a:p>
            <a:pPr algn="just"/>
            <a:r>
              <a:rPr lang="pl-PL" dirty="0"/>
              <a:t>Turystyka zdrowotna obejmująca turystykę uzdrowiskową (poprawa ogólnego stanu zdrowia oraz leczenie różnego rodzaju schorzeń), turystykę medyczną (podróże poza granice kraju w celu skorzystania z opieki medycznej kraju odwiedzanego) i turystykę spa &amp; </a:t>
            </a:r>
            <a:r>
              <a:rPr lang="pl-PL" dirty="0" err="1"/>
              <a:t>wellness</a:t>
            </a:r>
            <a:r>
              <a:rPr lang="pl-PL" dirty="0"/>
              <a:t> (wyjazdy do specjalnych ośrodków, mające na celu poprawę kondycji fizycznej i psychicznej). Pomorze Zachodnie to jeden z najbardziej zróżnicowanych turystycznie regionów w Polsce. Turystów z kraju i z zagranicy przyciągają liczne ośrodki lecznicze i wypoczynkowe w Szczecinie i w pasie nadmorskim, jak również znane uzdrowiska w Świnoujściu, Kamieniu Pomorskim, Kołobrzegu, Połczynie Zdroju i Dąbkach. Niezaprzeczalne i niespotykane walory klimatyczne regionu, morska, nasycona jodem bryza, pokłady leczniczej borowiny i solanki są podstawą rozwiniętej sieci usług, zabiegów leczniczych, rehabilitacyjnych oraz usług spa &amp; </a:t>
            </a:r>
            <a:r>
              <a:rPr lang="pl-PL" dirty="0" err="1"/>
              <a:t>wellness</a:t>
            </a:r>
            <a:r>
              <a:rPr lang="pl-PL" dirty="0"/>
              <a:t>, świadczonych w oparciu o bogatą bazę zabiegową. Nie bez znaczenia jest również silna sieć ośrodków spa, która jest charakterystyczna dla Województwa Zachodniopomorskiego, przede wszystkim dla pasa nadmorskiego i jest cennym elementem przyciągającym turystów i kuracjuszy.</a:t>
            </a:r>
          </a:p>
        </p:txBody>
      </p:sp>
    </p:spTree>
    <p:extLst>
      <p:ext uri="{BB962C8B-B14F-4D97-AF65-F5344CB8AC3E}">
        <p14:creationId xmlns:p14="http://schemas.microsoft.com/office/powerpoint/2010/main" val="950064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Innowacje – projekt „Mentoring”</a:t>
            </a:r>
          </a:p>
        </p:txBody>
      </p:sp>
      <p:sp>
        <p:nvSpPr>
          <p:cNvPr id="3" name="Symbol zastępczy zawartości 2"/>
          <p:cNvSpPr>
            <a:spLocks noGrp="1"/>
          </p:cNvSpPr>
          <p:nvPr>
            <p:ph idx="1"/>
          </p:nvPr>
        </p:nvSpPr>
        <p:spPr/>
        <p:txBody>
          <a:bodyPr>
            <a:normAutofit/>
          </a:bodyPr>
          <a:lstStyle/>
          <a:p>
            <a:pPr lvl="0" algn="ctr"/>
            <a:r>
              <a:rPr lang="pl-PL" sz="2000" dirty="0">
                <a:latin typeface="Arial" panose="020B0604020202020204" pitchFamily="34" charset="0"/>
                <a:cs typeface="Arial" panose="020B0604020202020204" pitchFamily="34" charset="0"/>
                <a:hlinkClick r:id="rId2"/>
              </a:rPr>
              <a:t>http://fundacjacp.org/pl/programy/edukacja-i-rynek-pracy/mentoring</a:t>
            </a:r>
            <a:endParaRPr lang="pl-PL" sz="2000" dirty="0">
              <a:latin typeface="Arial" panose="020B0604020202020204" pitchFamily="34" charset="0"/>
              <a:cs typeface="Arial" panose="020B0604020202020204" pitchFamily="34" charset="0"/>
            </a:endParaRPr>
          </a:p>
          <a:p>
            <a:pPr lvl="0"/>
            <a:r>
              <a:rPr lang="pl-PL" b="1" dirty="0">
                <a:cs typeface="Arial" panose="020B0604020202020204" pitchFamily="34" charset="0"/>
              </a:rPr>
              <a:t>PI-PWP mentoring - innowacyjna metoda aktywizacji</a:t>
            </a:r>
          </a:p>
          <a:p>
            <a:pPr lvl="0"/>
            <a:r>
              <a:rPr lang="pl-PL" b="1" dirty="0">
                <a:cs typeface="Arial" panose="020B0604020202020204" pitchFamily="34" charset="0"/>
              </a:rPr>
              <a:t>Mentoring</a:t>
            </a:r>
            <a:r>
              <a:rPr lang="pl-PL" dirty="0">
                <a:cs typeface="Arial" panose="020B0604020202020204" pitchFamily="34" charset="0"/>
              </a:rPr>
              <a:t> - innowacyjna metoda aktywizacji to projekt innowacyjny z komponentem współpracy ponadnarodowej, którego celem było zaadaptowanie i wdrożenie nowatorskiego narzędzia mentoringu, opartego na doświadczeniach partnerów niemieckich, który przeznaczony jest dla instytucji rynku pracy z lubuskiego i który służy aktywizacji zawodowej osób do 25 roku życia.</a:t>
            </a:r>
          </a:p>
          <a:p>
            <a:r>
              <a:rPr lang="pl-PL" b="1" dirty="0">
                <a:cs typeface="Arial" panose="020B0604020202020204" pitchFamily="34" charset="0"/>
              </a:rPr>
              <a:t>Wnioskodawca:</a:t>
            </a:r>
            <a:r>
              <a:rPr lang="pl-PL" dirty="0">
                <a:cs typeface="Arial" panose="020B0604020202020204" pitchFamily="34" charset="0"/>
              </a:rPr>
              <a:t> Fundacja na rzecz Collegium Polonicum w Słubicach.</a:t>
            </a:r>
            <a:br>
              <a:rPr lang="pl-PL" dirty="0">
                <a:cs typeface="Arial" panose="020B0604020202020204" pitchFamily="34" charset="0"/>
              </a:rPr>
            </a:br>
            <a:r>
              <a:rPr lang="pl-PL" b="1" dirty="0">
                <a:cs typeface="Arial" panose="020B0604020202020204" pitchFamily="34" charset="0"/>
              </a:rPr>
              <a:t>Partner ponadnarodowy:</a:t>
            </a:r>
            <a:r>
              <a:rPr lang="pl-PL" dirty="0">
                <a:cs typeface="Arial" panose="020B0604020202020204" pitchFamily="34" charset="0"/>
              </a:rPr>
              <a:t> Deutsche </a:t>
            </a:r>
            <a:r>
              <a:rPr lang="pl-PL" dirty="0" err="1">
                <a:cs typeface="Arial" panose="020B0604020202020204" pitchFamily="34" charset="0"/>
              </a:rPr>
              <a:t>Angestellten</a:t>
            </a:r>
            <a:r>
              <a:rPr lang="pl-PL" dirty="0">
                <a:cs typeface="Arial" panose="020B0604020202020204" pitchFamily="34" charset="0"/>
              </a:rPr>
              <a:t> Akademie.</a:t>
            </a:r>
            <a:br>
              <a:rPr lang="pl-PL" dirty="0">
                <a:cs typeface="Arial" panose="020B0604020202020204" pitchFamily="34" charset="0"/>
              </a:rPr>
            </a:br>
            <a:r>
              <a:rPr lang="pl-PL" b="1" dirty="0">
                <a:cs typeface="Arial" panose="020B0604020202020204" pitchFamily="34" charset="0"/>
              </a:rPr>
              <a:t>Partnerstwo trójsektorowe:</a:t>
            </a:r>
            <a:r>
              <a:rPr lang="pl-PL" dirty="0">
                <a:cs typeface="Arial" panose="020B0604020202020204" pitchFamily="34" charset="0"/>
              </a:rPr>
              <a:t/>
            </a:r>
            <a:br>
              <a:rPr lang="pl-PL" dirty="0">
                <a:cs typeface="Arial" panose="020B0604020202020204" pitchFamily="34" charset="0"/>
              </a:rPr>
            </a:br>
            <a:r>
              <a:rPr lang="pl-PL" dirty="0">
                <a:cs typeface="Arial" panose="020B0604020202020204" pitchFamily="34" charset="0"/>
              </a:rPr>
              <a:t>Powiatowy Urząd Pracy (sektor publiczny);</a:t>
            </a:r>
            <a:br>
              <a:rPr lang="pl-PL" dirty="0">
                <a:cs typeface="Arial" panose="020B0604020202020204" pitchFamily="34" charset="0"/>
              </a:rPr>
            </a:br>
            <a:r>
              <a:rPr lang="pl-PL" dirty="0">
                <a:cs typeface="Arial" panose="020B0604020202020204" pitchFamily="34" charset="0"/>
              </a:rPr>
              <a:t>Przedsiębiorstwo - Handlowe „IRMEK” (sektor prywatny);</a:t>
            </a:r>
            <a:br>
              <a:rPr lang="pl-PL" dirty="0">
                <a:cs typeface="Arial" panose="020B0604020202020204" pitchFamily="34" charset="0"/>
              </a:rPr>
            </a:br>
            <a:r>
              <a:rPr lang="pl-PL" dirty="0">
                <a:cs typeface="Arial" panose="020B0604020202020204" pitchFamily="34" charset="0"/>
              </a:rPr>
              <a:t>Organizacja Pracodawców Ziemi Lubuskiej (sektor pozarządowy).</a:t>
            </a:r>
            <a:endParaRPr lang="pl-PL" dirty="0"/>
          </a:p>
        </p:txBody>
      </p:sp>
    </p:spTree>
    <p:extLst>
      <p:ext uri="{BB962C8B-B14F-4D97-AF65-F5344CB8AC3E}">
        <p14:creationId xmlns:p14="http://schemas.microsoft.com/office/powerpoint/2010/main" val="2203654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Innowacje – projekt „Mentoring”</a:t>
            </a:r>
          </a:p>
        </p:txBody>
      </p:sp>
      <p:sp>
        <p:nvSpPr>
          <p:cNvPr id="3" name="Symbol zastępczy zawartości 2"/>
          <p:cNvSpPr>
            <a:spLocks noGrp="1"/>
          </p:cNvSpPr>
          <p:nvPr>
            <p:ph idx="1"/>
          </p:nvPr>
        </p:nvSpPr>
        <p:spPr/>
        <p:txBody>
          <a:bodyPr>
            <a:normAutofit fontScale="77500" lnSpcReduction="20000"/>
          </a:bodyPr>
          <a:lstStyle/>
          <a:p>
            <a:pPr algn="just"/>
            <a:r>
              <a:rPr lang="pl-PL" sz="1900" b="1" dirty="0">
                <a:cs typeface="Arial" panose="020B0604020202020204" pitchFamily="34" charset="0"/>
              </a:rPr>
              <a:t>Cel główny:</a:t>
            </a:r>
            <a:r>
              <a:rPr lang="pl-PL" sz="1900" dirty="0">
                <a:cs typeface="Arial" panose="020B0604020202020204" pitchFamily="34" charset="0"/>
              </a:rPr>
              <a:t> Zaadoptowanie i wdrożenie innowacyjnego narzędzia mentoringu, opartego na doświadczeniach partnera niemieckiego, który przeznaczony będzie dla instytucji rynku pracy z lubuskiego i który służyć będzie w przyszłości aktywizacji zawodowej osób do 25 roku życia.</a:t>
            </a:r>
          </a:p>
          <a:p>
            <a:pPr algn="just"/>
            <a:r>
              <a:rPr lang="pl-PL" sz="1900" b="1" dirty="0">
                <a:cs typeface="Arial" panose="020B0604020202020204" pitchFamily="34" charset="0"/>
              </a:rPr>
              <a:t>Grupa odbiorców:</a:t>
            </a:r>
            <a:r>
              <a:rPr lang="pl-PL" sz="1900" dirty="0">
                <a:cs typeface="Arial" panose="020B0604020202020204" pitchFamily="34" charset="0"/>
              </a:rPr>
              <a:t> osoby bezrobotne do 25 roku życia.</a:t>
            </a:r>
          </a:p>
          <a:p>
            <a:pPr algn="just"/>
            <a:r>
              <a:rPr lang="pl-PL" sz="1900" b="1" dirty="0">
                <a:cs typeface="Arial" panose="020B0604020202020204" pitchFamily="34" charset="0"/>
              </a:rPr>
              <a:t>Grupa użytkowników:</a:t>
            </a:r>
            <a:r>
              <a:rPr lang="pl-PL" sz="1900" dirty="0">
                <a:cs typeface="Arial" panose="020B0604020202020204" pitchFamily="34" charset="0"/>
              </a:rPr>
              <a:t> urzędy pracy oraz instytucje rynku pracy.</a:t>
            </a:r>
          </a:p>
          <a:p>
            <a:pPr algn="just"/>
            <a:r>
              <a:rPr lang="pl-PL" sz="1900" b="1" dirty="0">
                <a:cs typeface="Arial" panose="020B0604020202020204" pitchFamily="34" charset="0"/>
              </a:rPr>
              <a:t>Mentoring </a:t>
            </a:r>
            <a:r>
              <a:rPr lang="pl-PL" sz="1900" dirty="0">
                <a:cs typeface="Arial" panose="020B0604020202020204" pitchFamily="34" charset="0"/>
              </a:rPr>
              <a:t>to pojęcie używane współcześnie w odniesieniu do metody rozwoju personalnego, w której uczestniczą 2 osoby – mentor i jego podopieczny.</a:t>
            </a:r>
          </a:p>
          <a:p>
            <a:r>
              <a:rPr lang="pl-PL" sz="1900" b="1" dirty="0">
                <a:cs typeface="Arial" panose="020B0604020202020204" pitchFamily="34" charset="0"/>
              </a:rPr>
              <a:t>Warunkami do zaistnienia dobrej relacji </a:t>
            </a:r>
            <a:r>
              <a:rPr lang="pl-PL" sz="1900" b="1" dirty="0" err="1">
                <a:cs typeface="Arial" panose="020B0604020202020204" pitchFamily="34" charset="0"/>
              </a:rPr>
              <a:t>mentoringowej</a:t>
            </a:r>
            <a:r>
              <a:rPr lang="pl-PL" sz="1900" b="1" dirty="0">
                <a:cs typeface="Arial" panose="020B0604020202020204" pitchFamily="34" charset="0"/>
              </a:rPr>
              <a:t> są:</a:t>
            </a:r>
          </a:p>
          <a:p>
            <a:pPr algn="just">
              <a:lnSpc>
                <a:spcPct val="120000"/>
              </a:lnSpc>
            </a:pPr>
            <a:r>
              <a:rPr lang="pl-PL" sz="1900" dirty="0">
                <a:cs typeface="Arial" panose="020B0604020202020204" pitchFamily="34" charset="0"/>
              </a:rPr>
              <a:t>• kontrakt mentora z uczniem określający zasady ich współpracy, który sami wypracowują,</a:t>
            </a:r>
          </a:p>
          <a:p>
            <a:pPr algn="just">
              <a:lnSpc>
                <a:spcPct val="120000"/>
              </a:lnSpc>
            </a:pPr>
            <a:r>
              <a:rPr lang="pl-PL" sz="1900" dirty="0">
                <a:cs typeface="Arial" panose="020B0604020202020204" pitchFamily="34" charset="0"/>
              </a:rPr>
              <a:t>• dobrowolność i brak przymusu,</a:t>
            </a:r>
          </a:p>
          <a:p>
            <a:pPr algn="just">
              <a:lnSpc>
                <a:spcPct val="120000"/>
              </a:lnSpc>
            </a:pPr>
            <a:r>
              <a:rPr lang="pl-PL" sz="1900" dirty="0">
                <a:cs typeface="Arial" panose="020B0604020202020204" pitchFamily="34" charset="0"/>
              </a:rPr>
              <a:t>• świadomość celu,</a:t>
            </a:r>
          </a:p>
          <a:p>
            <a:pPr algn="just">
              <a:lnSpc>
                <a:spcPct val="120000"/>
              </a:lnSpc>
            </a:pPr>
            <a:r>
              <a:rPr lang="pl-PL" sz="1900" dirty="0">
                <a:cs typeface="Arial" panose="020B0604020202020204" pitchFamily="34" charset="0"/>
              </a:rPr>
              <a:t>• partnerstwo i brak podległość (mentor nie może być przełożonym podopiecznego), swoboda i jasno wytyczone granice,</a:t>
            </a:r>
          </a:p>
          <a:p>
            <a:pPr algn="just">
              <a:lnSpc>
                <a:spcPct val="120000"/>
              </a:lnSpc>
            </a:pPr>
            <a:r>
              <a:rPr lang="pl-PL" sz="1900" dirty="0">
                <a:cs typeface="Arial" panose="020B0604020202020204" pitchFamily="34" charset="0"/>
              </a:rPr>
              <a:t>• regularność spotkań,</a:t>
            </a:r>
          </a:p>
          <a:p>
            <a:pPr algn="just">
              <a:lnSpc>
                <a:spcPct val="120000"/>
              </a:lnSpc>
            </a:pPr>
            <a:r>
              <a:rPr lang="pl-PL" sz="1900" dirty="0">
                <a:cs typeface="Arial" panose="020B0604020202020204" pitchFamily="34" charset="0"/>
              </a:rPr>
              <a:t>• określone tematy spotkań,</a:t>
            </a:r>
          </a:p>
          <a:p>
            <a:pPr algn="just">
              <a:lnSpc>
                <a:spcPct val="120000"/>
              </a:lnSpc>
            </a:pPr>
            <a:r>
              <a:rPr lang="pl-PL" sz="1900" dirty="0">
                <a:cs typeface="Arial" panose="020B0604020202020204" pitchFamily="34" charset="0"/>
              </a:rPr>
              <a:t>• otwarta komunikacja oparta na empatii i rzetelnej informacji zwrotnej.</a:t>
            </a:r>
            <a:endParaRPr lang="pl-PL" dirty="0"/>
          </a:p>
        </p:txBody>
      </p:sp>
    </p:spTree>
    <p:extLst>
      <p:ext uri="{BB962C8B-B14F-4D97-AF65-F5344CB8AC3E}">
        <p14:creationId xmlns:p14="http://schemas.microsoft.com/office/powerpoint/2010/main" val="424363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Innowacje – projekt „Mentoring”</a:t>
            </a:r>
          </a:p>
        </p:txBody>
      </p:sp>
      <p:sp>
        <p:nvSpPr>
          <p:cNvPr id="3" name="Symbol zastępczy zawartości 2"/>
          <p:cNvSpPr>
            <a:spLocks noGrp="1"/>
          </p:cNvSpPr>
          <p:nvPr>
            <p:ph idx="1"/>
          </p:nvPr>
        </p:nvSpPr>
        <p:spPr/>
        <p:txBody>
          <a:bodyPr>
            <a:normAutofit fontScale="92500" lnSpcReduction="20000"/>
          </a:bodyPr>
          <a:lstStyle/>
          <a:p>
            <a:pPr lvl="0" algn="just"/>
            <a:r>
              <a:rPr lang="pl-PL" sz="2100" b="1" dirty="0">
                <a:cs typeface="Arial" panose="020B0604020202020204" pitchFamily="34" charset="0"/>
              </a:rPr>
              <a:t>Warunkami do zaistnienia dobrej relacji </a:t>
            </a:r>
            <a:r>
              <a:rPr lang="pl-PL" sz="2100" b="1" dirty="0" err="1">
                <a:cs typeface="Arial" panose="020B0604020202020204" pitchFamily="34" charset="0"/>
              </a:rPr>
              <a:t>mentoringowej</a:t>
            </a:r>
            <a:r>
              <a:rPr lang="pl-PL" sz="2100" b="1" dirty="0">
                <a:cs typeface="Arial" panose="020B0604020202020204" pitchFamily="34" charset="0"/>
              </a:rPr>
              <a:t> są:</a:t>
            </a:r>
          </a:p>
          <a:p>
            <a:pPr lvl="0" algn="just"/>
            <a:r>
              <a:rPr lang="pl-PL" sz="2100" dirty="0">
                <a:cs typeface="Arial" panose="020B0604020202020204" pitchFamily="34" charset="0"/>
              </a:rPr>
              <a:t>• zachowanie tajemnicy w relacji,</a:t>
            </a:r>
          </a:p>
          <a:p>
            <a:pPr lvl="0" algn="just"/>
            <a:r>
              <a:rPr lang="pl-PL" sz="2100" dirty="0">
                <a:cs typeface="Arial" panose="020B0604020202020204" pitchFamily="34" charset="0"/>
              </a:rPr>
              <a:t>• długofalowość (od 6 do kilkunastu miesięcy współpracy,</a:t>
            </a:r>
          </a:p>
          <a:p>
            <a:pPr lvl="0" algn="just"/>
            <a:r>
              <a:rPr lang="pl-PL" sz="2100" dirty="0">
                <a:cs typeface="Arial" panose="020B0604020202020204" pitchFamily="34" charset="0"/>
              </a:rPr>
              <a:t>• dobrze dobrana para mentor – podopieczny (zbieżność życiorysów, charakterów, uzupełnianie się pewnych cech osobowości).</a:t>
            </a:r>
          </a:p>
          <a:p>
            <a:pPr lvl="0" algn="just"/>
            <a:r>
              <a:rPr lang="pl-PL" sz="2100" dirty="0">
                <a:cs typeface="Arial" panose="020B0604020202020204" pitchFamily="34" charset="0"/>
              </a:rPr>
              <a:t>Wbrew powszechnemu rozumieniu roli mentora, jego </a:t>
            </a:r>
            <a:r>
              <a:rPr lang="pl-PL" sz="2100" b="1" dirty="0">
                <a:cs typeface="Arial" panose="020B0604020202020204" pitchFamily="34" charset="0"/>
              </a:rPr>
              <a:t>wiek nie gra roli.</a:t>
            </a:r>
            <a:endParaRPr lang="pl-PL" sz="2100" dirty="0">
              <a:cs typeface="Arial" panose="020B0604020202020204" pitchFamily="34" charset="0"/>
            </a:endParaRPr>
          </a:p>
          <a:p>
            <a:pPr lvl="0" algn="just"/>
            <a:r>
              <a:rPr lang="pl-PL" sz="2100" b="1" dirty="0">
                <a:cs typeface="Arial" panose="020B0604020202020204" pitchFamily="34" charset="0"/>
              </a:rPr>
              <a:t>MENTOR</a:t>
            </a:r>
            <a:r>
              <a:rPr lang="pl-PL" sz="2100" dirty="0">
                <a:cs typeface="Arial" panose="020B0604020202020204" pitchFamily="34" charset="0"/>
              </a:rPr>
              <a:t> -  osoba z osiągnięciami, sukcesami, z silną, wypracowaną pozycją w środowisku, społeczności oraz na rynku pracy. Chętnie przekazuje wiedzę i doradza w sposób empatyczny.</a:t>
            </a:r>
          </a:p>
          <a:p>
            <a:pPr lvl="0" algn="just"/>
            <a:r>
              <a:rPr lang="pl-PL" sz="2100" b="1" dirty="0">
                <a:cs typeface="Arial" panose="020B0604020202020204" pitchFamily="34" charset="0"/>
              </a:rPr>
              <a:t>Mentor nie jest ideałem </a:t>
            </a:r>
            <a:r>
              <a:rPr lang="pl-PL" sz="2100" dirty="0">
                <a:cs typeface="Arial" panose="020B0604020202020204" pitchFamily="34" charset="0"/>
              </a:rPr>
              <a:t>– potrafi dostrzegać i otwarcie mówić o swoich błędach, a dystans do siebie i świata pomaga mu w obiektywnym spojrzeniu na podopiecznego.</a:t>
            </a:r>
          </a:p>
          <a:p>
            <a:pPr lvl="0" algn="just"/>
            <a:r>
              <a:rPr lang="pl-PL" sz="2100" dirty="0">
                <a:cs typeface="Arial" panose="020B0604020202020204" pitchFamily="34" charset="0"/>
              </a:rPr>
              <a:t>Podopieczny jest choć </a:t>
            </a:r>
            <a:r>
              <a:rPr lang="pl-PL" sz="2100" b="1" dirty="0">
                <a:cs typeface="Arial" panose="020B0604020202020204" pitchFamily="34" charset="0"/>
              </a:rPr>
              <a:t>w minimalnym stopniu zmotywowany </a:t>
            </a:r>
            <a:r>
              <a:rPr lang="pl-PL" sz="2100" dirty="0">
                <a:cs typeface="Arial" panose="020B0604020202020204" pitchFamily="34" charset="0"/>
              </a:rPr>
              <a:t>do samodoskonalenia i świadomy wyzwań. Postawy poszukujące i wątpiące, brak wiary w siebie to dobra sytuacja wyjściowa do relacji </a:t>
            </a:r>
            <a:r>
              <a:rPr lang="pl-PL" sz="2100" dirty="0" err="1">
                <a:cs typeface="Arial" panose="020B0604020202020204" pitchFamily="34" charset="0"/>
              </a:rPr>
              <a:t>mentoringowej</a:t>
            </a:r>
            <a:r>
              <a:rPr lang="pl-PL" sz="2100" dirty="0">
                <a:cs typeface="Arial" panose="020B0604020202020204" pitchFamily="34" charset="0"/>
              </a:rPr>
              <a:t>.</a:t>
            </a:r>
          </a:p>
          <a:p>
            <a:pPr lvl="0" algn="just"/>
            <a:r>
              <a:rPr lang="pl-PL" sz="2100" dirty="0">
                <a:cs typeface="Arial" panose="020B0604020202020204" pitchFamily="34" charset="0"/>
              </a:rPr>
              <a:t>„Prymusi” nie potrzebują mentorów, ponieważ radzą sobie bez nich.</a:t>
            </a:r>
          </a:p>
          <a:p>
            <a:pPr lvl="0" algn="just"/>
            <a:r>
              <a:rPr lang="pl-PL" sz="2100" dirty="0">
                <a:cs typeface="Arial" panose="020B0604020202020204" pitchFamily="34" charset="0"/>
              </a:rPr>
              <a:t>Mentora potrzebuje osobowość rokująca i z odrobiną motywacji do zmiany.</a:t>
            </a:r>
            <a:endParaRPr lang="pl-PL" dirty="0">
              <a:latin typeface="Arial" panose="020B0604020202020204" pitchFamily="34" charset="0"/>
              <a:cs typeface="Arial" panose="020B0604020202020204" pitchFamily="34" charset="0"/>
            </a:endParaRPr>
          </a:p>
          <a:p>
            <a:endParaRPr lang="pl-PL" dirty="0">
              <a:latin typeface="Garamond" panose="02020404030301010803" pitchFamily="18" charset="0"/>
            </a:endParaRPr>
          </a:p>
          <a:p>
            <a:pPr lvl="0"/>
            <a:endParaRPr lang="pl-PL" dirty="0"/>
          </a:p>
        </p:txBody>
      </p:sp>
    </p:spTree>
    <p:extLst>
      <p:ext uri="{BB962C8B-B14F-4D97-AF65-F5344CB8AC3E}">
        <p14:creationId xmlns:p14="http://schemas.microsoft.com/office/powerpoint/2010/main" val="231643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1168402"/>
            <a:ext cx="11348581" cy="500715"/>
          </a:xfrm>
        </p:spPr>
        <p:txBody>
          <a:bodyPr/>
          <a:lstStyle/>
          <a:p>
            <a:pPr>
              <a:spcBef>
                <a:spcPts val="1000"/>
              </a:spcBef>
            </a:pPr>
            <a:r>
              <a:rPr lang="pl-PL" b="1" dirty="0">
                <a:ea typeface="Mongolian Baiti" panose="03000500000000000000" pitchFamily="66" charset="0"/>
              </a:rPr>
              <a:t>Zakres tematyczny szkolenia</a:t>
            </a:r>
          </a:p>
        </p:txBody>
      </p:sp>
      <p:sp>
        <p:nvSpPr>
          <p:cNvPr id="3" name="Symbol zastępczy zawartości 2"/>
          <p:cNvSpPr>
            <a:spLocks noGrp="1"/>
          </p:cNvSpPr>
          <p:nvPr>
            <p:ph idx="1"/>
          </p:nvPr>
        </p:nvSpPr>
        <p:spPr>
          <a:xfrm>
            <a:off x="313151" y="1669117"/>
            <a:ext cx="11348581" cy="4351338"/>
          </a:xfrm>
        </p:spPr>
        <p:txBody>
          <a:bodyPr>
            <a:noAutofit/>
          </a:bodyPr>
          <a:lstStyle/>
          <a:p>
            <a:pPr marL="285750" lvl="0" indent="-285750">
              <a:buFont typeface="Wingdings" panose="05000000000000000000" pitchFamily="2" charset="2"/>
              <a:buChar char="§"/>
            </a:pPr>
            <a:r>
              <a:rPr lang="pl-PL" dirty="0"/>
              <a:t>Potencjał Wnioskodawcy, w tym finansowy;</a:t>
            </a:r>
          </a:p>
          <a:p>
            <a:pPr marL="285750" lvl="0" indent="-285750">
              <a:buFont typeface="Wingdings" panose="05000000000000000000" pitchFamily="2" charset="2"/>
              <a:buChar char="§"/>
            </a:pPr>
            <a:r>
              <a:rPr lang="pl-PL" dirty="0"/>
              <a:t>Tworzenie budżetu – kalkulacja;</a:t>
            </a:r>
          </a:p>
          <a:p>
            <a:pPr marL="285750" lvl="0" indent="-285750">
              <a:buFont typeface="Wingdings" panose="05000000000000000000" pitchFamily="2" charset="2"/>
              <a:buChar char="§"/>
            </a:pPr>
            <a:r>
              <a:rPr lang="pl-PL" dirty="0"/>
              <a:t>Sposób wyliczenia wkładu własnego;</a:t>
            </a:r>
          </a:p>
          <a:p>
            <a:pPr marL="285750" lvl="0" indent="-285750">
              <a:buFont typeface="Wingdings" panose="05000000000000000000" pitchFamily="2" charset="2"/>
              <a:buChar char="§"/>
            </a:pPr>
            <a:r>
              <a:rPr lang="pl-PL" dirty="0"/>
              <a:t>Wkład własny niepieniężny;</a:t>
            </a:r>
          </a:p>
          <a:p>
            <a:pPr marL="285750" lvl="0" indent="-285750">
              <a:buFont typeface="Wingdings" panose="05000000000000000000" pitchFamily="2" charset="2"/>
              <a:buChar char="§"/>
            </a:pPr>
            <a:r>
              <a:rPr lang="pl-PL" dirty="0"/>
              <a:t>Kwoty ryczałtowe i stawki jednostkowe;</a:t>
            </a:r>
          </a:p>
          <a:p>
            <a:pPr marL="285750" lvl="0" indent="-285750">
              <a:buFont typeface="Wingdings" panose="05000000000000000000" pitchFamily="2" charset="2"/>
              <a:buChar char="§"/>
            </a:pPr>
            <a:r>
              <a:rPr lang="pl-PL" dirty="0"/>
              <a:t>Kwalifikowalność VAT;</a:t>
            </a:r>
          </a:p>
          <a:p>
            <a:pPr marL="285750" lvl="0" indent="-285750">
              <a:buFont typeface="Wingdings" panose="05000000000000000000" pitchFamily="2" charset="2"/>
              <a:buChar char="§"/>
            </a:pPr>
            <a:r>
              <a:rPr lang="pl-PL" dirty="0"/>
              <a:t>Koszty pośrednie – limity z Wytycznych;</a:t>
            </a:r>
          </a:p>
          <a:p>
            <a:pPr marL="285750" lvl="0" indent="-285750">
              <a:buFont typeface="Wingdings" panose="05000000000000000000" pitchFamily="2" charset="2"/>
              <a:buChar char="§"/>
            </a:pPr>
            <a:r>
              <a:rPr lang="pl-PL" dirty="0"/>
              <a:t>Cross-</a:t>
            </a:r>
            <a:r>
              <a:rPr lang="pl-PL" dirty="0" err="1"/>
              <a:t>financing</a:t>
            </a:r>
            <a:r>
              <a:rPr lang="pl-PL" dirty="0"/>
              <a:t>;</a:t>
            </a:r>
          </a:p>
          <a:p>
            <a:pPr marL="285750" lvl="0" indent="-285750">
              <a:buFont typeface="Wingdings" panose="05000000000000000000" pitchFamily="2" charset="2"/>
              <a:buChar char="§"/>
            </a:pPr>
            <a:r>
              <a:rPr lang="pl-PL" dirty="0"/>
              <a:t>Uzasadnienie sposobu pozyskania środków trwałych, wartości niematerialnych i prawnych;</a:t>
            </a:r>
          </a:p>
          <a:p>
            <a:pPr marL="285750" lvl="0" indent="-285750">
              <a:buFont typeface="Wingdings" panose="05000000000000000000" pitchFamily="2" charset="2"/>
              <a:buChar char="§"/>
            </a:pPr>
            <a:r>
              <a:rPr lang="pl-PL" dirty="0"/>
              <a:t>Stawki rynkowe;</a:t>
            </a:r>
          </a:p>
          <a:p>
            <a:pPr marL="285750" lvl="0" indent="-285750">
              <a:buFont typeface="Wingdings" panose="05000000000000000000" pitchFamily="2" charset="2"/>
              <a:buChar char="§"/>
            </a:pPr>
            <a:r>
              <a:rPr lang="pl-PL" dirty="0"/>
              <a:t>Zarządzanie projektem;</a:t>
            </a:r>
          </a:p>
          <a:p>
            <a:pPr marL="285750" lvl="0" indent="-285750">
              <a:buFont typeface="Wingdings" panose="05000000000000000000" pitchFamily="2" charset="2"/>
              <a:buChar char="§"/>
            </a:pPr>
            <a:r>
              <a:rPr lang="pl-PL" dirty="0"/>
              <a:t>Personel projektu.</a:t>
            </a:r>
          </a:p>
        </p:txBody>
      </p:sp>
    </p:spTree>
    <p:extLst>
      <p:ext uri="{BB962C8B-B14F-4D97-AF65-F5344CB8AC3E}">
        <p14:creationId xmlns:p14="http://schemas.microsoft.com/office/powerpoint/2010/main" val="408136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Innowacje – projekt „Mentoring”</a:t>
            </a:r>
          </a:p>
        </p:txBody>
      </p:sp>
      <p:sp>
        <p:nvSpPr>
          <p:cNvPr id="3" name="Symbol zastępczy zawartości 2"/>
          <p:cNvSpPr>
            <a:spLocks noGrp="1"/>
          </p:cNvSpPr>
          <p:nvPr>
            <p:ph idx="1"/>
          </p:nvPr>
        </p:nvSpPr>
        <p:spPr/>
        <p:txBody>
          <a:bodyPr>
            <a:normAutofit/>
          </a:bodyPr>
          <a:lstStyle/>
          <a:p>
            <a:pPr lvl="0" algn="just"/>
            <a:r>
              <a:rPr lang="pl-PL" sz="1900" dirty="0">
                <a:cs typeface="Arial" panose="020B0604020202020204" pitchFamily="34" charset="0"/>
              </a:rPr>
              <a:t>Narzędzie mentoringu jest dobrze znane i rozpowszechnione w kręgach biznesowych. </a:t>
            </a:r>
          </a:p>
          <a:p>
            <a:pPr lvl="0" algn="just"/>
            <a:endParaRPr lang="pl-PL" sz="1900" dirty="0">
              <a:cs typeface="Arial" panose="020B0604020202020204" pitchFamily="34" charset="0"/>
            </a:endParaRPr>
          </a:p>
          <a:p>
            <a:pPr lvl="0" algn="just"/>
            <a:r>
              <a:rPr lang="pl-PL" sz="1900" dirty="0">
                <a:cs typeface="Arial" panose="020B0604020202020204" pitchFamily="34" charset="0"/>
              </a:rPr>
              <a:t>Coraz częściej bywa stosowane w kontekście rozwiązywania problemów społecznych. </a:t>
            </a:r>
          </a:p>
          <a:p>
            <a:pPr lvl="0" algn="just"/>
            <a:endParaRPr lang="pl-PL" sz="1900" dirty="0">
              <a:cs typeface="Arial" panose="020B0604020202020204" pitchFamily="34" charset="0"/>
            </a:endParaRPr>
          </a:p>
          <a:p>
            <a:pPr lvl="0" algn="just"/>
            <a:r>
              <a:rPr lang="pl-PL" sz="1900" dirty="0">
                <a:cs typeface="Arial" panose="020B0604020202020204" pitchFamily="34" charset="0"/>
              </a:rPr>
              <a:t>Może być pomocne w pracy </a:t>
            </a:r>
            <a:r>
              <a:rPr lang="pl-PL" sz="1900" b="1" dirty="0">
                <a:cs typeface="Arial" panose="020B0604020202020204" pitchFamily="34" charset="0"/>
              </a:rPr>
              <a:t>z grupami zagrożonymi wykluczeniem społecznym jak bezrobotni, niepełnosprawni, emigranci lub w niwelowaniu różnic społecznych </a:t>
            </a:r>
            <a:r>
              <a:rPr lang="pl-PL" sz="1900" dirty="0">
                <a:cs typeface="Arial" panose="020B0604020202020204" pitchFamily="34" charset="0"/>
              </a:rPr>
              <a:t>na tle płciowym.</a:t>
            </a:r>
          </a:p>
          <a:p>
            <a:pPr lvl="0" algn="just"/>
            <a:r>
              <a:rPr lang="pl-PL" sz="1900" dirty="0">
                <a:cs typeface="Arial" panose="020B0604020202020204" pitchFamily="34" charset="0"/>
              </a:rPr>
              <a:t> </a:t>
            </a:r>
            <a:br>
              <a:rPr lang="pl-PL" sz="1900" dirty="0">
                <a:cs typeface="Arial" panose="020B0604020202020204" pitchFamily="34" charset="0"/>
              </a:rPr>
            </a:br>
            <a:r>
              <a:rPr lang="pl-PL" sz="1900" dirty="0">
                <a:cs typeface="Arial" panose="020B0604020202020204" pitchFamily="34" charset="0"/>
              </a:rPr>
              <a:t>Bez względu na sposób wdrażania i administrowania mentoring jest narzędziem jakościowym, które pozwala w bardzo indywidualny sposób odpowiadać na potrzeby grup w nim uczestniczących.</a:t>
            </a:r>
          </a:p>
          <a:p>
            <a:pPr lvl="0" algn="just"/>
            <a:endParaRPr lang="pl-PL" sz="1900" dirty="0">
              <a:cs typeface="Arial" panose="020B0604020202020204" pitchFamily="34" charset="0"/>
            </a:endParaRPr>
          </a:p>
          <a:p>
            <a:pPr lvl="0" algn="just"/>
            <a:r>
              <a:rPr lang="pl-PL" sz="1900" dirty="0">
                <a:cs typeface="Arial" panose="020B0604020202020204" pitchFamily="34" charset="0"/>
              </a:rPr>
              <a:t>Dzięki relacji mentora z jego podopiecznym udaje się dopełnić </a:t>
            </a:r>
            <a:r>
              <a:rPr lang="pl-PL" sz="1900" b="1" dirty="0">
                <a:cs typeface="Arial" panose="020B0604020202020204" pitchFamily="34" charset="0"/>
              </a:rPr>
              <a:t>szeroki katalog form aktywizacji </a:t>
            </a:r>
            <a:r>
              <a:rPr lang="pl-PL" sz="1900" dirty="0">
                <a:cs typeface="Arial" panose="020B0604020202020204" pitchFamily="34" charset="0"/>
              </a:rPr>
              <a:t>o narzędzie z indywidualnym podejściem i wysoce motywujące.</a:t>
            </a:r>
            <a:endParaRPr lang="pl-PL" dirty="0">
              <a:latin typeface="Garamond" panose="02020404030301010803" pitchFamily="18" charset="0"/>
            </a:endParaRPr>
          </a:p>
          <a:p>
            <a:pPr lvl="0"/>
            <a:endParaRPr lang="pl-PL" dirty="0"/>
          </a:p>
        </p:txBody>
      </p:sp>
    </p:spTree>
    <p:extLst>
      <p:ext uri="{BB962C8B-B14F-4D97-AF65-F5344CB8AC3E}">
        <p14:creationId xmlns:p14="http://schemas.microsoft.com/office/powerpoint/2010/main" val="699749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Standard minimum równości szans K i M</a:t>
            </a:r>
          </a:p>
        </p:txBody>
      </p:sp>
      <p:sp>
        <p:nvSpPr>
          <p:cNvPr id="3" name="Symbol zastępczy zawartości 2"/>
          <p:cNvSpPr>
            <a:spLocks noGrp="1"/>
          </p:cNvSpPr>
          <p:nvPr>
            <p:ph idx="1"/>
          </p:nvPr>
        </p:nvSpPr>
        <p:spPr/>
        <p:txBody>
          <a:bodyPr>
            <a:normAutofit/>
          </a:bodyPr>
          <a:lstStyle/>
          <a:p>
            <a:pPr algn="just"/>
            <a:r>
              <a:rPr lang="pl-PL" b="1" dirty="0"/>
              <a:t>Wyjątki, co do których nie stosuje się standardu minimum:</a:t>
            </a:r>
          </a:p>
          <a:p>
            <a:pPr algn="just"/>
            <a:endParaRPr lang="pl-PL" b="1" dirty="0"/>
          </a:p>
          <a:p>
            <a:pPr marL="285750" lvl="0" indent="-285750" algn="just">
              <a:buFont typeface="Arial" panose="020B0604020202020204" pitchFamily="34" charset="0"/>
              <a:buChar char="•"/>
            </a:pPr>
            <a:r>
              <a:rPr lang="pl-PL" dirty="0"/>
              <a:t>profil działalności beneficjenta (ograniczenia statutowe),</a:t>
            </a:r>
          </a:p>
          <a:p>
            <a:pPr marL="285750" lvl="0" indent="-285750" algn="just">
              <a:buFont typeface="Arial" panose="020B0604020202020204" pitchFamily="34" charset="0"/>
              <a:buChar char="•"/>
            </a:pPr>
            <a:r>
              <a:rPr lang="pl-PL" dirty="0"/>
              <a:t>zamknięta rekrutacja - projekt obejmuje (ze względu na swój zakres oddziaływania) wsparciem wszystkich pracowników/personel konkretnego podmiotu, wyodrębnionej organizacyjnie części danego podmiotu lub konkretnej grupy podmiotów wskazanych we wniosku o dofinansowanie projektu.</a:t>
            </a:r>
          </a:p>
          <a:p>
            <a:pPr algn="just"/>
            <a:r>
              <a:rPr lang="pl-PL" dirty="0"/>
              <a:t>W przypadku projektów które należą do wyjątków, zaleca się również planowanie działań zmierzających do przestrzegania zasady równości szans kobiet i mężczyzn.</a:t>
            </a:r>
          </a:p>
        </p:txBody>
      </p:sp>
    </p:spTree>
    <p:extLst>
      <p:ext uri="{BB962C8B-B14F-4D97-AF65-F5344CB8AC3E}">
        <p14:creationId xmlns:p14="http://schemas.microsoft.com/office/powerpoint/2010/main" val="3702737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Standard minimum równości szans K i M</a:t>
            </a:r>
          </a:p>
        </p:txBody>
      </p:sp>
      <p:sp>
        <p:nvSpPr>
          <p:cNvPr id="3" name="Symbol zastępczy zawartości 2"/>
          <p:cNvSpPr>
            <a:spLocks noGrp="1"/>
          </p:cNvSpPr>
          <p:nvPr>
            <p:ph idx="1"/>
          </p:nvPr>
        </p:nvSpPr>
        <p:spPr/>
        <p:txBody>
          <a:bodyPr>
            <a:normAutofit fontScale="92500"/>
          </a:bodyPr>
          <a:lstStyle/>
          <a:p>
            <a:pPr algn="just"/>
            <a:r>
              <a:rPr lang="pl-PL" b="1" dirty="0"/>
              <a:t>Standard minimum jest spełniony w przypadku uzyskania co najmniej 3 punktów za poniższe kryteria oceny -</a:t>
            </a:r>
            <a:r>
              <a:rPr lang="pl-PL" b="1" u="sng" dirty="0"/>
              <a:t> Kryterium nr 2 i 3 są alternatywne:</a:t>
            </a:r>
          </a:p>
          <a:p>
            <a:pPr marL="457200" indent="-457200" algn="just">
              <a:buAutoNum type="arabicPeriod"/>
            </a:pPr>
            <a:r>
              <a:rPr lang="pl-PL" dirty="0"/>
              <a:t>We wniosku o dofinansowanie projektu zawarte zostały informacje, które potwierdzają istnienie (albo brak istniejących) barier równościowych w obszarze tematycznym interwencji i/lub zasięgu oddziaływania projektu. </a:t>
            </a:r>
            <a:r>
              <a:rPr lang="pl-PL" b="1" dirty="0">
                <a:effectLst>
                  <a:outerShdw blurRad="38100" dist="38100" dir="2700000" algn="tl">
                    <a:srgbClr val="000000">
                      <a:alpha val="43137"/>
                    </a:srgbClr>
                  </a:outerShdw>
                </a:effectLst>
              </a:rPr>
              <a:t>( 0-1 pkt)</a:t>
            </a:r>
          </a:p>
          <a:p>
            <a:pPr marL="457200" indent="-457200" algn="just">
              <a:buFont typeface="Arial" panose="020B0604020202020204" pitchFamily="34" charset="0"/>
              <a:buAutoNum type="arabicPeriod"/>
            </a:pPr>
            <a:r>
              <a:rPr lang="pl-PL" dirty="0"/>
              <a:t>Wniosek o dofinansowanie projektu zawiera działania odpowiadające na zidentyfikowane bariery równościowe w obszarze tematycznym interwencji i/lub zasięgu oddziaływania projektu. </a:t>
            </a:r>
            <a:r>
              <a:rPr lang="pl-PL" b="1" dirty="0">
                <a:effectLst>
                  <a:outerShdw blurRad="38100" dist="38100" dir="2700000" algn="tl">
                    <a:srgbClr val="000000">
                      <a:alpha val="43137"/>
                    </a:srgbClr>
                  </a:outerShdw>
                </a:effectLst>
              </a:rPr>
              <a:t>(0-2 pkt)</a:t>
            </a:r>
          </a:p>
          <a:p>
            <a:pPr marL="457200" indent="-457200" algn="just">
              <a:buAutoNum type="arabicPeriod"/>
            </a:pPr>
            <a:endParaRPr lang="pl-PL" b="1" dirty="0">
              <a:effectLst>
                <a:outerShdw blurRad="38100" dist="38100" dir="2700000" algn="tl">
                  <a:srgbClr val="000000">
                    <a:alpha val="43137"/>
                  </a:srgbClr>
                </a:outerShdw>
              </a:effectLst>
            </a:endParaRPr>
          </a:p>
          <a:p>
            <a:pPr algn="just"/>
            <a:r>
              <a:rPr lang="pl-PL" b="1" dirty="0"/>
              <a:t>Np</a:t>
            </a:r>
            <a:r>
              <a:rPr lang="pl-PL" dirty="0"/>
              <a:t>. 1. W obszarze gminy/powiatu X w odniesieniu do długotrwale bezrobotnych, szczególnie z terenów wiejskich zaobserwowano bariery równościowe związane ze stereotypowym postrzeganiem roli K i M w życiu społecznym i zawodowym – stąd potrzeba zwrócenia uwagi realizatorom projektu, by ich przekaz kierowany do UP był wolny od takich stereotypów. Monitoringiem przestrzegania przez realizatorów tej zasady zajmie się koordynator projektu.</a:t>
            </a:r>
          </a:p>
          <a:p>
            <a:pPr algn="just"/>
            <a:r>
              <a:rPr lang="pl-PL" b="1" dirty="0"/>
              <a:t>2. </a:t>
            </a:r>
            <a:r>
              <a:rPr lang="pl-PL" dirty="0"/>
              <a:t>Kobiety poniżej 30 roku życia często opiekują się małymi dziećmi i stąd bariera uczestnictwa we wsparciu, dlatego zaplanowano opiekę nad dziećmi.</a:t>
            </a:r>
          </a:p>
          <a:p>
            <a:pPr algn="just"/>
            <a:r>
              <a:rPr lang="pl-PL" dirty="0"/>
              <a:t>W wyżej opisanych przypadkach jest punkt za wskazanie barier i punkt za podjęcie działań odpowiadających na zidentyfikowane bariery.</a:t>
            </a:r>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Tree>
    <p:extLst>
      <p:ext uri="{BB962C8B-B14F-4D97-AF65-F5344CB8AC3E}">
        <p14:creationId xmlns:p14="http://schemas.microsoft.com/office/powerpoint/2010/main" val="2132731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Standard minimum równości szans K i M</a:t>
            </a:r>
          </a:p>
        </p:txBody>
      </p:sp>
      <p:sp>
        <p:nvSpPr>
          <p:cNvPr id="3" name="Symbol zastępczy zawartości 2"/>
          <p:cNvSpPr>
            <a:spLocks noGrp="1"/>
          </p:cNvSpPr>
          <p:nvPr>
            <p:ph idx="1"/>
          </p:nvPr>
        </p:nvSpPr>
        <p:spPr/>
        <p:txBody>
          <a:bodyPr>
            <a:normAutofit fontScale="92500" lnSpcReduction="20000"/>
          </a:bodyPr>
          <a:lstStyle/>
          <a:p>
            <a:pPr algn="just"/>
            <a:r>
              <a:rPr lang="pl-PL" sz="1900" b="1" dirty="0"/>
              <a:t>Standard minimum jest spełniony w przypadku uzyskania co najmniej 3 punktów za poniższe kryteria oceny -</a:t>
            </a:r>
            <a:r>
              <a:rPr lang="pl-PL" sz="1900" b="1" u="sng" dirty="0"/>
              <a:t> Kryterium nr 2 i 3 są alternatywne:</a:t>
            </a:r>
          </a:p>
          <a:p>
            <a:pPr algn="just"/>
            <a:r>
              <a:rPr lang="pl-PL" sz="1900" dirty="0"/>
              <a:t>3. W przypadku stwierdzenia braku barier równościowych, wniosek o dofinansowanie projektu zawiera działania, zapewniające przestrzeganie zasady równości szans kobiet i mężczyzn, tak aby na żadnym etapie realizacji projektu tego typu bariery nie wystąpiły. </a:t>
            </a:r>
          </a:p>
          <a:p>
            <a:pPr algn="just"/>
            <a:r>
              <a:rPr lang="pl-PL" sz="1900" b="1" dirty="0"/>
              <a:t>(0-2 pkt)</a:t>
            </a:r>
          </a:p>
          <a:p>
            <a:pPr algn="just"/>
            <a:r>
              <a:rPr lang="pl-PL" sz="1900" b="1" dirty="0"/>
              <a:t>Np. </a:t>
            </a:r>
            <a:r>
              <a:rPr lang="pl-PL" sz="1900" dirty="0"/>
              <a:t>Badania pokazały, że opisane problemy i bariery dotyczą 50,01% K i 49,99% M (dane własne ze stycznia 2017 r. dotyczące grupy 80 K i 75 M) nie zaobserwowano więc barier równościowych. Aby jednak się nie pojawiły zaplanowano:…</a:t>
            </a:r>
          </a:p>
          <a:p>
            <a:pPr algn="just"/>
            <a:r>
              <a:rPr lang="pl-PL" sz="1900" dirty="0"/>
              <a:t>4. Wskaźniki realizacji projektu zostały podane w podziale na płeć i/lub został umieszczony opis tego, w jaki sposób rezultaty przyczynią się do zmniejszenia barier równościowych, istniejących w obszarze tematycznym interwencji i/lub zasięgu oddziaływania projektu</a:t>
            </a:r>
            <a:r>
              <a:rPr lang="pl-PL" sz="1900" dirty="0">
                <a:effectLst>
                  <a:outerShdw blurRad="38100" dist="38100" dir="2700000" algn="tl">
                    <a:srgbClr val="000000">
                      <a:alpha val="43137"/>
                    </a:srgbClr>
                  </a:outerShdw>
                </a:effectLst>
              </a:rPr>
              <a:t>.</a:t>
            </a:r>
            <a:r>
              <a:rPr lang="pl-PL" sz="1900" b="1" dirty="0">
                <a:effectLst>
                  <a:outerShdw blurRad="38100" dist="38100" dir="2700000" algn="tl">
                    <a:srgbClr val="000000">
                      <a:alpha val="43137"/>
                    </a:srgbClr>
                  </a:outerShdw>
                </a:effectLst>
              </a:rPr>
              <a:t> </a:t>
            </a:r>
            <a:r>
              <a:rPr lang="pl-PL" sz="1900" b="1" dirty="0"/>
              <a:t>( 0-2 pkt)</a:t>
            </a:r>
          </a:p>
          <a:p>
            <a:pPr algn="just"/>
            <a:r>
              <a:rPr lang="pl-PL" sz="1900" b="1" dirty="0"/>
              <a:t>np. zaplanowany poziom rezultatów wpłynie na wzrost konkurencyjności K na rynku pracy, gdyż aż 65% UP, którzy nabędą kwalifikacje zawodowe to będą K</a:t>
            </a:r>
          </a:p>
          <a:p>
            <a:pPr algn="just"/>
            <a:r>
              <a:rPr lang="pl-PL" sz="1900" dirty="0"/>
              <a:t>5. We wniosku o dofinansowanie projektu wskazano jakie działania zostaną podjęte w celu zapewnienia równościowego zarządzania projektem </a:t>
            </a:r>
            <a:r>
              <a:rPr lang="pl-PL" sz="1900" b="1" dirty="0"/>
              <a:t>( 0-1 pkt)</a:t>
            </a:r>
          </a:p>
          <a:p>
            <a:pPr algn="just"/>
            <a:r>
              <a:rPr lang="pl-PL" sz="1900" b="1" dirty="0"/>
              <a:t>Proszę o propozycje?</a:t>
            </a:r>
          </a:p>
          <a:p>
            <a:pPr algn="just"/>
            <a:endParaRPr lang="pl-PL" dirty="0"/>
          </a:p>
        </p:txBody>
      </p:sp>
    </p:spTree>
    <p:extLst>
      <p:ext uri="{BB962C8B-B14F-4D97-AF65-F5344CB8AC3E}">
        <p14:creationId xmlns:p14="http://schemas.microsoft.com/office/powerpoint/2010/main" val="81553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Uniwersalne planowanie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 z niepełnosprawnościami oraz zasady równości szans kobiet i mężczyzn w ramach funduszy unijnych na lata 2014-2020</a:t>
            </a:r>
            <a:r>
              <a:rPr lang="pl-PL" dirty="0"/>
              <a:t> uniwersalne projektowanie to projektowanie produktów, środowiska, programów i usług w taki sposób, by były użyteczne dla wszystkich, w możliwie największym stopniu, bez potrzeby adaptacji lub specjalistycznego projektowania. </a:t>
            </a:r>
          </a:p>
          <a:p>
            <a:pPr algn="just"/>
            <a:endParaRPr lang="pl-PL" dirty="0"/>
          </a:p>
          <a:p>
            <a:pPr algn="just"/>
            <a:r>
              <a:rPr lang="pl-PL" dirty="0"/>
              <a:t>Uniwersalne projektowanie nie wyklucza możliwości zapewniania dodatkowych udogodnień dla szczególnych grup osób</a:t>
            </a:r>
            <a:br>
              <a:rPr lang="pl-PL" dirty="0"/>
            </a:br>
            <a:r>
              <a:rPr lang="pl-PL" dirty="0"/>
              <a:t>z niepełnosprawnościami, jeżeli jest to potrzebne. </a:t>
            </a:r>
          </a:p>
          <a:p>
            <a:pPr algn="just"/>
            <a:endParaRPr lang="pl-PL" dirty="0"/>
          </a:p>
          <a:p>
            <a:pPr algn="just"/>
            <a:r>
              <a:rPr lang="pl-PL" dirty="0"/>
              <a:t>Wszystkie produkty projektów realizowanych ze środków EFS (produkty, towary, usługi, infrastruktura) są dostępne dla wszystkich osób, w tym również dostosowane do zidentyfikowanych potrzeb osób z niepełnosprawnościami.</a:t>
            </a:r>
          </a:p>
        </p:txBody>
      </p:sp>
    </p:spTree>
    <p:extLst>
      <p:ext uri="{BB962C8B-B14F-4D97-AF65-F5344CB8AC3E}">
        <p14:creationId xmlns:p14="http://schemas.microsoft.com/office/powerpoint/2010/main" val="2505273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Uniwersalne planowanie – uczestnik niepełnosprawny</a:t>
            </a:r>
          </a:p>
        </p:txBody>
      </p:sp>
      <p:sp>
        <p:nvSpPr>
          <p:cNvPr id="3" name="Symbol zastępczy zawartości 2"/>
          <p:cNvSpPr>
            <a:spLocks noGrp="1"/>
          </p:cNvSpPr>
          <p:nvPr>
            <p:ph idx="1"/>
          </p:nvPr>
        </p:nvSpPr>
        <p:spPr/>
        <p:txBody>
          <a:bodyPr>
            <a:normAutofit/>
          </a:bodyPr>
          <a:lstStyle/>
          <a:p>
            <a:r>
              <a:rPr lang="pl-PL" dirty="0"/>
              <a:t>Oznacza to, że muszą być zgodne z koncepcją uniwersalnego projektowania, opartego na ośmiu regułach:</a:t>
            </a:r>
          </a:p>
          <a:p>
            <a:endParaRPr lang="pl-PL" dirty="0"/>
          </a:p>
          <a:p>
            <a:r>
              <a:rPr lang="pl-PL" dirty="0"/>
              <a:t>1. Użyteczność dla osób o różnej sprawności;</a:t>
            </a:r>
          </a:p>
          <a:p>
            <a:r>
              <a:rPr lang="pl-PL" dirty="0"/>
              <a:t>2. Elastyczność w użytkowaniu;</a:t>
            </a:r>
          </a:p>
          <a:p>
            <a:r>
              <a:rPr lang="pl-PL" dirty="0"/>
              <a:t>3. Proste i intuicyjne użytkowanie;</a:t>
            </a:r>
          </a:p>
          <a:p>
            <a:r>
              <a:rPr lang="pl-PL" dirty="0"/>
              <a:t>4. Czytelna informacja;</a:t>
            </a:r>
          </a:p>
          <a:p>
            <a:r>
              <a:rPr lang="pl-PL" dirty="0"/>
              <a:t>5. Tolerancja na błędy;</a:t>
            </a:r>
          </a:p>
          <a:p>
            <a:r>
              <a:rPr lang="pl-PL" dirty="0"/>
              <a:t>6. Wygodne użytkowanie bez wysiłku;</a:t>
            </a:r>
          </a:p>
          <a:p>
            <a:r>
              <a:rPr lang="pl-PL" dirty="0"/>
              <a:t>7. Wielkość i przestrzeń odpowiednie dla dostępu i użytkowania;</a:t>
            </a:r>
          </a:p>
          <a:p>
            <a:r>
              <a:rPr lang="pl-PL" dirty="0"/>
              <a:t>8. Percepcja równości.</a:t>
            </a:r>
          </a:p>
          <a:p>
            <a:endParaRPr lang="pl-PL" dirty="0"/>
          </a:p>
        </p:txBody>
      </p:sp>
    </p:spTree>
    <p:extLst>
      <p:ext uri="{BB962C8B-B14F-4D97-AF65-F5344CB8AC3E}">
        <p14:creationId xmlns:p14="http://schemas.microsoft.com/office/powerpoint/2010/main" val="2285154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Mechanizm racjonalnych uprawnień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 z niepełnosprawnościami oraz zasady równości szans kobiet i mężczyzn w ramach funduszy unijnych na lata 2014-2020</a:t>
            </a:r>
            <a:r>
              <a:rPr lang="pl-PL" dirty="0"/>
              <a:t> mechanizm racjonalnych usprawnień to konieczne i odpowiednie zmiany 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p>
          <a:p>
            <a:pPr algn="just"/>
            <a:r>
              <a:rPr lang="pl-PL" b="1" dirty="0"/>
              <a:t>Przykładowy katalog kosztów racjonalnych usprawnień:</a:t>
            </a:r>
          </a:p>
          <a:p>
            <a:pPr marL="285750" lvl="0" indent="-285750" algn="just">
              <a:buFont typeface="Wingdings" panose="05000000000000000000" pitchFamily="2" charset="2"/>
              <a:buChar char="v"/>
            </a:pPr>
            <a:r>
              <a:rPr lang="pl-PL" dirty="0"/>
              <a:t>specjalistyczny transport na miejsce realizacji wsparcia;</a:t>
            </a:r>
          </a:p>
          <a:p>
            <a:pPr marL="285750" lvl="0" indent="-285750" algn="just">
              <a:buFont typeface="Wingdings" panose="05000000000000000000" pitchFamily="2" charset="2"/>
              <a:buChar char="v"/>
            </a:pPr>
            <a:r>
              <a:rPr lang="pl-PL" dirty="0"/>
              <a:t>dostosowanie architektoniczne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dirty="0"/>
            </a:br>
            <a:r>
              <a:rPr lang="pl-PL" dirty="0"/>
              <a:t>i słabowidzących itp.);</a:t>
            </a:r>
          </a:p>
          <a:p>
            <a:pPr marL="285750" lvl="0" indent="-285750" algn="just">
              <a:buFont typeface="Wingdings" panose="05000000000000000000" pitchFamily="2" charset="2"/>
              <a:buChar char="v"/>
            </a:pPr>
            <a:r>
              <a:rPr lang="pl-PL" dirty="0"/>
              <a:t>dostosowanie infrastruktury komputerowej (np. wynajęcie lub zakup i instalacja programów powiększających, mówiących, kamer do kontaktu z osobą posługującą się językiem migowym, drukarek materiałów w alfabecie Braille’a);</a:t>
            </a:r>
          </a:p>
          <a:p>
            <a:pPr algn="just"/>
            <a:endParaRPr lang="pl-PL" dirty="0"/>
          </a:p>
        </p:txBody>
      </p:sp>
    </p:spTree>
    <p:extLst>
      <p:ext uri="{BB962C8B-B14F-4D97-AF65-F5344CB8AC3E}">
        <p14:creationId xmlns:p14="http://schemas.microsoft.com/office/powerpoint/2010/main" val="201263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Mechanizm racjonalnych uprawnień – uczestnik niepełnosprawny</a:t>
            </a:r>
          </a:p>
        </p:txBody>
      </p:sp>
      <p:sp>
        <p:nvSpPr>
          <p:cNvPr id="3" name="Symbol zastępczy zawartości 2"/>
          <p:cNvSpPr>
            <a:spLocks noGrp="1"/>
          </p:cNvSpPr>
          <p:nvPr>
            <p:ph idx="1"/>
          </p:nvPr>
        </p:nvSpPr>
        <p:spPr/>
        <p:txBody>
          <a:bodyPr>
            <a:normAutofit lnSpcReduction="10000"/>
          </a:bodyPr>
          <a:lstStyle/>
          <a:p>
            <a:pPr algn="just"/>
            <a:r>
              <a:rPr lang="pl-PL" b="1" dirty="0"/>
              <a:t>Przykładowy katalog kosztów racjonalnych usprawnień:</a:t>
            </a:r>
          </a:p>
          <a:p>
            <a:pPr marL="285750" lvl="0" indent="-285750" algn="just">
              <a:buFont typeface="Wingdings" panose="05000000000000000000" pitchFamily="2" charset="2"/>
              <a:buChar char="v"/>
            </a:pPr>
            <a:r>
              <a:rPr lang="pl-PL" dirty="0"/>
              <a:t>dostosowania akustyczne (wynajęcie lub zakup i montaż systemów wspomagających słyszenie, np. pętli indukcyjnych, systemów FM);</a:t>
            </a:r>
          </a:p>
          <a:p>
            <a:pPr marL="285750" lvl="0" indent="-285750" algn="just">
              <a:buFont typeface="Wingdings" panose="05000000000000000000" pitchFamily="2" charset="2"/>
              <a:buChar char="v"/>
            </a:pPr>
            <a:r>
              <a:rPr lang="pl-PL" dirty="0"/>
              <a:t>asystent tłumaczący na język łatwy;</a:t>
            </a:r>
          </a:p>
          <a:p>
            <a:pPr marL="285750" indent="-285750" algn="just">
              <a:buFont typeface="Wingdings" panose="05000000000000000000" pitchFamily="2" charset="2"/>
              <a:buChar char="v"/>
            </a:pPr>
            <a:r>
              <a:rPr lang="pl-PL" dirty="0"/>
              <a:t>asystent osoby z niepełnosprawnością;</a:t>
            </a:r>
          </a:p>
          <a:p>
            <a:pPr marL="285750" lvl="0" indent="-285750" algn="just">
              <a:buFont typeface="Wingdings" panose="05000000000000000000" pitchFamily="2" charset="2"/>
              <a:buChar char="v"/>
            </a:pPr>
            <a:r>
              <a:rPr lang="pl-PL" dirty="0"/>
              <a:t>tłumacz języka migowego lub tłumacz-przewodnik;</a:t>
            </a:r>
          </a:p>
          <a:p>
            <a:pPr marL="285750" lvl="0" indent="-285750" algn="just">
              <a:buFont typeface="Wingdings" panose="05000000000000000000" pitchFamily="2" charset="2"/>
              <a:buChar char="v"/>
            </a:pPr>
            <a:r>
              <a:rPr lang="pl-PL" dirty="0"/>
              <a:t>przewodnik dla osoby mającej trudności w widzeniu;</a:t>
            </a:r>
          </a:p>
          <a:p>
            <a:pPr marL="285750" lvl="0" indent="-285750" algn="just">
              <a:buFont typeface="Wingdings" panose="05000000000000000000" pitchFamily="2" charset="2"/>
              <a:buChar char="v"/>
            </a:pPr>
            <a:r>
              <a:rPr lang="pl-PL" dirty="0"/>
              <a:t>alternatywne formy przygotowania materiałów projektowych (szkoleniowych, informacyjnych, np. wersje elektroniczne dokumentów, wersje w druku powiększonym, wersje pisane alfabetem Braille’a, wersje w języku łatwym, nagranie tłumaczenia na język migowy na nośniku elektronicznym, itp.);</a:t>
            </a:r>
          </a:p>
          <a:p>
            <a:pPr marL="285750" lvl="0" indent="-285750" algn="just">
              <a:buFont typeface="Wingdings" panose="05000000000000000000" pitchFamily="2" charset="2"/>
              <a:buChar char="v"/>
            </a:pPr>
            <a:r>
              <a:rPr lang="pl-PL" dirty="0"/>
              <a:t>zmiana procedur;</a:t>
            </a:r>
          </a:p>
          <a:p>
            <a:pPr marL="285750" lvl="0" indent="-285750" algn="just">
              <a:buFont typeface="Wingdings" panose="05000000000000000000" pitchFamily="2" charset="2"/>
              <a:buChar char="v"/>
            </a:pPr>
            <a:r>
              <a:rPr lang="pl-PL" dirty="0"/>
              <a:t>wydłużony czas wsparcia (wynikającego np. z konieczności wolniejszego tłumaczenia na język migowy, wolnego mówienia, odczytywania komunikatów z ust, stosowania języka łatwego itp.);</a:t>
            </a:r>
          </a:p>
          <a:p>
            <a:pPr marL="285750" lvl="0" indent="-285750" algn="just">
              <a:buFont typeface="Wingdings" panose="05000000000000000000" pitchFamily="2" charset="2"/>
              <a:buChar char="v"/>
            </a:pPr>
            <a:r>
              <a:rPr lang="pl-PL" dirty="0"/>
              <a:t>dostosowanie posiłków, uwzględniania specyficznych potrzeb żywieniowych wynikających z niepełnosprawności.</a:t>
            </a:r>
          </a:p>
          <a:p>
            <a:pPr algn="just"/>
            <a:endParaRPr lang="pl-PL" dirty="0"/>
          </a:p>
        </p:txBody>
      </p:sp>
    </p:spTree>
    <p:extLst>
      <p:ext uri="{BB962C8B-B14F-4D97-AF65-F5344CB8AC3E}">
        <p14:creationId xmlns:p14="http://schemas.microsoft.com/office/powerpoint/2010/main" val="2702226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Mechanizm racjonalnych uprawnień – uczestnik niepełnosprawny</a:t>
            </a:r>
          </a:p>
        </p:txBody>
      </p:sp>
      <p:sp>
        <p:nvSpPr>
          <p:cNvPr id="3" name="Symbol zastępczy zawartości 2"/>
          <p:cNvSpPr>
            <a:spLocks noGrp="1"/>
          </p:cNvSpPr>
          <p:nvPr>
            <p:ph idx="1"/>
          </p:nvPr>
        </p:nvSpPr>
        <p:spPr/>
        <p:txBody>
          <a:bodyPr>
            <a:normAutofit/>
          </a:bodyPr>
          <a:lstStyle/>
          <a:p>
            <a:pPr algn="just"/>
            <a:r>
              <a:rPr lang="pl-PL" dirty="0"/>
              <a:t>Łączny koszt racjonalnych usprawnień na jednego uczestnika w projekcie nie może przekroczyć 12 tys. PLN. </a:t>
            </a:r>
          </a:p>
          <a:p>
            <a:pPr algn="just"/>
            <a:endParaRPr lang="pl-PL" dirty="0"/>
          </a:p>
          <a:p>
            <a:pPr algn="just"/>
            <a:r>
              <a:rPr lang="pl-PL" dirty="0"/>
              <a:t>Finansowanie i kwalifikowanie wydatków związanych z mechanizmem racjonalnych usprawnień jest możliwe w ramach zasady elastyczności budżetu projektu. Umożliwi to beneficjentom dokonywanie przesunięć środków w ramach budżetu na ten cel, w momencie pojawienia się w projekcie specjalnych potrzeb osoby lub osób z niepełnosprawnościami. </a:t>
            </a:r>
          </a:p>
          <a:p>
            <a:pPr algn="just"/>
            <a:endParaRPr lang="pl-PL" dirty="0"/>
          </a:p>
          <a:p>
            <a:pPr algn="just"/>
            <a:r>
              <a:rPr lang="pl-PL" dirty="0"/>
              <a:t>W przypadku braku możliwości pokrycia wydatków związanych z mechanizmem racjonalnych usprawnień, istnieje możliwość wnioskowania do IZ RPO/IP o zwiększenie wartości dofinansowania projektu. Decyzję w sprawie finansowania mechanizmu racjonalnych usprawnień podejmuje IZ /IP biorąc pod uwagę zasadność i racjonalność poniesienia dodatkowych kosztów </a:t>
            </a:r>
          </a:p>
          <a:p>
            <a:pPr lvl="0" algn="just"/>
            <a:endParaRPr lang="pl-PL" dirty="0"/>
          </a:p>
          <a:p>
            <a:pPr algn="just"/>
            <a:endParaRPr lang="pl-PL" dirty="0"/>
          </a:p>
        </p:txBody>
      </p:sp>
    </p:spTree>
    <p:extLst>
      <p:ext uri="{BB962C8B-B14F-4D97-AF65-F5344CB8AC3E}">
        <p14:creationId xmlns:p14="http://schemas.microsoft.com/office/powerpoint/2010/main" val="2312415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Zrównoważony rozwój</a:t>
            </a:r>
          </a:p>
        </p:txBody>
      </p:sp>
      <p:sp>
        <p:nvSpPr>
          <p:cNvPr id="3" name="Symbol zastępczy zawartości 2"/>
          <p:cNvSpPr>
            <a:spLocks noGrp="1"/>
          </p:cNvSpPr>
          <p:nvPr>
            <p:ph idx="1"/>
          </p:nvPr>
        </p:nvSpPr>
        <p:spPr/>
        <p:txBody>
          <a:bodyPr>
            <a:normAutofit fontScale="25000" lnSpcReduction="20000"/>
          </a:bodyPr>
          <a:lstStyle/>
          <a:p>
            <a:pPr algn="just"/>
            <a:r>
              <a:rPr lang="pl-PL" sz="7200" dirty="0"/>
              <a:t>Realizacja koncepcji zrównoważonego rozwoju powinna sprowadzać się m.in. do: </a:t>
            </a:r>
          </a:p>
          <a:p>
            <a:pPr algn="just"/>
            <a:r>
              <a:rPr lang="pl-PL" sz="7200" i="1" dirty="0"/>
              <a:t>poszukiwania konsensusu pomiędzy dążeniem do maksymalizacji efektu ekonomicznego projektu a zwiększaniem  efektywności wykorzystania zasobów (np. energii, wody i surowców mineralnych) i  zmniejszeniem negatywnych oddziaływań na środowisko</a:t>
            </a:r>
            <a:r>
              <a:rPr lang="pl-PL" sz="7200" dirty="0"/>
              <a:t>; </a:t>
            </a:r>
            <a:r>
              <a:rPr lang="pl-PL" sz="7200" i="1" dirty="0"/>
              <a:t>postrzegania odpadów jako źródła zasobów (w tym zastępowania surowców pierwotnych surowcami wtórnymi, powstającymi z odpadów), w  tym m.in. do dążenia do maksymalizacji wykorzystywania odpadów jako surowców, gospodarowania odpadami zgodnie z hierarchią sposobów postępowania z odpadami</a:t>
            </a:r>
            <a:r>
              <a:rPr lang="pl-PL" sz="7200" dirty="0"/>
              <a:t>; </a:t>
            </a:r>
            <a:r>
              <a:rPr lang="pl-PL" sz="7200" i="1" dirty="0"/>
              <a:t>dążenia do  zamykania obiegów surowcowych, a w  tym maksymalizacji oszczędności wody i  energii</a:t>
            </a:r>
            <a:r>
              <a:rPr lang="pl-PL" sz="7200" dirty="0"/>
              <a:t>. </a:t>
            </a:r>
          </a:p>
          <a:p>
            <a:pPr algn="just"/>
            <a:endParaRPr lang="pl-PL" sz="7200" dirty="0"/>
          </a:p>
          <a:p>
            <a:pPr algn="just"/>
            <a:r>
              <a:rPr lang="pl-PL" sz="7200" dirty="0"/>
              <a:t>Zasada zrównoważonego rozwoju prowadzi do minimalizacji oddziaływania działalności człowieka na środowisko. </a:t>
            </a:r>
          </a:p>
          <a:p>
            <a:pPr algn="just"/>
            <a:r>
              <a:rPr lang="pl-PL" sz="7200" dirty="0"/>
              <a:t>Mając na uwadze specyfikę Europejskiego Funduszu Społecznego Wnioskodawca winien zawrzeć we wniosku</a:t>
            </a:r>
            <a:br>
              <a:rPr lang="pl-PL" sz="7200" dirty="0"/>
            </a:br>
            <a:r>
              <a:rPr lang="pl-PL" sz="7200" dirty="0"/>
              <a:t>o dofinansowanie adekwatne zapisy do wsparcia, które realizuje, świadczące o realizacji zasady np. poprzez: wskazanie, iż przy zakupie gadżetów promocyjnych i materiałów biurowych zostaną wybrane produkty zgodne z zasadą Fair trade lub produkty ekologiczne, efektywne wykorzystanie sprzętu w projekcie (przestrzeganie zasady oszczędności energii), segregację powstałych w trakcie realizacji projektu odpadów, zaplanowaniu działań zwiększających świadomość ekologiczną  wśród kadry zarządzającej oraz uczestników projektu, ograniczenie zużycia papieru (dwustronny wydruk materiałów, prowadzenie korespondencji.</a:t>
            </a:r>
          </a:p>
          <a:p>
            <a:pPr algn="just"/>
            <a:endParaRPr lang="pl-PL" sz="7200" dirty="0"/>
          </a:p>
          <a:p>
            <a:pPr algn="just"/>
            <a:endParaRPr lang="pl-PL" dirty="0"/>
          </a:p>
        </p:txBody>
      </p:sp>
    </p:spTree>
    <p:extLst>
      <p:ext uri="{BB962C8B-B14F-4D97-AF65-F5344CB8AC3E}">
        <p14:creationId xmlns:p14="http://schemas.microsoft.com/office/powerpoint/2010/main" val="243570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Group 2"/>
          <p:cNvGraphicFramePr>
            <a:graphicFrameLocks noGrp="1"/>
          </p:cNvGraphicFramePr>
          <p:nvPr>
            <p:ph idx="1"/>
            <p:extLst>
              <p:ext uri="{D42A27DB-BD31-4B8C-83A1-F6EECF244321}">
                <p14:modId xmlns:p14="http://schemas.microsoft.com/office/powerpoint/2010/main" val="2909605510"/>
              </p:ext>
            </p:extLst>
          </p:nvPr>
        </p:nvGraphicFramePr>
        <p:xfrm>
          <a:off x="2217600" y="1677012"/>
          <a:ext cx="7818438" cy="4321175"/>
        </p:xfrm>
        <a:graphic>
          <a:graphicData uri="http://schemas.openxmlformats.org/drawingml/2006/table">
            <a:tbl>
              <a:tblPr/>
              <a:tblGrid>
                <a:gridCol w="1825625">
                  <a:extLst>
                    <a:ext uri="{9D8B030D-6E8A-4147-A177-3AD203B41FA5}">
                      <a16:colId xmlns:a16="http://schemas.microsoft.com/office/drawing/2014/main" xmlns="" val="20000"/>
                    </a:ext>
                  </a:extLst>
                </a:gridCol>
                <a:gridCol w="1292225">
                  <a:extLst>
                    <a:ext uri="{9D8B030D-6E8A-4147-A177-3AD203B41FA5}">
                      <a16:colId xmlns:a16="http://schemas.microsoft.com/office/drawing/2014/main" xmlns="" val="20001"/>
                    </a:ext>
                  </a:extLst>
                </a:gridCol>
                <a:gridCol w="1565275">
                  <a:extLst>
                    <a:ext uri="{9D8B030D-6E8A-4147-A177-3AD203B41FA5}">
                      <a16:colId xmlns:a16="http://schemas.microsoft.com/office/drawing/2014/main" xmlns="" val="20002"/>
                    </a:ext>
                  </a:extLst>
                </a:gridCol>
                <a:gridCol w="1566863">
                  <a:extLst>
                    <a:ext uri="{9D8B030D-6E8A-4147-A177-3AD203B41FA5}">
                      <a16:colId xmlns:a16="http://schemas.microsoft.com/office/drawing/2014/main" xmlns="" val="20003"/>
                    </a:ext>
                  </a:extLst>
                </a:gridCol>
                <a:gridCol w="1568450">
                  <a:extLst>
                    <a:ext uri="{9D8B030D-6E8A-4147-A177-3AD203B41FA5}">
                      <a16:colId xmlns:a16="http://schemas.microsoft.com/office/drawing/2014/main" xmlns="" val="20004"/>
                    </a:ext>
                  </a:extLst>
                </a:gridCol>
              </a:tblGrid>
              <a:tr h="777420">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endParaRPr kumimoji="0" lang="pl-PL" sz="22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Opis</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Wskaźniki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Źródła weryfikacji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Założenia i ryzyko</a:t>
                      </a: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1451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 główny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7742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Cele szczegółowe</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0558">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Rezultaty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57383">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Produkty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33884">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Działania</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Środki i nakłady</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Koszty działań</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Prostokąt 1">
            <a:extLst>
              <a:ext uri="{FF2B5EF4-FFF2-40B4-BE49-F238E27FC236}">
                <a16:creationId xmlns:a16="http://schemas.microsoft.com/office/drawing/2014/main" xmlns="" id="{AD55BB88-CEA7-4DED-99F9-16F439F99610}"/>
              </a:ext>
            </a:extLst>
          </p:cNvPr>
          <p:cNvSpPr/>
          <p:nvPr/>
        </p:nvSpPr>
        <p:spPr>
          <a:xfrm>
            <a:off x="5049953" y="1112863"/>
            <a:ext cx="2153731" cy="461665"/>
          </a:xfrm>
          <a:prstGeom prst="rect">
            <a:avLst/>
          </a:prstGeom>
        </p:spPr>
        <p:txBody>
          <a:bodyPr wrap="none">
            <a:spAutoFit/>
          </a:bodyPr>
          <a:lstStyle/>
          <a:p>
            <a:r>
              <a:rPr lang="pl-PL" sz="2400" b="1" dirty="0">
                <a:solidFill>
                  <a:srgbClr val="002060"/>
                </a:solidFill>
                <a:latin typeface="+mn-lt"/>
                <a:ea typeface="Mongolian Baiti" panose="03000500000000000000" pitchFamily="66" charset="0"/>
              </a:rPr>
              <a:t>Logika projektu</a:t>
            </a:r>
            <a:endParaRPr lang="pl-PL" sz="2400" b="1" dirty="0">
              <a:solidFill>
                <a:srgbClr val="002060"/>
              </a:solidFill>
              <a:latin typeface="+mn-lt"/>
            </a:endParaRPr>
          </a:p>
        </p:txBody>
      </p:sp>
    </p:spTree>
    <p:extLst>
      <p:ext uri="{BB962C8B-B14F-4D97-AF65-F5344CB8AC3E}">
        <p14:creationId xmlns:p14="http://schemas.microsoft.com/office/powerpoint/2010/main" val="2287532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10" y="3178643"/>
            <a:ext cx="11348581" cy="500715"/>
          </a:xfrm>
        </p:spPr>
        <p:txBody>
          <a:bodyPr/>
          <a:lstStyle/>
          <a:p>
            <a:pPr algn="ctr">
              <a:spcBef>
                <a:spcPts val="1000"/>
              </a:spcBef>
            </a:pPr>
            <a:r>
              <a:rPr lang="pl-PL" sz="2800" b="1" dirty="0">
                <a:ea typeface="Mongolian Baiti" panose="03000500000000000000" pitchFamily="66" charset="0"/>
              </a:rPr>
              <a:t>Przygotowywanie projektu w ramach POWER 2014-2020</a:t>
            </a:r>
          </a:p>
        </p:txBody>
      </p:sp>
    </p:spTree>
    <p:extLst>
      <p:ext uri="{BB962C8B-B14F-4D97-AF65-F5344CB8AC3E}">
        <p14:creationId xmlns:p14="http://schemas.microsoft.com/office/powerpoint/2010/main" val="3383421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6126" y="1896978"/>
            <a:ext cx="10039350" cy="2857500"/>
          </a:xfrm>
        </p:spPr>
      </p:pic>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1284555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9969" y="2024856"/>
            <a:ext cx="9934575" cy="3952875"/>
          </a:xfrm>
        </p:spPr>
      </p:pic>
    </p:spTree>
    <p:extLst>
      <p:ext uri="{BB962C8B-B14F-4D97-AF65-F5344CB8AC3E}">
        <p14:creationId xmlns:p14="http://schemas.microsoft.com/office/powerpoint/2010/main" val="186471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9728" y="2088571"/>
            <a:ext cx="9115425" cy="3009900"/>
          </a:xfrm>
        </p:spPr>
      </p:pic>
    </p:spTree>
    <p:extLst>
      <p:ext uri="{BB962C8B-B14F-4D97-AF65-F5344CB8AC3E}">
        <p14:creationId xmlns:p14="http://schemas.microsoft.com/office/powerpoint/2010/main" val="3558648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0494" y="1967706"/>
            <a:ext cx="9153525" cy="4067175"/>
          </a:xfrm>
        </p:spPr>
      </p:pic>
    </p:spTree>
    <p:extLst>
      <p:ext uri="{BB962C8B-B14F-4D97-AF65-F5344CB8AC3E}">
        <p14:creationId xmlns:p14="http://schemas.microsoft.com/office/powerpoint/2010/main" val="1273891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3356" y="2086769"/>
            <a:ext cx="9067800" cy="3829050"/>
          </a:xfrm>
        </p:spPr>
      </p:pic>
    </p:spTree>
    <p:extLst>
      <p:ext uri="{BB962C8B-B14F-4D97-AF65-F5344CB8AC3E}">
        <p14:creationId xmlns:p14="http://schemas.microsoft.com/office/powerpoint/2010/main" val="3245494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003" y="1847484"/>
            <a:ext cx="10048875" cy="3590925"/>
          </a:xfrm>
        </p:spPr>
      </p:pic>
    </p:spTree>
    <p:extLst>
      <p:ext uri="{BB962C8B-B14F-4D97-AF65-F5344CB8AC3E}">
        <p14:creationId xmlns:p14="http://schemas.microsoft.com/office/powerpoint/2010/main" val="158838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2528" y="2019450"/>
            <a:ext cx="10029825" cy="923925"/>
          </a:xfr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231" y="3081337"/>
            <a:ext cx="10029825" cy="695325"/>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588" y="3980548"/>
            <a:ext cx="9982200" cy="695325"/>
          </a:xfrm>
          <a:prstGeom prst="rect">
            <a:avLst/>
          </a:prstGeom>
        </p:spPr>
      </p:pic>
    </p:spTree>
    <p:extLst>
      <p:ext uri="{BB962C8B-B14F-4D97-AF65-F5344CB8AC3E}">
        <p14:creationId xmlns:p14="http://schemas.microsoft.com/office/powerpoint/2010/main" val="2646837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9652" y="1637421"/>
            <a:ext cx="8955578" cy="4554406"/>
          </a:xfrm>
        </p:spPr>
      </p:pic>
    </p:spTree>
    <p:extLst>
      <p:ext uri="{BB962C8B-B14F-4D97-AF65-F5344CB8AC3E}">
        <p14:creationId xmlns:p14="http://schemas.microsoft.com/office/powerpoint/2010/main" val="1384050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9659" y="1847614"/>
            <a:ext cx="9982200" cy="1638300"/>
          </a:xfr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88" y="3658244"/>
            <a:ext cx="10001250" cy="752475"/>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95" y="4724914"/>
            <a:ext cx="10058400" cy="570419"/>
          </a:xfrm>
          <a:prstGeom prst="rect">
            <a:avLst/>
          </a:prstGeom>
        </p:spPr>
      </p:pic>
    </p:spTree>
    <p:extLst>
      <p:ext uri="{BB962C8B-B14F-4D97-AF65-F5344CB8AC3E}">
        <p14:creationId xmlns:p14="http://schemas.microsoft.com/office/powerpoint/2010/main" val="187698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1168402"/>
            <a:ext cx="11348581" cy="500715"/>
          </a:xfrm>
        </p:spPr>
        <p:txBody>
          <a:bodyPr/>
          <a:lstStyle/>
          <a:p>
            <a:pPr algn="ctr">
              <a:spcBef>
                <a:spcPts val="1000"/>
              </a:spcBef>
            </a:pPr>
            <a:r>
              <a:rPr lang="pl-PL" b="1" dirty="0">
                <a:ea typeface="Mongolian Baiti" panose="03000500000000000000" pitchFamily="66" charset="0"/>
              </a:rPr>
              <a:t>Logika interwencji</a:t>
            </a:r>
          </a:p>
        </p:txBody>
      </p:sp>
      <p:sp>
        <p:nvSpPr>
          <p:cNvPr id="3" name="Symbol zastępczy zawartości 2"/>
          <p:cNvSpPr>
            <a:spLocks noGrp="1"/>
          </p:cNvSpPr>
          <p:nvPr>
            <p:ph idx="1"/>
          </p:nvPr>
        </p:nvSpPr>
        <p:spPr>
          <a:xfrm>
            <a:off x="313151" y="1669117"/>
            <a:ext cx="11348581" cy="4351338"/>
          </a:xfrm>
        </p:spPr>
        <p:txBody>
          <a:bodyPr>
            <a:noAutofit/>
          </a:bodyPr>
          <a:lstStyle/>
          <a:p>
            <a:endParaRPr lang="pl-PL" dirty="0"/>
          </a:p>
          <a:p>
            <a:pPr lvl="0"/>
            <a:endParaRPr lang="pl-PL" dirty="0">
              <a:latin typeface="Garamond" panose="02020404030301010803" pitchFamily="18" charset="0"/>
            </a:endParaRPr>
          </a:p>
        </p:txBody>
      </p:sp>
      <p:pic>
        <p:nvPicPr>
          <p:cNvPr id="4" name="Picture 7">
            <a:extLst>
              <a:ext uri="{FF2B5EF4-FFF2-40B4-BE49-F238E27FC236}">
                <a16:creationId xmlns:a16="http://schemas.microsoft.com/office/drawing/2014/main" xmlns="" id="{6336E2B2-E070-4461-AEC7-4846E6FF081C}"/>
              </a:ext>
            </a:extLst>
          </p:cNvPr>
          <p:cNvPicPr>
            <a:picLocks noChangeAspect="1" noChangeArrowheads="1"/>
          </p:cNvPicPr>
          <p:nvPr/>
        </p:nvPicPr>
        <p:blipFill>
          <a:blip r:embed="rId2" cstate="print">
            <a:duotone>
              <a:prstClr val="black"/>
              <a:srgbClr val="669900">
                <a:tint val="45000"/>
                <a:satMod val="400000"/>
              </a:srgbClr>
            </a:duotone>
            <a:extLst/>
          </a:blip>
          <a:srcRect/>
          <a:stretch>
            <a:fillRect/>
          </a:stretch>
        </p:blipFill>
        <p:spPr bwMode="auto">
          <a:xfrm>
            <a:off x="2317897" y="1563677"/>
            <a:ext cx="7339087" cy="4562219"/>
          </a:xfrm>
          <a:prstGeom prst="rect">
            <a:avLst/>
          </a:prstGeom>
          <a:noFill/>
          <a:ln>
            <a:noFill/>
          </a:ln>
          <a:extLst/>
        </p:spPr>
      </p:pic>
    </p:spTree>
    <p:extLst>
      <p:ext uri="{BB962C8B-B14F-4D97-AF65-F5344CB8AC3E}">
        <p14:creationId xmlns:p14="http://schemas.microsoft.com/office/powerpoint/2010/main" val="1472163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567" y="1859842"/>
            <a:ext cx="10684165" cy="3003336"/>
          </a:xfr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28" y="4652320"/>
            <a:ext cx="10689204" cy="974514"/>
          </a:xfrm>
          <a:prstGeom prst="rect">
            <a:avLst/>
          </a:prstGeom>
        </p:spPr>
      </p:pic>
    </p:spTree>
    <p:extLst>
      <p:ext uri="{BB962C8B-B14F-4D97-AF65-F5344CB8AC3E}">
        <p14:creationId xmlns:p14="http://schemas.microsoft.com/office/powerpoint/2010/main" val="2628633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budowy zespołu projektowego</a:t>
            </a:r>
          </a:p>
        </p:txBody>
      </p:sp>
      <p:sp>
        <p:nvSpPr>
          <p:cNvPr id="3" name="Symbol zastępczy zawartości 2"/>
          <p:cNvSpPr>
            <a:spLocks noGrp="1"/>
          </p:cNvSpPr>
          <p:nvPr>
            <p:ph idx="1"/>
          </p:nvPr>
        </p:nvSpPr>
        <p:spPr>
          <a:xfrm>
            <a:off x="313150" y="2289859"/>
            <a:ext cx="11348581" cy="4351338"/>
          </a:xfrm>
        </p:spPr>
        <p:txBody>
          <a:bodyPr>
            <a:normAutofit/>
          </a:bodyPr>
          <a:lstStyle/>
          <a:p>
            <a:r>
              <a:rPr lang="pl-PL" altLang="pl-PL" dirty="0"/>
              <a:t>Skuteczny zespół powinien:</a:t>
            </a:r>
          </a:p>
          <a:p>
            <a:endParaRPr lang="pl-PL" altLang="pl-PL" dirty="0"/>
          </a:p>
          <a:p>
            <a:pPr marL="742950" lvl="1" indent="-285750">
              <a:buFont typeface="Wingdings" panose="05000000000000000000" pitchFamily="2" charset="2"/>
              <a:buChar char="§"/>
            </a:pPr>
            <a:r>
              <a:rPr lang="pl-PL" altLang="pl-PL" sz="1800" dirty="0"/>
              <a:t>Posiadać lidera</a:t>
            </a:r>
          </a:p>
          <a:p>
            <a:pPr marL="742950" lvl="1" indent="-285750">
              <a:buFont typeface="Wingdings" panose="05000000000000000000" pitchFamily="2" charset="2"/>
              <a:buChar char="§"/>
            </a:pPr>
            <a:r>
              <a:rPr lang="pl-PL" altLang="pl-PL" sz="1800" dirty="0"/>
              <a:t>Posiadać jasno wytyczone cele</a:t>
            </a:r>
          </a:p>
          <a:p>
            <a:pPr marL="742950" lvl="1" indent="-285750">
              <a:buFont typeface="Wingdings" panose="05000000000000000000" pitchFamily="2" charset="2"/>
              <a:buChar char="§"/>
            </a:pPr>
            <a:r>
              <a:rPr lang="pl-PL" altLang="pl-PL" sz="1800" dirty="0"/>
              <a:t>Mieć ustaloną strukturę</a:t>
            </a:r>
          </a:p>
          <a:p>
            <a:pPr marL="742950" lvl="1" indent="-285750">
              <a:buFont typeface="Wingdings" panose="05000000000000000000" pitchFamily="2" charset="2"/>
              <a:buChar char="§"/>
            </a:pPr>
            <a:r>
              <a:rPr lang="pl-PL" altLang="pl-PL" sz="1800" dirty="0"/>
              <a:t>Mieć określone zakresy obowiązków członków zespołu</a:t>
            </a:r>
          </a:p>
          <a:p>
            <a:pPr marL="742950" lvl="1" indent="-285750">
              <a:buFont typeface="Wingdings" panose="05000000000000000000" pitchFamily="2" charset="2"/>
              <a:buChar char="§"/>
            </a:pPr>
            <a:r>
              <a:rPr lang="pl-PL" altLang="pl-PL" sz="1800" dirty="0"/>
              <a:t>Mieć określone reguły i procedury komunikowania się w zespole</a:t>
            </a:r>
          </a:p>
          <a:p>
            <a:pPr marL="742950" lvl="1" indent="-285750">
              <a:buFont typeface="Wingdings" panose="05000000000000000000" pitchFamily="2" charset="2"/>
              <a:buChar char="§"/>
            </a:pPr>
            <a:r>
              <a:rPr lang="pl-PL" altLang="pl-PL" sz="1800" dirty="0"/>
              <a:t>Przyjąć zasady obiegu i archiwizowania dokumentów i korespondencji</a:t>
            </a:r>
          </a:p>
          <a:p>
            <a:pPr lvl="1"/>
            <a:endParaRPr lang="pl-PL" altLang="pl-PL" sz="1800" dirty="0"/>
          </a:p>
          <a:p>
            <a:pPr lvl="1"/>
            <a:r>
              <a:rPr lang="pl-PL" altLang="pl-PL" sz="1800" b="1" dirty="0"/>
              <a:t>Co jeszcze należy uwzględnić?</a:t>
            </a:r>
          </a:p>
          <a:p>
            <a:pPr marL="285750" indent="-285750" algn="just">
              <a:buFont typeface="Wingdings" panose="05000000000000000000" pitchFamily="2" charset="2"/>
              <a:buChar char="§"/>
            </a:pPr>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53253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1256428"/>
            <a:ext cx="11348581" cy="500715"/>
          </a:xfrm>
        </p:spPr>
        <p:txBody>
          <a:bodyPr/>
          <a:lstStyle/>
          <a:p>
            <a:r>
              <a:rPr lang="pl-PL" dirty="0"/>
              <a:t>Struktura Ekspercka, Davidson </a:t>
            </a:r>
            <a:r>
              <a:rPr lang="pl-PL" dirty="0" err="1"/>
              <a:t>Frame</a:t>
            </a:r>
            <a:r>
              <a:rPr lang="pl-PL" dirty="0"/>
              <a:t> </a:t>
            </a:r>
            <a:r>
              <a:rPr lang="pl-PL" i="1" dirty="0"/>
              <a:t>Zarządzanie projektami </a:t>
            </a:r>
            <a:r>
              <a:rPr lang="pl-PL" dirty="0"/>
              <a:t>(…)</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
        <p:nvSpPr>
          <p:cNvPr id="23" name="Text Box 22">
            <a:extLst>
              <a:ext uri="{FF2B5EF4-FFF2-40B4-BE49-F238E27FC236}">
                <a16:creationId xmlns:a16="http://schemas.microsoft.com/office/drawing/2014/main" xmlns="" id="{472F44E1-F054-464F-94C1-797C55297983}"/>
              </a:ext>
            </a:extLst>
          </p:cNvPr>
          <p:cNvSpPr txBox="1">
            <a:spLocks noChangeArrowheads="1"/>
          </p:cNvSpPr>
          <p:nvPr/>
        </p:nvSpPr>
        <p:spPr bwMode="auto">
          <a:xfrm>
            <a:off x="9498763" y="3969998"/>
            <a:ext cx="1828800" cy="923322"/>
          </a:xfrm>
          <a:prstGeom prst="rect">
            <a:avLst/>
          </a:prstGeom>
          <a:solidFill>
            <a:srgbClr val="92D050"/>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grpSp>
        <p:nvGrpSpPr>
          <p:cNvPr id="25" name="Group 4">
            <a:extLst>
              <a:ext uri="{FF2B5EF4-FFF2-40B4-BE49-F238E27FC236}">
                <a16:creationId xmlns:a16="http://schemas.microsoft.com/office/drawing/2014/main" xmlns="" id="{C79C91F9-3E35-4D98-8B93-62D625821AAF}"/>
              </a:ext>
            </a:extLst>
          </p:cNvPr>
          <p:cNvGrpSpPr>
            <a:grpSpLocks/>
          </p:cNvGrpSpPr>
          <p:nvPr/>
        </p:nvGrpSpPr>
        <p:grpSpPr bwMode="auto">
          <a:xfrm>
            <a:off x="2959284" y="1657502"/>
            <a:ext cx="6056312" cy="4360863"/>
            <a:chOff x="985" y="999"/>
            <a:chExt cx="3815" cy="2746"/>
          </a:xfrm>
          <a:solidFill>
            <a:srgbClr val="92D050"/>
          </a:solidFill>
        </p:grpSpPr>
        <p:sp>
          <p:nvSpPr>
            <p:cNvPr id="26" name="Line 5">
              <a:extLst>
                <a:ext uri="{FF2B5EF4-FFF2-40B4-BE49-F238E27FC236}">
                  <a16:creationId xmlns:a16="http://schemas.microsoft.com/office/drawing/2014/main" xmlns="" id="{EB0F05E5-16C5-4790-9CDE-27F9B21B5886}"/>
                </a:ext>
              </a:extLst>
            </p:cNvPr>
            <p:cNvSpPr>
              <a:spLocks noChangeShapeType="1"/>
            </p:cNvSpPr>
            <p:nvPr/>
          </p:nvSpPr>
          <p:spPr bwMode="auto">
            <a:xfrm>
              <a:off x="985" y="2273"/>
              <a:ext cx="1" cy="1471"/>
            </a:xfrm>
            <a:prstGeom prst="line">
              <a:avLst/>
            </a:prstGeom>
            <a:grpFill/>
            <a:ln w="9525">
              <a:solidFill>
                <a:srgbClr val="000000"/>
              </a:solidFill>
              <a:round/>
              <a:headEnd/>
              <a:tailEnd/>
            </a:ln>
            <a:extLst/>
          </p:spPr>
          <p:txBody>
            <a:bodyPr/>
            <a:lstStyle/>
            <a:p>
              <a:endParaRPr lang="pl-PL"/>
            </a:p>
          </p:txBody>
        </p:sp>
        <p:sp>
          <p:nvSpPr>
            <p:cNvPr id="27" name="Text Box 6">
              <a:extLst>
                <a:ext uri="{FF2B5EF4-FFF2-40B4-BE49-F238E27FC236}">
                  <a16:creationId xmlns:a16="http://schemas.microsoft.com/office/drawing/2014/main" xmlns="" id="{81228AE8-24CC-415C-8CD2-0DC7B4F0B59A}"/>
                </a:ext>
              </a:extLst>
            </p:cNvPr>
            <p:cNvSpPr txBox="1">
              <a:spLocks noChangeArrowheads="1"/>
            </p:cNvSpPr>
            <p:nvPr/>
          </p:nvSpPr>
          <p:spPr bwMode="auto">
            <a:xfrm>
              <a:off x="1344" y="1195"/>
              <a:ext cx="1152"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A</a:t>
              </a:r>
            </a:p>
          </p:txBody>
        </p:sp>
        <p:sp>
          <p:nvSpPr>
            <p:cNvPr id="28" name="Text Box 7">
              <a:extLst>
                <a:ext uri="{FF2B5EF4-FFF2-40B4-BE49-F238E27FC236}">
                  <a16:creationId xmlns:a16="http://schemas.microsoft.com/office/drawing/2014/main" xmlns="" id="{287F83D1-641A-481C-A70C-BB46E38A3BEC}"/>
                </a:ext>
              </a:extLst>
            </p:cNvPr>
            <p:cNvSpPr txBox="1">
              <a:spLocks noChangeArrowheads="1"/>
            </p:cNvSpPr>
            <p:nvPr/>
          </p:nvSpPr>
          <p:spPr bwMode="auto">
            <a:xfrm>
              <a:off x="2544" y="1195"/>
              <a:ext cx="1104"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B</a:t>
              </a:r>
            </a:p>
          </p:txBody>
        </p:sp>
        <p:sp>
          <p:nvSpPr>
            <p:cNvPr id="29" name="Text Box 8">
              <a:extLst>
                <a:ext uri="{FF2B5EF4-FFF2-40B4-BE49-F238E27FC236}">
                  <a16:creationId xmlns:a16="http://schemas.microsoft.com/office/drawing/2014/main" xmlns="" id="{68944BF0-2EA9-41A4-8097-FA85F9F0BD39}"/>
                </a:ext>
              </a:extLst>
            </p:cNvPr>
            <p:cNvSpPr txBox="1">
              <a:spLocks noChangeArrowheads="1"/>
            </p:cNvSpPr>
            <p:nvPr/>
          </p:nvSpPr>
          <p:spPr bwMode="auto">
            <a:xfrm>
              <a:off x="3696" y="1195"/>
              <a:ext cx="1104"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C</a:t>
              </a:r>
            </a:p>
          </p:txBody>
        </p:sp>
        <p:sp>
          <p:nvSpPr>
            <p:cNvPr id="30" name="Text Box 9">
              <a:extLst>
                <a:ext uri="{FF2B5EF4-FFF2-40B4-BE49-F238E27FC236}">
                  <a16:creationId xmlns:a16="http://schemas.microsoft.com/office/drawing/2014/main" xmlns="" id="{03A0EDD5-C9F8-46FB-926F-28348099641F}"/>
                </a:ext>
              </a:extLst>
            </p:cNvPr>
            <p:cNvSpPr txBox="1">
              <a:spLocks noChangeArrowheads="1"/>
            </p:cNvSpPr>
            <p:nvPr/>
          </p:nvSpPr>
          <p:spPr bwMode="auto">
            <a:xfrm>
              <a:off x="1442" y="2372"/>
              <a:ext cx="458"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1</a:t>
              </a:r>
            </a:p>
          </p:txBody>
        </p:sp>
        <p:sp>
          <p:nvSpPr>
            <p:cNvPr id="31" name="Text Box 10">
              <a:extLst>
                <a:ext uri="{FF2B5EF4-FFF2-40B4-BE49-F238E27FC236}">
                  <a16:creationId xmlns:a16="http://schemas.microsoft.com/office/drawing/2014/main" xmlns="" id="{F99DC5AF-5A0A-4DE5-A02E-0CBFD604C7D6}"/>
                </a:ext>
              </a:extLst>
            </p:cNvPr>
            <p:cNvSpPr txBox="1">
              <a:spLocks noChangeArrowheads="1"/>
            </p:cNvSpPr>
            <p:nvPr/>
          </p:nvSpPr>
          <p:spPr bwMode="auto">
            <a:xfrm>
              <a:off x="2265"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2 </a:t>
              </a:r>
            </a:p>
          </p:txBody>
        </p:sp>
        <p:sp>
          <p:nvSpPr>
            <p:cNvPr id="32" name="Text Box 11">
              <a:extLst>
                <a:ext uri="{FF2B5EF4-FFF2-40B4-BE49-F238E27FC236}">
                  <a16:creationId xmlns:a16="http://schemas.microsoft.com/office/drawing/2014/main" xmlns="" id="{0B314218-2861-44A9-A2F8-A53C2C39F2DD}"/>
                </a:ext>
              </a:extLst>
            </p:cNvPr>
            <p:cNvSpPr txBox="1">
              <a:spLocks noChangeArrowheads="1"/>
            </p:cNvSpPr>
            <p:nvPr/>
          </p:nvSpPr>
          <p:spPr bwMode="auto">
            <a:xfrm>
              <a:off x="3088"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3</a:t>
              </a:r>
            </a:p>
          </p:txBody>
        </p:sp>
        <p:sp>
          <p:nvSpPr>
            <p:cNvPr id="33" name="Text Box 12">
              <a:extLst>
                <a:ext uri="{FF2B5EF4-FFF2-40B4-BE49-F238E27FC236}">
                  <a16:creationId xmlns:a16="http://schemas.microsoft.com/office/drawing/2014/main" xmlns="" id="{EA043FD4-CED2-4B92-9F6D-7F8647FFCB1B}"/>
                </a:ext>
              </a:extLst>
            </p:cNvPr>
            <p:cNvSpPr txBox="1">
              <a:spLocks noChangeArrowheads="1"/>
            </p:cNvSpPr>
            <p:nvPr/>
          </p:nvSpPr>
          <p:spPr bwMode="auto">
            <a:xfrm>
              <a:off x="3911"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4</a:t>
              </a:r>
            </a:p>
          </p:txBody>
        </p:sp>
        <p:sp>
          <p:nvSpPr>
            <p:cNvPr id="34" name="Line 13">
              <a:extLst>
                <a:ext uri="{FF2B5EF4-FFF2-40B4-BE49-F238E27FC236}">
                  <a16:creationId xmlns:a16="http://schemas.microsoft.com/office/drawing/2014/main" xmlns="" id="{6B62E346-4024-4169-A150-758BDB529BA5}"/>
                </a:ext>
              </a:extLst>
            </p:cNvPr>
            <p:cNvSpPr>
              <a:spLocks noChangeShapeType="1"/>
            </p:cNvSpPr>
            <p:nvPr/>
          </p:nvSpPr>
          <p:spPr bwMode="auto">
            <a:xfrm>
              <a:off x="985" y="3744"/>
              <a:ext cx="3200" cy="1"/>
            </a:xfrm>
            <a:prstGeom prst="line">
              <a:avLst/>
            </a:prstGeom>
            <a:grpFill/>
            <a:ln w="9525">
              <a:solidFill>
                <a:srgbClr val="000000"/>
              </a:solidFill>
              <a:round/>
              <a:headEnd/>
              <a:tailEnd/>
            </a:ln>
            <a:extLst/>
          </p:spPr>
          <p:txBody>
            <a:bodyPr/>
            <a:lstStyle/>
            <a:p>
              <a:endParaRPr lang="pl-PL"/>
            </a:p>
          </p:txBody>
        </p:sp>
        <p:sp>
          <p:nvSpPr>
            <p:cNvPr id="35" name="Line 14">
              <a:extLst>
                <a:ext uri="{FF2B5EF4-FFF2-40B4-BE49-F238E27FC236}">
                  <a16:creationId xmlns:a16="http://schemas.microsoft.com/office/drawing/2014/main" xmlns="" id="{BF10A7A5-53B7-4262-9B31-48CF04028F30}"/>
                </a:ext>
              </a:extLst>
            </p:cNvPr>
            <p:cNvSpPr>
              <a:spLocks noChangeShapeType="1"/>
            </p:cNvSpPr>
            <p:nvPr/>
          </p:nvSpPr>
          <p:spPr bwMode="auto">
            <a:xfrm flipV="1">
              <a:off x="1625" y="3254"/>
              <a:ext cx="1" cy="490"/>
            </a:xfrm>
            <a:prstGeom prst="line">
              <a:avLst/>
            </a:prstGeom>
            <a:grpFill/>
            <a:ln w="9525">
              <a:solidFill>
                <a:srgbClr val="000000"/>
              </a:solidFill>
              <a:round/>
              <a:headEnd/>
              <a:tailEnd/>
            </a:ln>
            <a:extLst/>
          </p:spPr>
          <p:txBody>
            <a:bodyPr/>
            <a:lstStyle/>
            <a:p>
              <a:endParaRPr lang="pl-PL"/>
            </a:p>
          </p:txBody>
        </p:sp>
        <p:sp>
          <p:nvSpPr>
            <p:cNvPr id="36" name="Line 15">
              <a:extLst>
                <a:ext uri="{FF2B5EF4-FFF2-40B4-BE49-F238E27FC236}">
                  <a16:creationId xmlns:a16="http://schemas.microsoft.com/office/drawing/2014/main" xmlns="" id="{AA08B9CC-AE91-43B4-B97D-98F4122E0A82}"/>
                </a:ext>
              </a:extLst>
            </p:cNvPr>
            <p:cNvSpPr>
              <a:spLocks noChangeShapeType="1"/>
            </p:cNvSpPr>
            <p:nvPr/>
          </p:nvSpPr>
          <p:spPr bwMode="auto">
            <a:xfrm flipV="1">
              <a:off x="2448" y="3254"/>
              <a:ext cx="1" cy="490"/>
            </a:xfrm>
            <a:prstGeom prst="line">
              <a:avLst/>
            </a:prstGeom>
            <a:grpFill/>
            <a:ln w="9525">
              <a:solidFill>
                <a:srgbClr val="000000"/>
              </a:solidFill>
              <a:round/>
              <a:headEnd/>
              <a:tailEnd/>
            </a:ln>
            <a:extLst/>
          </p:spPr>
          <p:txBody>
            <a:bodyPr/>
            <a:lstStyle/>
            <a:p>
              <a:endParaRPr lang="pl-PL"/>
            </a:p>
          </p:txBody>
        </p:sp>
        <p:sp>
          <p:nvSpPr>
            <p:cNvPr id="37" name="Line 16">
              <a:extLst>
                <a:ext uri="{FF2B5EF4-FFF2-40B4-BE49-F238E27FC236}">
                  <a16:creationId xmlns:a16="http://schemas.microsoft.com/office/drawing/2014/main" xmlns="" id="{B7887FD9-7B5F-43A0-A47C-EB03910C251D}"/>
                </a:ext>
              </a:extLst>
            </p:cNvPr>
            <p:cNvSpPr>
              <a:spLocks noChangeShapeType="1"/>
            </p:cNvSpPr>
            <p:nvPr/>
          </p:nvSpPr>
          <p:spPr bwMode="auto">
            <a:xfrm flipV="1">
              <a:off x="3362" y="3254"/>
              <a:ext cx="1" cy="490"/>
            </a:xfrm>
            <a:prstGeom prst="line">
              <a:avLst/>
            </a:prstGeom>
            <a:grpFill/>
            <a:ln w="9525">
              <a:solidFill>
                <a:srgbClr val="000000"/>
              </a:solidFill>
              <a:round/>
              <a:headEnd/>
              <a:tailEnd/>
            </a:ln>
            <a:extLst/>
          </p:spPr>
          <p:txBody>
            <a:bodyPr/>
            <a:lstStyle/>
            <a:p>
              <a:endParaRPr lang="pl-PL"/>
            </a:p>
          </p:txBody>
        </p:sp>
        <p:sp>
          <p:nvSpPr>
            <p:cNvPr id="38" name="Line 17">
              <a:extLst>
                <a:ext uri="{FF2B5EF4-FFF2-40B4-BE49-F238E27FC236}">
                  <a16:creationId xmlns:a16="http://schemas.microsoft.com/office/drawing/2014/main" xmlns="" id="{7E6591A5-3357-4BF5-9804-32D68C073CF7}"/>
                </a:ext>
              </a:extLst>
            </p:cNvPr>
            <p:cNvSpPr>
              <a:spLocks noChangeShapeType="1"/>
            </p:cNvSpPr>
            <p:nvPr/>
          </p:nvSpPr>
          <p:spPr bwMode="auto">
            <a:xfrm flipV="1">
              <a:off x="4185" y="3254"/>
              <a:ext cx="1" cy="490"/>
            </a:xfrm>
            <a:prstGeom prst="line">
              <a:avLst/>
            </a:prstGeom>
            <a:grpFill/>
            <a:ln w="9525">
              <a:solidFill>
                <a:srgbClr val="000000"/>
              </a:solidFill>
              <a:round/>
              <a:headEnd/>
              <a:tailEnd/>
            </a:ln>
            <a:extLst/>
          </p:spPr>
          <p:txBody>
            <a:bodyPr/>
            <a:lstStyle/>
            <a:p>
              <a:endParaRPr lang="pl-PL"/>
            </a:p>
          </p:txBody>
        </p:sp>
        <p:sp>
          <p:nvSpPr>
            <p:cNvPr id="39" name="Line 18">
              <a:extLst>
                <a:ext uri="{FF2B5EF4-FFF2-40B4-BE49-F238E27FC236}">
                  <a16:creationId xmlns:a16="http://schemas.microsoft.com/office/drawing/2014/main" xmlns="" id="{EB69EC86-A7C5-4573-850F-928A0BEE30C5}"/>
                </a:ext>
              </a:extLst>
            </p:cNvPr>
            <p:cNvSpPr>
              <a:spLocks noChangeShapeType="1"/>
            </p:cNvSpPr>
            <p:nvPr/>
          </p:nvSpPr>
          <p:spPr bwMode="auto">
            <a:xfrm flipV="1">
              <a:off x="985" y="999"/>
              <a:ext cx="1" cy="882"/>
            </a:xfrm>
            <a:prstGeom prst="line">
              <a:avLst/>
            </a:prstGeom>
            <a:grpFill/>
            <a:ln w="9525">
              <a:solidFill>
                <a:srgbClr val="000000"/>
              </a:solidFill>
              <a:prstDash val="dash"/>
              <a:round/>
              <a:headEnd/>
              <a:tailEnd/>
            </a:ln>
            <a:extLst/>
          </p:spPr>
          <p:txBody>
            <a:bodyPr/>
            <a:lstStyle/>
            <a:p>
              <a:endParaRPr lang="pl-PL"/>
            </a:p>
          </p:txBody>
        </p:sp>
        <p:sp>
          <p:nvSpPr>
            <p:cNvPr id="40" name="Line 19">
              <a:extLst>
                <a:ext uri="{FF2B5EF4-FFF2-40B4-BE49-F238E27FC236}">
                  <a16:creationId xmlns:a16="http://schemas.microsoft.com/office/drawing/2014/main" xmlns="" id="{551F52BC-6F25-405A-B5F7-EBF0C5F62B8D}"/>
                </a:ext>
              </a:extLst>
            </p:cNvPr>
            <p:cNvSpPr>
              <a:spLocks noChangeShapeType="1"/>
            </p:cNvSpPr>
            <p:nvPr/>
          </p:nvSpPr>
          <p:spPr bwMode="auto">
            <a:xfrm>
              <a:off x="985" y="999"/>
              <a:ext cx="3017" cy="1"/>
            </a:xfrm>
            <a:prstGeom prst="line">
              <a:avLst/>
            </a:prstGeom>
            <a:grpFill/>
            <a:ln w="9525">
              <a:solidFill>
                <a:srgbClr val="000000"/>
              </a:solidFill>
              <a:prstDash val="dash"/>
              <a:round/>
              <a:headEnd/>
              <a:tailEnd/>
            </a:ln>
            <a:extLst/>
          </p:spPr>
          <p:txBody>
            <a:bodyPr/>
            <a:lstStyle/>
            <a:p>
              <a:endParaRPr lang="pl-PL"/>
            </a:p>
          </p:txBody>
        </p:sp>
        <p:sp>
          <p:nvSpPr>
            <p:cNvPr id="41" name="Line 20">
              <a:extLst>
                <a:ext uri="{FF2B5EF4-FFF2-40B4-BE49-F238E27FC236}">
                  <a16:creationId xmlns:a16="http://schemas.microsoft.com/office/drawing/2014/main" xmlns="" id="{4C896BBA-C226-49D2-B4B2-4B1D432317AE}"/>
                </a:ext>
              </a:extLst>
            </p:cNvPr>
            <p:cNvSpPr>
              <a:spLocks noChangeShapeType="1"/>
            </p:cNvSpPr>
            <p:nvPr/>
          </p:nvSpPr>
          <p:spPr bwMode="auto">
            <a:xfrm>
              <a:off x="4002" y="999"/>
              <a:ext cx="1" cy="196"/>
            </a:xfrm>
            <a:prstGeom prst="line">
              <a:avLst/>
            </a:prstGeom>
            <a:grpFill/>
            <a:ln w="9525">
              <a:solidFill>
                <a:srgbClr val="000000"/>
              </a:solidFill>
              <a:prstDash val="dash"/>
              <a:round/>
              <a:headEnd/>
              <a:tailEnd/>
            </a:ln>
            <a:extLst/>
          </p:spPr>
          <p:txBody>
            <a:bodyPr/>
            <a:lstStyle/>
            <a:p>
              <a:endParaRPr lang="pl-PL"/>
            </a:p>
          </p:txBody>
        </p:sp>
        <p:sp>
          <p:nvSpPr>
            <p:cNvPr id="42" name="Line 21">
              <a:extLst>
                <a:ext uri="{FF2B5EF4-FFF2-40B4-BE49-F238E27FC236}">
                  <a16:creationId xmlns:a16="http://schemas.microsoft.com/office/drawing/2014/main" xmlns="" id="{E582CCF0-AD60-4D1E-B3CE-542430E47D7A}"/>
                </a:ext>
              </a:extLst>
            </p:cNvPr>
            <p:cNvSpPr>
              <a:spLocks noChangeShapeType="1"/>
            </p:cNvSpPr>
            <p:nvPr/>
          </p:nvSpPr>
          <p:spPr bwMode="auto">
            <a:xfrm>
              <a:off x="2997" y="999"/>
              <a:ext cx="1" cy="196"/>
            </a:xfrm>
            <a:prstGeom prst="line">
              <a:avLst/>
            </a:prstGeom>
            <a:grpFill/>
            <a:ln w="9525">
              <a:solidFill>
                <a:srgbClr val="000000"/>
              </a:solidFill>
              <a:prstDash val="dash"/>
              <a:round/>
              <a:headEnd/>
              <a:tailEnd/>
            </a:ln>
            <a:extLst/>
          </p:spPr>
          <p:txBody>
            <a:bodyPr/>
            <a:lstStyle/>
            <a:p>
              <a:endParaRPr lang="pl-PL"/>
            </a:p>
          </p:txBody>
        </p:sp>
        <p:sp>
          <p:nvSpPr>
            <p:cNvPr id="43" name="Line 22">
              <a:extLst>
                <a:ext uri="{FF2B5EF4-FFF2-40B4-BE49-F238E27FC236}">
                  <a16:creationId xmlns:a16="http://schemas.microsoft.com/office/drawing/2014/main" xmlns="" id="{2AB193E1-BCB9-4E14-9F1A-27AA8831335E}"/>
                </a:ext>
              </a:extLst>
            </p:cNvPr>
            <p:cNvSpPr>
              <a:spLocks noChangeShapeType="1"/>
            </p:cNvSpPr>
            <p:nvPr/>
          </p:nvSpPr>
          <p:spPr bwMode="auto">
            <a:xfrm>
              <a:off x="1808" y="999"/>
              <a:ext cx="1" cy="196"/>
            </a:xfrm>
            <a:prstGeom prst="line">
              <a:avLst/>
            </a:prstGeom>
            <a:grpFill/>
            <a:ln w="9525">
              <a:solidFill>
                <a:srgbClr val="000000"/>
              </a:solidFill>
              <a:prstDash val="dash"/>
              <a:round/>
              <a:headEnd/>
              <a:tailEnd/>
            </a:ln>
            <a:extLst/>
          </p:spPr>
          <p:txBody>
            <a:bodyPr/>
            <a:lstStyle/>
            <a:p>
              <a:endParaRPr lang="pl-PL"/>
            </a:p>
          </p:txBody>
        </p:sp>
        <p:sp>
          <p:nvSpPr>
            <p:cNvPr id="44" name="Line 23">
              <a:extLst>
                <a:ext uri="{FF2B5EF4-FFF2-40B4-BE49-F238E27FC236}">
                  <a16:creationId xmlns:a16="http://schemas.microsoft.com/office/drawing/2014/main" xmlns="" id="{C5B343BE-EC2B-450D-8BDA-32210868A049}"/>
                </a:ext>
              </a:extLst>
            </p:cNvPr>
            <p:cNvSpPr>
              <a:spLocks noChangeShapeType="1"/>
            </p:cNvSpPr>
            <p:nvPr/>
          </p:nvSpPr>
          <p:spPr bwMode="auto">
            <a:xfrm>
              <a:off x="1900" y="1587"/>
              <a:ext cx="457" cy="686"/>
            </a:xfrm>
            <a:prstGeom prst="line">
              <a:avLst/>
            </a:prstGeom>
            <a:grpFill/>
            <a:ln w="9525">
              <a:solidFill>
                <a:srgbClr val="000000"/>
              </a:solidFill>
              <a:round/>
              <a:headEnd/>
              <a:tailEnd type="triangle" w="med" len="med"/>
            </a:ln>
            <a:extLst/>
          </p:spPr>
          <p:txBody>
            <a:bodyPr/>
            <a:lstStyle/>
            <a:p>
              <a:endParaRPr lang="pl-PL"/>
            </a:p>
          </p:txBody>
        </p:sp>
        <p:sp>
          <p:nvSpPr>
            <p:cNvPr id="45" name="Line 24">
              <a:extLst>
                <a:ext uri="{FF2B5EF4-FFF2-40B4-BE49-F238E27FC236}">
                  <a16:creationId xmlns:a16="http://schemas.microsoft.com/office/drawing/2014/main" xmlns="" id="{7CDBB06E-6D0E-4102-B2BF-2950EC1B59EA}"/>
                </a:ext>
              </a:extLst>
            </p:cNvPr>
            <p:cNvSpPr>
              <a:spLocks noChangeShapeType="1"/>
            </p:cNvSpPr>
            <p:nvPr/>
          </p:nvSpPr>
          <p:spPr bwMode="auto">
            <a:xfrm flipH="1">
              <a:off x="1717" y="1587"/>
              <a:ext cx="183" cy="686"/>
            </a:xfrm>
            <a:prstGeom prst="line">
              <a:avLst/>
            </a:prstGeom>
            <a:grpFill/>
            <a:ln w="9525">
              <a:solidFill>
                <a:srgbClr val="000000"/>
              </a:solidFill>
              <a:round/>
              <a:headEnd/>
              <a:tailEnd type="triangle" w="med" len="med"/>
            </a:ln>
            <a:extLst/>
          </p:spPr>
          <p:txBody>
            <a:bodyPr/>
            <a:lstStyle/>
            <a:p>
              <a:endParaRPr lang="pl-PL"/>
            </a:p>
          </p:txBody>
        </p:sp>
        <p:sp>
          <p:nvSpPr>
            <p:cNvPr id="46" name="Line 25">
              <a:extLst>
                <a:ext uri="{FF2B5EF4-FFF2-40B4-BE49-F238E27FC236}">
                  <a16:creationId xmlns:a16="http://schemas.microsoft.com/office/drawing/2014/main" xmlns="" id="{9597197C-3831-4731-9885-92AA71F40E98}"/>
                </a:ext>
              </a:extLst>
            </p:cNvPr>
            <p:cNvSpPr>
              <a:spLocks noChangeShapeType="1"/>
            </p:cNvSpPr>
            <p:nvPr/>
          </p:nvSpPr>
          <p:spPr bwMode="auto">
            <a:xfrm flipH="1">
              <a:off x="2540" y="1587"/>
              <a:ext cx="457" cy="686"/>
            </a:xfrm>
            <a:prstGeom prst="line">
              <a:avLst/>
            </a:prstGeom>
            <a:grpFill/>
            <a:ln w="9525">
              <a:solidFill>
                <a:srgbClr val="000000"/>
              </a:solidFill>
              <a:round/>
              <a:headEnd/>
              <a:tailEnd type="triangle" w="med" len="med"/>
            </a:ln>
            <a:extLst/>
          </p:spPr>
          <p:txBody>
            <a:bodyPr/>
            <a:lstStyle/>
            <a:p>
              <a:endParaRPr lang="pl-PL"/>
            </a:p>
          </p:txBody>
        </p:sp>
        <p:sp>
          <p:nvSpPr>
            <p:cNvPr id="47" name="Line 26">
              <a:extLst>
                <a:ext uri="{FF2B5EF4-FFF2-40B4-BE49-F238E27FC236}">
                  <a16:creationId xmlns:a16="http://schemas.microsoft.com/office/drawing/2014/main" xmlns="" id="{4DD72E57-19DC-4014-ADE3-DA1576ACE343}"/>
                </a:ext>
              </a:extLst>
            </p:cNvPr>
            <p:cNvSpPr>
              <a:spLocks noChangeShapeType="1"/>
            </p:cNvSpPr>
            <p:nvPr/>
          </p:nvSpPr>
          <p:spPr bwMode="auto">
            <a:xfrm>
              <a:off x="2997" y="1587"/>
              <a:ext cx="365" cy="686"/>
            </a:xfrm>
            <a:prstGeom prst="line">
              <a:avLst/>
            </a:prstGeom>
            <a:grpFill/>
            <a:ln w="9525">
              <a:solidFill>
                <a:srgbClr val="000000"/>
              </a:solidFill>
              <a:round/>
              <a:headEnd/>
              <a:tailEnd type="triangle" w="med" len="med"/>
            </a:ln>
            <a:extLst/>
          </p:spPr>
          <p:txBody>
            <a:bodyPr/>
            <a:lstStyle/>
            <a:p>
              <a:endParaRPr lang="pl-PL"/>
            </a:p>
          </p:txBody>
        </p:sp>
        <p:sp>
          <p:nvSpPr>
            <p:cNvPr id="48" name="Line 27">
              <a:extLst>
                <a:ext uri="{FF2B5EF4-FFF2-40B4-BE49-F238E27FC236}">
                  <a16:creationId xmlns:a16="http://schemas.microsoft.com/office/drawing/2014/main" xmlns="" id="{FE1D0AB1-924B-46D7-8D06-1BC63CB0CB41}"/>
                </a:ext>
              </a:extLst>
            </p:cNvPr>
            <p:cNvSpPr>
              <a:spLocks noChangeShapeType="1"/>
            </p:cNvSpPr>
            <p:nvPr/>
          </p:nvSpPr>
          <p:spPr bwMode="auto">
            <a:xfrm>
              <a:off x="2997" y="1587"/>
              <a:ext cx="1005" cy="686"/>
            </a:xfrm>
            <a:prstGeom prst="line">
              <a:avLst/>
            </a:prstGeom>
            <a:grpFill/>
            <a:ln w="9525">
              <a:solidFill>
                <a:srgbClr val="000000"/>
              </a:solidFill>
              <a:round/>
              <a:headEnd/>
              <a:tailEnd type="triangle" w="med" len="med"/>
            </a:ln>
            <a:extLst/>
          </p:spPr>
          <p:txBody>
            <a:bodyPr/>
            <a:lstStyle/>
            <a:p>
              <a:endParaRPr lang="pl-PL"/>
            </a:p>
          </p:txBody>
        </p:sp>
        <p:sp>
          <p:nvSpPr>
            <p:cNvPr id="49" name="Line 28">
              <a:extLst>
                <a:ext uri="{FF2B5EF4-FFF2-40B4-BE49-F238E27FC236}">
                  <a16:creationId xmlns:a16="http://schemas.microsoft.com/office/drawing/2014/main" xmlns="" id="{4DBFACFD-92DD-4838-B3D7-D8731AFBB7BE}"/>
                </a:ext>
              </a:extLst>
            </p:cNvPr>
            <p:cNvSpPr>
              <a:spLocks noChangeShapeType="1"/>
            </p:cNvSpPr>
            <p:nvPr/>
          </p:nvSpPr>
          <p:spPr bwMode="auto">
            <a:xfrm>
              <a:off x="4094" y="1587"/>
              <a:ext cx="91" cy="686"/>
            </a:xfrm>
            <a:prstGeom prst="line">
              <a:avLst/>
            </a:prstGeom>
            <a:grpFill/>
            <a:ln w="9525">
              <a:solidFill>
                <a:srgbClr val="000000"/>
              </a:solidFill>
              <a:round/>
              <a:headEnd/>
              <a:tailEnd type="triangle" w="med" len="med"/>
            </a:ln>
            <a:extLst/>
          </p:spPr>
          <p:txBody>
            <a:bodyPr/>
            <a:lstStyle/>
            <a:p>
              <a:endParaRPr lang="pl-PL"/>
            </a:p>
          </p:txBody>
        </p:sp>
        <p:sp>
          <p:nvSpPr>
            <p:cNvPr id="50" name="Line 29">
              <a:extLst>
                <a:ext uri="{FF2B5EF4-FFF2-40B4-BE49-F238E27FC236}">
                  <a16:creationId xmlns:a16="http://schemas.microsoft.com/office/drawing/2014/main" xmlns="" id="{3BC6665E-57D6-42D1-9531-D0CFDBBD9B5B}"/>
                </a:ext>
              </a:extLst>
            </p:cNvPr>
            <p:cNvSpPr>
              <a:spLocks noChangeShapeType="1"/>
            </p:cNvSpPr>
            <p:nvPr/>
          </p:nvSpPr>
          <p:spPr bwMode="auto">
            <a:xfrm flipH="1">
              <a:off x="3454" y="1587"/>
              <a:ext cx="640" cy="686"/>
            </a:xfrm>
            <a:prstGeom prst="line">
              <a:avLst/>
            </a:prstGeom>
            <a:grpFill/>
            <a:ln w="9525">
              <a:solidFill>
                <a:srgbClr val="000000"/>
              </a:solidFill>
              <a:round/>
              <a:headEnd/>
              <a:tailEnd type="triangle" w="med" len="med"/>
            </a:ln>
            <a:extLst/>
          </p:spPr>
          <p:txBody>
            <a:bodyPr/>
            <a:lstStyle/>
            <a:p>
              <a:endParaRPr lang="pl-PL"/>
            </a:p>
          </p:txBody>
        </p:sp>
      </p:grpSp>
      <p:sp>
        <p:nvSpPr>
          <p:cNvPr id="51" name="Text Box 3">
            <a:extLst>
              <a:ext uri="{FF2B5EF4-FFF2-40B4-BE49-F238E27FC236}">
                <a16:creationId xmlns:a16="http://schemas.microsoft.com/office/drawing/2014/main" xmlns="" id="{671A5982-5AFC-4583-ABFF-4AFC9A567CC5}"/>
              </a:ext>
            </a:extLst>
          </p:cNvPr>
          <p:cNvSpPr txBox="1">
            <a:spLocks noChangeArrowheads="1"/>
          </p:cNvSpPr>
          <p:nvPr/>
        </p:nvSpPr>
        <p:spPr bwMode="auto">
          <a:xfrm>
            <a:off x="1565211" y="2668711"/>
            <a:ext cx="1687512" cy="1054100"/>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Szef zespołu</a:t>
            </a:r>
          </a:p>
        </p:txBody>
      </p:sp>
    </p:spTree>
    <p:extLst>
      <p:ext uri="{BB962C8B-B14F-4D97-AF65-F5344CB8AC3E}">
        <p14:creationId xmlns:p14="http://schemas.microsoft.com/office/powerpoint/2010/main" val="3604894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Struktura bliźniacza, Davidson </a:t>
            </a:r>
            <a:r>
              <a:rPr lang="pl-PL" dirty="0" err="1"/>
              <a:t>Frame</a:t>
            </a:r>
            <a:r>
              <a:rPr lang="pl-PL" dirty="0"/>
              <a:t> </a:t>
            </a:r>
            <a:r>
              <a:rPr lang="pl-PL" i="1" dirty="0"/>
              <a:t>Zarządzanie projektami </a:t>
            </a:r>
            <a:r>
              <a:rPr lang="pl-PL" dirty="0"/>
              <a:t>(…)</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grpSp>
        <p:nvGrpSpPr>
          <p:cNvPr id="4" name="Group 3">
            <a:extLst>
              <a:ext uri="{FF2B5EF4-FFF2-40B4-BE49-F238E27FC236}">
                <a16:creationId xmlns:a16="http://schemas.microsoft.com/office/drawing/2014/main" xmlns="" id="{E8A1780A-47C1-473B-8E5D-691A7D26AA13}"/>
              </a:ext>
            </a:extLst>
          </p:cNvPr>
          <p:cNvGrpSpPr>
            <a:grpSpLocks/>
          </p:cNvGrpSpPr>
          <p:nvPr/>
        </p:nvGrpSpPr>
        <p:grpSpPr bwMode="auto">
          <a:xfrm>
            <a:off x="3398887" y="1748631"/>
            <a:ext cx="4605337" cy="4313237"/>
            <a:chOff x="1344" y="912"/>
            <a:chExt cx="2976" cy="2866"/>
          </a:xfrm>
          <a:solidFill>
            <a:srgbClr val="92D050"/>
          </a:solidFill>
        </p:grpSpPr>
        <p:sp>
          <p:nvSpPr>
            <p:cNvPr id="5" name="Text Box 4">
              <a:extLst>
                <a:ext uri="{FF2B5EF4-FFF2-40B4-BE49-F238E27FC236}">
                  <a16:creationId xmlns:a16="http://schemas.microsoft.com/office/drawing/2014/main" xmlns="" id="{F4866257-1621-4CE3-8A1F-AF78A8E93426}"/>
                </a:ext>
              </a:extLst>
            </p:cNvPr>
            <p:cNvSpPr txBox="1">
              <a:spLocks noChangeArrowheads="1"/>
            </p:cNvSpPr>
            <p:nvPr/>
          </p:nvSpPr>
          <p:spPr bwMode="auto">
            <a:xfrm>
              <a:off x="1344" y="912"/>
              <a:ext cx="2838" cy="297"/>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Zadanie</a:t>
              </a:r>
            </a:p>
          </p:txBody>
        </p:sp>
        <p:sp>
          <p:nvSpPr>
            <p:cNvPr id="6" name="Text Box 5">
              <a:extLst>
                <a:ext uri="{FF2B5EF4-FFF2-40B4-BE49-F238E27FC236}">
                  <a16:creationId xmlns:a16="http://schemas.microsoft.com/office/drawing/2014/main" xmlns="" id="{67E16355-A841-48AF-A6B8-6CBE7F97D419}"/>
                </a:ext>
              </a:extLst>
            </p:cNvPr>
            <p:cNvSpPr txBox="1">
              <a:spLocks noChangeArrowheads="1"/>
            </p:cNvSpPr>
            <p:nvPr/>
          </p:nvSpPr>
          <p:spPr bwMode="auto">
            <a:xfrm>
              <a:off x="1568"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1</a:t>
              </a:r>
            </a:p>
          </p:txBody>
        </p:sp>
        <p:sp>
          <p:nvSpPr>
            <p:cNvPr id="7" name="Text Box 6">
              <a:extLst>
                <a:ext uri="{FF2B5EF4-FFF2-40B4-BE49-F238E27FC236}">
                  <a16:creationId xmlns:a16="http://schemas.microsoft.com/office/drawing/2014/main" xmlns="" id="{59A767EF-22AF-4DE2-8574-E9312364F4E8}"/>
                </a:ext>
              </a:extLst>
            </p:cNvPr>
            <p:cNvSpPr txBox="1">
              <a:spLocks noChangeArrowheads="1"/>
            </p:cNvSpPr>
            <p:nvPr/>
          </p:nvSpPr>
          <p:spPr bwMode="auto">
            <a:xfrm>
              <a:off x="2166"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2</a:t>
              </a:r>
            </a:p>
          </p:txBody>
        </p:sp>
        <p:sp>
          <p:nvSpPr>
            <p:cNvPr id="8" name="Text Box 7">
              <a:extLst>
                <a:ext uri="{FF2B5EF4-FFF2-40B4-BE49-F238E27FC236}">
                  <a16:creationId xmlns:a16="http://schemas.microsoft.com/office/drawing/2014/main" xmlns="" id="{B73FB0AE-E250-491B-89AF-0163BAEA6E9F}"/>
                </a:ext>
              </a:extLst>
            </p:cNvPr>
            <p:cNvSpPr txBox="1">
              <a:spLocks noChangeArrowheads="1"/>
            </p:cNvSpPr>
            <p:nvPr/>
          </p:nvSpPr>
          <p:spPr bwMode="auto">
            <a:xfrm>
              <a:off x="2763"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3</a:t>
              </a:r>
            </a:p>
          </p:txBody>
        </p:sp>
        <p:sp>
          <p:nvSpPr>
            <p:cNvPr id="9" name="Text Box 8">
              <a:extLst>
                <a:ext uri="{FF2B5EF4-FFF2-40B4-BE49-F238E27FC236}">
                  <a16:creationId xmlns:a16="http://schemas.microsoft.com/office/drawing/2014/main" xmlns="" id="{889422B7-ED5D-4E10-8CE7-09FD15E425AD}"/>
                </a:ext>
              </a:extLst>
            </p:cNvPr>
            <p:cNvSpPr txBox="1">
              <a:spLocks noChangeArrowheads="1"/>
            </p:cNvSpPr>
            <p:nvPr/>
          </p:nvSpPr>
          <p:spPr bwMode="auto">
            <a:xfrm>
              <a:off x="3361"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4</a:t>
              </a:r>
            </a:p>
          </p:txBody>
        </p:sp>
        <p:sp>
          <p:nvSpPr>
            <p:cNvPr id="10" name="Text Box 9">
              <a:extLst>
                <a:ext uri="{FF2B5EF4-FFF2-40B4-BE49-F238E27FC236}">
                  <a16:creationId xmlns:a16="http://schemas.microsoft.com/office/drawing/2014/main" xmlns="" id="{152D0785-29D9-491B-A155-574A98A6042F}"/>
                </a:ext>
              </a:extLst>
            </p:cNvPr>
            <p:cNvSpPr txBox="1">
              <a:spLocks noChangeArrowheads="1"/>
            </p:cNvSpPr>
            <p:nvPr/>
          </p:nvSpPr>
          <p:spPr bwMode="auto">
            <a:xfrm>
              <a:off x="1419" y="2400"/>
              <a:ext cx="2901" cy="27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Szef projektu</a:t>
              </a:r>
            </a:p>
          </p:txBody>
        </p:sp>
        <p:sp>
          <p:nvSpPr>
            <p:cNvPr id="11" name="Text Box 10">
              <a:extLst>
                <a:ext uri="{FF2B5EF4-FFF2-40B4-BE49-F238E27FC236}">
                  <a16:creationId xmlns:a16="http://schemas.microsoft.com/office/drawing/2014/main" xmlns="" id="{10E061D7-03EA-48A4-9583-D416F9303B5E}"/>
                </a:ext>
              </a:extLst>
            </p:cNvPr>
            <p:cNvSpPr txBox="1">
              <a:spLocks noChangeArrowheads="1"/>
            </p:cNvSpPr>
            <p:nvPr/>
          </p:nvSpPr>
          <p:spPr bwMode="auto">
            <a:xfrm>
              <a:off x="1643"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buFontTx/>
                <a:buNone/>
              </a:pPr>
              <a:r>
                <a:rPr lang="pl-PL" altLang="pl-PL" sz="1800" b="1">
                  <a:latin typeface="Arial" panose="020B0604020202020204" pitchFamily="34" charset="0"/>
                </a:rPr>
                <a:t>Cz</a:t>
              </a:r>
            </a:p>
            <a:p>
              <a:pPr algn="ctr">
                <a:spcBef>
                  <a:spcPts val="600"/>
                </a:spcBef>
                <a:buFontTx/>
                <a:buNone/>
              </a:pPr>
              <a:r>
                <a:rPr lang="pl-PL" altLang="pl-PL" sz="1800" b="1">
                  <a:latin typeface="Arial" panose="020B0604020202020204" pitchFamily="34" charset="0"/>
                </a:rPr>
                <a:t>A</a:t>
              </a:r>
            </a:p>
          </p:txBody>
        </p:sp>
        <p:sp>
          <p:nvSpPr>
            <p:cNvPr id="12" name="Text Box 11">
              <a:extLst>
                <a:ext uri="{FF2B5EF4-FFF2-40B4-BE49-F238E27FC236}">
                  <a16:creationId xmlns:a16="http://schemas.microsoft.com/office/drawing/2014/main" xmlns="" id="{3A453AA5-B1B7-48C3-A370-E9000090ABD6}"/>
                </a:ext>
              </a:extLst>
            </p:cNvPr>
            <p:cNvSpPr txBox="1">
              <a:spLocks noChangeArrowheads="1"/>
            </p:cNvSpPr>
            <p:nvPr/>
          </p:nvSpPr>
          <p:spPr bwMode="auto">
            <a:xfrm>
              <a:off x="2240"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a:t>
              </a:r>
            </a:p>
            <a:p>
              <a:pPr algn="ctr">
                <a:spcBef>
                  <a:spcPct val="0"/>
                </a:spcBef>
                <a:buFontTx/>
                <a:buNone/>
              </a:pPr>
              <a:r>
                <a:rPr lang="pl-PL" altLang="pl-PL" sz="1800" b="1">
                  <a:latin typeface="Arial" panose="020B0604020202020204" pitchFamily="34" charset="0"/>
                </a:rPr>
                <a:t>B</a:t>
              </a:r>
            </a:p>
            <a:p>
              <a:pPr algn="ctr">
                <a:spcBef>
                  <a:spcPct val="0"/>
                </a:spcBef>
                <a:buFontTx/>
                <a:buNone/>
              </a:pPr>
              <a:endParaRPr lang="pl-PL" altLang="pl-PL" sz="1800" b="1">
                <a:latin typeface="Arial" panose="020B0604020202020204" pitchFamily="34" charset="0"/>
              </a:endParaRPr>
            </a:p>
          </p:txBody>
        </p:sp>
        <p:sp>
          <p:nvSpPr>
            <p:cNvPr id="13" name="Text Box 12">
              <a:extLst>
                <a:ext uri="{FF2B5EF4-FFF2-40B4-BE49-F238E27FC236}">
                  <a16:creationId xmlns:a16="http://schemas.microsoft.com/office/drawing/2014/main" xmlns="" id="{7447EB67-1AFC-40B8-AF72-55E4BCE6A5EF}"/>
                </a:ext>
              </a:extLst>
            </p:cNvPr>
            <p:cNvSpPr txBox="1">
              <a:spLocks noChangeArrowheads="1"/>
            </p:cNvSpPr>
            <p:nvPr/>
          </p:nvSpPr>
          <p:spPr bwMode="auto">
            <a:xfrm>
              <a:off x="2838"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a:t>
              </a:r>
            </a:p>
            <a:p>
              <a:pPr algn="ctr">
                <a:spcBef>
                  <a:spcPct val="0"/>
                </a:spcBef>
                <a:buFontTx/>
                <a:buNone/>
              </a:pPr>
              <a:r>
                <a:rPr lang="pl-PL" altLang="pl-PL" sz="1800" b="1">
                  <a:latin typeface="Arial" panose="020B0604020202020204" pitchFamily="34" charset="0"/>
                </a:rPr>
                <a:t>C</a:t>
              </a:r>
            </a:p>
          </p:txBody>
        </p:sp>
        <p:sp>
          <p:nvSpPr>
            <p:cNvPr id="14" name="Text Box 13">
              <a:extLst>
                <a:ext uri="{FF2B5EF4-FFF2-40B4-BE49-F238E27FC236}">
                  <a16:creationId xmlns:a16="http://schemas.microsoft.com/office/drawing/2014/main" xmlns="" id="{6DDAFCDE-4F49-4F65-B2EB-BA98BC1E62CA}"/>
                </a:ext>
              </a:extLst>
            </p:cNvPr>
            <p:cNvSpPr txBox="1">
              <a:spLocks noChangeArrowheads="1"/>
            </p:cNvSpPr>
            <p:nvPr/>
          </p:nvSpPr>
          <p:spPr bwMode="auto">
            <a:xfrm>
              <a:off x="3435" y="2887"/>
              <a:ext cx="449"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D</a:t>
              </a:r>
            </a:p>
            <a:p>
              <a:pPr algn="ctr">
                <a:spcBef>
                  <a:spcPct val="0"/>
                </a:spcBef>
                <a:buFontTx/>
                <a:buNone/>
              </a:pPr>
              <a:endParaRPr lang="pl-PL" altLang="pl-PL" sz="1800" b="1">
                <a:latin typeface="Arial" panose="020B0604020202020204" pitchFamily="34" charset="0"/>
              </a:endParaRPr>
            </a:p>
          </p:txBody>
        </p:sp>
        <p:sp>
          <p:nvSpPr>
            <p:cNvPr id="15" name="Line 14">
              <a:extLst>
                <a:ext uri="{FF2B5EF4-FFF2-40B4-BE49-F238E27FC236}">
                  <a16:creationId xmlns:a16="http://schemas.microsoft.com/office/drawing/2014/main" xmlns="" id="{B2131848-F24B-4ED3-B98A-D2FCF0F5AF7D}"/>
                </a:ext>
              </a:extLst>
            </p:cNvPr>
            <p:cNvSpPr>
              <a:spLocks noChangeShapeType="1"/>
            </p:cNvSpPr>
            <p:nvPr/>
          </p:nvSpPr>
          <p:spPr bwMode="auto">
            <a:xfrm>
              <a:off x="1792" y="1231"/>
              <a:ext cx="1" cy="149"/>
            </a:xfrm>
            <a:prstGeom prst="line">
              <a:avLst/>
            </a:prstGeom>
            <a:grpFill/>
            <a:ln w="9525">
              <a:solidFill>
                <a:srgbClr val="000000"/>
              </a:solidFill>
              <a:round/>
              <a:headEnd/>
              <a:tailEnd type="triangle" w="med" len="med"/>
            </a:ln>
            <a:extLst/>
          </p:spPr>
          <p:txBody>
            <a:bodyPr/>
            <a:lstStyle/>
            <a:p>
              <a:endParaRPr lang="pl-PL"/>
            </a:p>
          </p:txBody>
        </p:sp>
        <p:sp>
          <p:nvSpPr>
            <p:cNvPr id="16" name="Line 15">
              <a:extLst>
                <a:ext uri="{FF2B5EF4-FFF2-40B4-BE49-F238E27FC236}">
                  <a16:creationId xmlns:a16="http://schemas.microsoft.com/office/drawing/2014/main" xmlns="" id="{1D1828AD-7A8A-4DD0-8473-56DD0B0752BE}"/>
                </a:ext>
              </a:extLst>
            </p:cNvPr>
            <p:cNvSpPr>
              <a:spLocks noChangeShapeType="1"/>
            </p:cNvSpPr>
            <p:nvPr/>
          </p:nvSpPr>
          <p:spPr bwMode="auto">
            <a:xfrm>
              <a:off x="2390" y="1231"/>
              <a:ext cx="1" cy="149"/>
            </a:xfrm>
            <a:prstGeom prst="line">
              <a:avLst/>
            </a:prstGeom>
            <a:grpFill/>
            <a:ln w="9525">
              <a:solidFill>
                <a:srgbClr val="000000"/>
              </a:solidFill>
              <a:round/>
              <a:headEnd/>
              <a:tailEnd type="triangle" w="med" len="med"/>
            </a:ln>
            <a:extLst/>
          </p:spPr>
          <p:txBody>
            <a:bodyPr/>
            <a:lstStyle/>
            <a:p>
              <a:endParaRPr lang="pl-PL"/>
            </a:p>
          </p:txBody>
        </p:sp>
        <p:sp>
          <p:nvSpPr>
            <p:cNvPr id="17" name="Line 16">
              <a:extLst>
                <a:ext uri="{FF2B5EF4-FFF2-40B4-BE49-F238E27FC236}">
                  <a16:creationId xmlns:a16="http://schemas.microsoft.com/office/drawing/2014/main" xmlns="" id="{83FD3260-8B8D-4D1D-A956-007A22B5B274}"/>
                </a:ext>
              </a:extLst>
            </p:cNvPr>
            <p:cNvSpPr>
              <a:spLocks noChangeShapeType="1"/>
            </p:cNvSpPr>
            <p:nvPr/>
          </p:nvSpPr>
          <p:spPr bwMode="auto">
            <a:xfrm>
              <a:off x="2987" y="1231"/>
              <a:ext cx="1" cy="149"/>
            </a:xfrm>
            <a:prstGeom prst="line">
              <a:avLst/>
            </a:prstGeom>
            <a:grpFill/>
            <a:ln w="9525">
              <a:solidFill>
                <a:srgbClr val="000000"/>
              </a:solidFill>
              <a:round/>
              <a:headEnd/>
              <a:tailEnd type="triangle" w="med" len="med"/>
            </a:ln>
            <a:extLst/>
          </p:spPr>
          <p:txBody>
            <a:bodyPr/>
            <a:lstStyle/>
            <a:p>
              <a:endParaRPr lang="pl-PL"/>
            </a:p>
          </p:txBody>
        </p:sp>
        <p:sp>
          <p:nvSpPr>
            <p:cNvPr id="18" name="Line 17">
              <a:extLst>
                <a:ext uri="{FF2B5EF4-FFF2-40B4-BE49-F238E27FC236}">
                  <a16:creationId xmlns:a16="http://schemas.microsoft.com/office/drawing/2014/main" xmlns="" id="{0F523AA8-43F3-4BB5-A1D8-9F993A72A328}"/>
                </a:ext>
              </a:extLst>
            </p:cNvPr>
            <p:cNvSpPr>
              <a:spLocks noChangeShapeType="1"/>
            </p:cNvSpPr>
            <p:nvPr/>
          </p:nvSpPr>
          <p:spPr bwMode="auto">
            <a:xfrm>
              <a:off x="3585" y="1231"/>
              <a:ext cx="1" cy="149"/>
            </a:xfrm>
            <a:prstGeom prst="line">
              <a:avLst/>
            </a:prstGeom>
            <a:grpFill/>
            <a:ln w="9525">
              <a:solidFill>
                <a:srgbClr val="000000"/>
              </a:solidFill>
              <a:round/>
              <a:headEnd/>
              <a:tailEnd type="triangle" w="med" len="med"/>
            </a:ln>
            <a:extLst/>
          </p:spPr>
          <p:txBody>
            <a:bodyPr/>
            <a:lstStyle/>
            <a:p>
              <a:endParaRPr lang="pl-PL"/>
            </a:p>
          </p:txBody>
        </p:sp>
        <p:sp>
          <p:nvSpPr>
            <p:cNvPr id="19" name="Line 18">
              <a:extLst>
                <a:ext uri="{FF2B5EF4-FFF2-40B4-BE49-F238E27FC236}">
                  <a16:creationId xmlns:a16="http://schemas.microsoft.com/office/drawing/2014/main" xmlns="" id="{750BF5BF-D1EC-48F3-A259-FBB245E94173}"/>
                </a:ext>
              </a:extLst>
            </p:cNvPr>
            <p:cNvSpPr>
              <a:spLocks noChangeShapeType="1"/>
            </p:cNvSpPr>
            <p:nvPr/>
          </p:nvSpPr>
          <p:spPr bwMode="auto">
            <a:xfrm>
              <a:off x="1867" y="2716"/>
              <a:ext cx="1" cy="149"/>
            </a:xfrm>
            <a:prstGeom prst="line">
              <a:avLst/>
            </a:prstGeom>
            <a:grpFill/>
            <a:ln w="9525">
              <a:solidFill>
                <a:srgbClr val="000000"/>
              </a:solidFill>
              <a:round/>
              <a:headEnd/>
              <a:tailEnd type="triangle" w="med" len="med"/>
            </a:ln>
            <a:extLst/>
          </p:spPr>
          <p:txBody>
            <a:bodyPr/>
            <a:lstStyle/>
            <a:p>
              <a:endParaRPr lang="pl-PL"/>
            </a:p>
          </p:txBody>
        </p:sp>
        <p:sp>
          <p:nvSpPr>
            <p:cNvPr id="20" name="Line 19">
              <a:extLst>
                <a:ext uri="{FF2B5EF4-FFF2-40B4-BE49-F238E27FC236}">
                  <a16:creationId xmlns:a16="http://schemas.microsoft.com/office/drawing/2014/main" xmlns="" id="{67BC8EA6-904E-472C-BC0D-0279283EFA91}"/>
                </a:ext>
              </a:extLst>
            </p:cNvPr>
            <p:cNvSpPr>
              <a:spLocks noChangeShapeType="1"/>
            </p:cNvSpPr>
            <p:nvPr/>
          </p:nvSpPr>
          <p:spPr bwMode="auto">
            <a:xfrm>
              <a:off x="2464" y="2716"/>
              <a:ext cx="1" cy="149"/>
            </a:xfrm>
            <a:prstGeom prst="line">
              <a:avLst/>
            </a:prstGeom>
            <a:grpFill/>
            <a:ln w="9525">
              <a:solidFill>
                <a:srgbClr val="000000"/>
              </a:solidFill>
              <a:round/>
              <a:headEnd/>
              <a:tailEnd type="triangle" w="med" len="med"/>
            </a:ln>
            <a:extLst/>
          </p:spPr>
          <p:txBody>
            <a:bodyPr/>
            <a:lstStyle/>
            <a:p>
              <a:endParaRPr lang="pl-PL"/>
            </a:p>
          </p:txBody>
        </p:sp>
        <p:sp>
          <p:nvSpPr>
            <p:cNvPr id="21" name="Line 20">
              <a:extLst>
                <a:ext uri="{FF2B5EF4-FFF2-40B4-BE49-F238E27FC236}">
                  <a16:creationId xmlns:a16="http://schemas.microsoft.com/office/drawing/2014/main" xmlns="" id="{38882A33-2740-42A2-9404-028028626004}"/>
                </a:ext>
              </a:extLst>
            </p:cNvPr>
            <p:cNvSpPr>
              <a:spLocks noChangeShapeType="1"/>
            </p:cNvSpPr>
            <p:nvPr/>
          </p:nvSpPr>
          <p:spPr bwMode="auto">
            <a:xfrm>
              <a:off x="3062" y="2716"/>
              <a:ext cx="1" cy="149"/>
            </a:xfrm>
            <a:prstGeom prst="line">
              <a:avLst/>
            </a:prstGeom>
            <a:grpFill/>
            <a:ln w="9525">
              <a:solidFill>
                <a:srgbClr val="000000"/>
              </a:solidFill>
              <a:round/>
              <a:headEnd/>
              <a:tailEnd type="triangle" w="med" len="med"/>
            </a:ln>
            <a:extLst/>
          </p:spPr>
          <p:txBody>
            <a:bodyPr/>
            <a:lstStyle/>
            <a:p>
              <a:endParaRPr lang="pl-PL"/>
            </a:p>
          </p:txBody>
        </p:sp>
        <p:sp>
          <p:nvSpPr>
            <p:cNvPr id="22" name="Line 21">
              <a:extLst>
                <a:ext uri="{FF2B5EF4-FFF2-40B4-BE49-F238E27FC236}">
                  <a16:creationId xmlns:a16="http://schemas.microsoft.com/office/drawing/2014/main" xmlns="" id="{12423729-B129-4A43-BF1A-6C06905AC5A7}"/>
                </a:ext>
              </a:extLst>
            </p:cNvPr>
            <p:cNvSpPr>
              <a:spLocks noChangeShapeType="1"/>
            </p:cNvSpPr>
            <p:nvPr/>
          </p:nvSpPr>
          <p:spPr bwMode="auto">
            <a:xfrm>
              <a:off x="3659" y="2716"/>
              <a:ext cx="1" cy="149"/>
            </a:xfrm>
            <a:prstGeom prst="line">
              <a:avLst/>
            </a:prstGeom>
            <a:grpFill/>
            <a:ln w="9525">
              <a:solidFill>
                <a:srgbClr val="000000"/>
              </a:solidFill>
              <a:round/>
              <a:headEnd/>
              <a:tailEnd type="triangle" w="med" len="med"/>
            </a:ln>
            <a:extLst/>
          </p:spPr>
          <p:txBody>
            <a:bodyPr/>
            <a:lstStyle/>
            <a:p>
              <a:endParaRPr lang="pl-PL"/>
            </a:p>
          </p:txBody>
        </p:sp>
      </p:grpSp>
      <p:sp>
        <p:nvSpPr>
          <p:cNvPr id="23" name="Text Box 22">
            <a:extLst>
              <a:ext uri="{FF2B5EF4-FFF2-40B4-BE49-F238E27FC236}">
                <a16:creationId xmlns:a16="http://schemas.microsoft.com/office/drawing/2014/main" xmlns="" id="{472F44E1-F054-464F-94C1-797C55297983}"/>
              </a:ext>
            </a:extLst>
          </p:cNvPr>
          <p:cNvSpPr txBox="1">
            <a:spLocks noChangeArrowheads="1"/>
          </p:cNvSpPr>
          <p:nvPr/>
        </p:nvSpPr>
        <p:spPr bwMode="auto">
          <a:xfrm>
            <a:off x="734892" y="2195472"/>
            <a:ext cx="1828800" cy="1187450"/>
          </a:xfrm>
          <a:prstGeom prst="rect">
            <a:avLst/>
          </a:prstGeom>
          <a:solidFill>
            <a:srgbClr val="92D050"/>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sp>
        <p:nvSpPr>
          <p:cNvPr id="24" name="Text Box 23">
            <a:extLst>
              <a:ext uri="{FF2B5EF4-FFF2-40B4-BE49-F238E27FC236}">
                <a16:creationId xmlns:a16="http://schemas.microsoft.com/office/drawing/2014/main" xmlns="" id="{B95BF2DF-94AA-4D24-8B8A-5DDBD60C8571}"/>
              </a:ext>
            </a:extLst>
          </p:cNvPr>
          <p:cNvSpPr txBox="1">
            <a:spLocks noChangeArrowheads="1"/>
          </p:cNvSpPr>
          <p:nvPr/>
        </p:nvSpPr>
        <p:spPr bwMode="auto">
          <a:xfrm>
            <a:off x="8859318" y="4687004"/>
            <a:ext cx="1619250" cy="646112"/>
          </a:xfrm>
          <a:prstGeom prst="rect">
            <a:avLst/>
          </a:prstGeom>
          <a:solidFill>
            <a:srgbClr val="92D050"/>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err="1">
                <a:solidFill>
                  <a:srgbClr val="000000"/>
                </a:solidFill>
              </a:rPr>
              <a:t>Cz</a:t>
            </a:r>
            <a:r>
              <a:rPr lang="pl-PL" altLang="pl-PL" b="1" dirty="0">
                <a:solidFill>
                  <a:srgbClr val="000000"/>
                </a:solidFill>
              </a:rPr>
              <a:t> - członek zespołu</a:t>
            </a:r>
          </a:p>
        </p:txBody>
      </p:sp>
    </p:spTree>
    <p:extLst>
      <p:ext uri="{BB962C8B-B14F-4D97-AF65-F5344CB8AC3E}">
        <p14:creationId xmlns:p14="http://schemas.microsoft.com/office/powerpoint/2010/main" val="559346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Struktura kolektywna, Davidson </a:t>
            </a:r>
            <a:r>
              <a:rPr lang="pl-PL" dirty="0" err="1"/>
              <a:t>Frame</a:t>
            </a:r>
            <a:r>
              <a:rPr lang="pl-PL" dirty="0"/>
              <a:t> </a:t>
            </a:r>
            <a:r>
              <a:rPr lang="pl-PL" i="1" dirty="0"/>
              <a:t>Zarządzanie projektami </a:t>
            </a:r>
            <a:r>
              <a:rPr lang="pl-PL" dirty="0"/>
              <a:t>(…)</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
        <p:nvSpPr>
          <p:cNvPr id="23" name="Text Box 22">
            <a:extLst>
              <a:ext uri="{FF2B5EF4-FFF2-40B4-BE49-F238E27FC236}">
                <a16:creationId xmlns:a16="http://schemas.microsoft.com/office/drawing/2014/main" xmlns="" id="{472F44E1-F054-464F-94C1-797C55297983}"/>
              </a:ext>
            </a:extLst>
          </p:cNvPr>
          <p:cNvSpPr txBox="1">
            <a:spLocks noChangeArrowheads="1"/>
          </p:cNvSpPr>
          <p:nvPr/>
        </p:nvSpPr>
        <p:spPr bwMode="auto">
          <a:xfrm>
            <a:off x="766764" y="2264978"/>
            <a:ext cx="1828800" cy="1187450"/>
          </a:xfrm>
          <a:prstGeom prst="rect">
            <a:avLst/>
          </a:prstGeom>
          <a:solidFill>
            <a:srgbClr val="92D050"/>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sp>
        <p:nvSpPr>
          <p:cNvPr id="24" name="Text Box 23">
            <a:extLst>
              <a:ext uri="{FF2B5EF4-FFF2-40B4-BE49-F238E27FC236}">
                <a16:creationId xmlns:a16="http://schemas.microsoft.com/office/drawing/2014/main" xmlns="" id="{B95BF2DF-94AA-4D24-8B8A-5DDBD60C8571}"/>
              </a:ext>
            </a:extLst>
          </p:cNvPr>
          <p:cNvSpPr txBox="1">
            <a:spLocks noChangeArrowheads="1"/>
          </p:cNvSpPr>
          <p:nvPr/>
        </p:nvSpPr>
        <p:spPr bwMode="auto">
          <a:xfrm>
            <a:off x="9112692" y="4186647"/>
            <a:ext cx="1619250" cy="646112"/>
          </a:xfrm>
          <a:prstGeom prst="rect">
            <a:avLst/>
          </a:prstGeom>
          <a:solidFill>
            <a:srgbClr val="92D050"/>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err="1">
                <a:solidFill>
                  <a:srgbClr val="000000"/>
                </a:solidFill>
              </a:rPr>
              <a:t>Cz</a:t>
            </a:r>
            <a:r>
              <a:rPr lang="pl-PL" altLang="pl-PL" b="1" dirty="0">
                <a:solidFill>
                  <a:srgbClr val="000000"/>
                </a:solidFill>
              </a:rPr>
              <a:t> - członek zespołu</a:t>
            </a:r>
          </a:p>
        </p:txBody>
      </p:sp>
      <p:grpSp>
        <p:nvGrpSpPr>
          <p:cNvPr id="25" name="Group 3">
            <a:extLst>
              <a:ext uri="{FF2B5EF4-FFF2-40B4-BE49-F238E27FC236}">
                <a16:creationId xmlns:a16="http://schemas.microsoft.com/office/drawing/2014/main" xmlns="" id="{412D74EB-E495-4448-A746-AD072B39EF8B}"/>
              </a:ext>
            </a:extLst>
          </p:cNvPr>
          <p:cNvGrpSpPr>
            <a:grpSpLocks/>
          </p:cNvGrpSpPr>
          <p:nvPr/>
        </p:nvGrpSpPr>
        <p:grpSpPr bwMode="auto">
          <a:xfrm>
            <a:off x="2968015" y="1961405"/>
            <a:ext cx="6038850" cy="3948112"/>
            <a:chOff x="2317" y="4657"/>
            <a:chExt cx="7020" cy="3960"/>
          </a:xfrm>
          <a:solidFill>
            <a:srgbClr val="92D050"/>
          </a:solidFill>
        </p:grpSpPr>
        <p:sp>
          <p:nvSpPr>
            <p:cNvPr id="26" name="Oval 4">
              <a:extLst>
                <a:ext uri="{FF2B5EF4-FFF2-40B4-BE49-F238E27FC236}">
                  <a16:creationId xmlns:a16="http://schemas.microsoft.com/office/drawing/2014/main" xmlns="" id="{2EC6100E-C613-4A13-99E6-85AC7D8541F4}"/>
                </a:ext>
              </a:extLst>
            </p:cNvPr>
            <p:cNvSpPr>
              <a:spLocks noChangeArrowheads="1"/>
            </p:cNvSpPr>
            <p:nvPr/>
          </p:nvSpPr>
          <p:spPr bwMode="auto">
            <a:xfrm>
              <a:off x="2857" y="4657"/>
              <a:ext cx="5220" cy="2700"/>
            </a:xfrm>
            <a:prstGeom prst="ellipse">
              <a:avLst/>
            </a:prstGeom>
            <a:solidFill>
              <a:schemeClr val="bg1"/>
            </a:solidFill>
            <a:ln w="28575">
              <a:solidFill>
                <a:srgbClr val="000000"/>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latin typeface="Arial" panose="020B0604020202020204" pitchFamily="34" charset="0"/>
              </a:endParaRPr>
            </a:p>
          </p:txBody>
        </p:sp>
        <p:sp>
          <p:nvSpPr>
            <p:cNvPr id="27" name="Text Box 5">
              <a:extLst>
                <a:ext uri="{FF2B5EF4-FFF2-40B4-BE49-F238E27FC236}">
                  <a16:creationId xmlns:a16="http://schemas.microsoft.com/office/drawing/2014/main" xmlns="" id="{B748BFDF-0102-460F-96E6-12782B56923C}"/>
                </a:ext>
              </a:extLst>
            </p:cNvPr>
            <p:cNvSpPr txBox="1">
              <a:spLocks noChangeArrowheads="1"/>
            </p:cNvSpPr>
            <p:nvPr/>
          </p:nvSpPr>
          <p:spPr bwMode="auto">
            <a:xfrm>
              <a:off x="4657" y="483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A</a:t>
              </a:r>
            </a:p>
          </p:txBody>
        </p:sp>
        <p:sp>
          <p:nvSpPr>
            <p:cNvPr id="28" name="Text Box 6">
              <a:extLst>
                <a:ext uri="{FF2B5EF4-FFF2-40B4-BE49-F238E27FC236}">
                  <a16:creationId xmlns:a16="http://schemas.microsoft.com/office/drawing/2014/main" xmlns="" id="{551DD7E2-83FE-46D5-AB65-A55FF715F7E9}"/>
                </a:ext>
              </a:extLst>
            </p:cNvPr>
            <p:cNvSpPr txBox="1">
              <a:spLocks noChangeArrowheads="1"/>
            </p:cNvSpPr>
            <p:nvPr/>
          </p:nvSpPr>
          <p:spPr bwMode="auto">
            <a:xfrm>
              <a:off x="5737" y="591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C</a:t>
              </a:r>
            </a:p>
          </p:txBody>
        </p:sp>
        <p:sp>
          <p:nvSpPr>
            <p:cNvPr id="29" name="Line 7">
              <a:extLst>
                <a:ext uri="{FF2B5EF4-FFF2-40B4-BE49-F238E27FC236}">
                  <a16:creationId xmlns:a16="http://schemas.microsoft.com/office/drawing/2014/main" xmlns="" id="{1A9E608A-E9F0-4201-819E-4F83E9B300DE}"/>
                </a:ext>
              </a:extLst>
            </p:cNvPr>
            <p:cNvSpPr>
              <a:spLocks noChangeShapeType="1"/>
            </p:cNvSpPr>
            <p:nvPr/>
          </p:nvSpPr>
          <p:spPr bwMode="auto">
            <a:xfrm>
              <a:off x="5017" y="6277"/>
              <a:ext cx="720" cy="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0" name="Line 8">
              <a:extLst>
                <a:ext uri="{FF2B5EF4-FFF2-40B4-BE49-F238E27FC236}">
                  <a16:creationId xmlns:a16="http://schemas.microsoft.com/office/drawing/2014/main" xmlns="" id="{1526E0D3-C077-409D-8987-3CA033BC4A8E}"/>
                </a:ext>
              </a:extLst>
            </p:cNvPr>
            <p:cNvSpPr>
              <a:spLocks noChangeShapeType="1"/>
            </p:cNvSpPr>
            <p:nvPr/>
          </p:nvSpPr>
          <p:spPr bwMode="auto">
            <a:xfrm>
              <a:off x="4657" y="5557"/>
              <a:ext cx="0" cy="54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1" name="Line 9">
              <a:extLst>
                <a:ext uri="{FF2B5EF4-FFF2-40B4-BE49-F238E27FC236}">
                  <a16:creationId xmlns:a16="http://schemas.microsoft.com/office/drawing/2014/main" xmlns="" id="{FEC9A29C-F6C1-4D82-B0FF-6EC8ABACEAE9}"/>
                </a:ext>
              </a:extLst>
            </p:cNvPr>
            <p:cNvSpPr>
              <a:spLocks noChangeShapeType="1"/>
            </p:cNvSpPr>
            <p:nvPr/>
          </p:nvSpPr>
          <p:spPr bwMode="auto">
            <a:xfrm>
              <a:off x="5917" y="5557"/>
              <a:ext cx="0" cy="36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2" name="Text Box 10">
              <a:extLst>
                <a:ext uri="{FF2B5EF4-FFF2-40B4-BE49-F238E27FC236}">
                  <a16:creationId xmlns:a16="http://schemas.microsoft.com/office/drawing/2014/main" xmlns="" id="{EC147F27-88DE-42C2-A119-2058BD3009BF}"/>
                </a:ext>
              </a:extLst>
            </p:cNvPr>
            <p:cNvSpPr txBox="1">
              <a:spLocks noChangeArrowheads="1"/>
            </p:cNvSpPr>
            <p:nvPr/>
          </p:nvSpPr>
          <p:spPr bwMode="auto">
            <a:xfrm>
              <a:off x="231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1</a:t>
              </a:r>
            </a:p>
          </p:txBody>
        </p:sp>
        <p:sp>
          <p:nvSpPr>
            <p:cNvPr id="33" name="Text Box 11">
              <a:extLst>
                <a:ext uri="{FF2B5EF4-FFF2-40B4-BE49-F238E27FC236}">
                  <a16:creationId xmlns:a16="http://schemas.microsoft.com/office/drawing/2014/main" xmlns="" id="{0A954A1B-7E5C-43B7-80C5-5658AECE6B73}"/>
                </a:ext>
              </a:extLst>
            </p:cNvPr>
            <p:cNvSpPr txBox="1">
              <a:spLocks noChangeArrowheads="1"/>
            </p:cNvSpPr>
            <p:nvPr/>
          </p:nvSpPr>
          <p:spPr bwMode="auto">
            <a:xfrm>
              <a:off x="42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2</a:t>
              </a:r>
            </a:p>
            <a:p>
              <a:pPr algn="ctr">
                <a:spcBef>
                  <a:spcPct val="0"/>
                </a:spcBef>
                <a:buFontTx/>
                <a:buNone/>
              </a:pPr>
              <a:endParaRPr lang="pl-PL" altLang="pl-PL" sz="1800" b="1">
                <a:latin typeface="Arial" panose="020B0604020202020204" pitchFamily="34" charset="0"/>
              </a:endParaRPr>
            </a:p>
          </p:txBody>
        </p:sp>
        <p:sp>
          <p:nvSpPr>
            <p:cNvPr id="34" name="Text Box 12">
              <a:extLst>
                <a:ext uri="{FF2B5EF4-FFF2-40B4-BE49-F238E27FC236}">
                  <a16:creationId xmlns:a16="http://schemas.microsoft.com/office/drawing/2014/main" xmlns="" id="{71EC036F-C52C-4236-8906-AB18C40EBD4F}"/>
                </a:ext>
              </a:extLst>
            </p:cNvPr>
            <p:cNvSpPr txBox="1">
              <a:spLocks noChangeArrowheads="1"/>
            </p:cNvSpPr>
            <p:nvPr/>
          </p:nvSpPr>
          <p:spPr bwMode="auto">
            <a:xfrm>
              <a:off x="60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3</a:t>
              </a:r>
            </a:p>
            <a:p>
              <a:pPr algn="ctr">
                <a:spcBef>
                  <a:spcPct val="0"/>
                </a:spcBef>
                <a:buFontTx/>
                <a:buNone/>
              </a:pPr>
              <a:endParaRPr lang="pl-PL" altLang="pl-PL" sz="1800" b="1">
                <a:latin typeface="Arial" panose="020B0604020202020204" pitchFamily="34" charset="0"/>
              </a:endParaRPr>
            </a:p>
          </p:txBody>
        </p:sp>
        <p:sp>
          <p:nvSpPr>
            <p:cNvPr id="35" name="Text Box 13">
              <a:extLst>
                <a:ext uri="{FF2B5EF4-FFF2-40B4-BE49-F238E27FC236}">
                  <a16:creationId xmlns:a16="http://schemas.microsoft.com/office/drawing/2014/main" xmlns="" id="{0AAC0715-3B74-4384-B363-9F8466973E2A}"/>
                </a:ext>
              </a:extLst>
            </p:cNvPr>
            <p:cNvSpPr txBox="1">
              <a:spLocks noChangeArrowheads="1"/>
            </p:cNvSpPr>
            <p:nvPr/>
          </p:nvSpPr>
          <p:spPr bwMode="auto">
            <a:xfrm>
              <a:off x="78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4</a:t>
              </a:r>
            </a:p>
            <a:p>
              <a:pPr algn="ctr">
                <a:spcBef>
                  <a:spcPct val="0"/>
                </a:spcBef>
                <a:buFontTx/>
                <a:buNone/>
              </a:pPr>
              <a:endParaRPr lang="pl-PL" altLang="pl-PL" sz="1800" b="1">
                <a:latin typeface="Arial" panose="020B0604020202020204" pitchFamily="34" charset="0"/>
              </a:endParaRPr>
            </a:p>
          </p:txBody>
        </p:sp>
        <p:sp>
          <p:nvSpPr>
            <p:cNvPr id="36" name="Text Box 14">
              <a:extLst>
                <a:ext uri="{FF2B5EF4-FFF2-40B4-BE49-F238E27FC236}">
                  <a16:creationId xmlns:a16="http://schemas.microsoft.com/office/drawing/2014/main" xmlns="" id="{07E4063B-846B-491F-8F04-A12E446CFCB7}"/>
                </a:ext>
              </a:extLst>
            </p:cNvPr>
            <p:cNvSpPr txBox="1">
              <a:spLocks noChangeArrowheads="1"/>
            </p:cNvSpPr>
            <p:nvPr/>
          </p:nvSpPr>
          <p:spPr bwMode="auto">
            <a:xfrm>
              <a:off x="3577" y="60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B</a:t>
              </a:r>
            </a:p>
          </p:txBody>
        </p:sp>
        <p:sp>
          <p:nvSpPr>
            <p:cNvPr id="37" name="Line 15">
              <a:extLst>
                <a:ext uri="{FF2B5EF4-FFF2-40B4-BE49-F238E27FC236}">
                  <a16:creationId xmlns:a16="http://schemas.microsoft.com/office/drawing/2014/main" xmlns="" id="{A25A52BE-0CA5-41F7-9868-90F76F2A970C}"/>
                </a:ext>
              </a:extLst>
            </p:cNvPr>
            <p:cNvSpPr>
              <a:spLocks noChangeShapeType="1"/>
            </p:cNvSpPr>
            <p:nvPr/>
          </p:nvSpPr>
          <p:spPr bwMode="auto">
            <a:xfrm flipH="1">
              <a:off x="3037" y="6997"/>
              <a:ext cx="540" cy="720"/>
            </a:xfrm>
            <a:prstGeom prst="line">
              <a:avLst/>
            </a:prstGeom>
            <a:grpFill/>
            <a:ln w="28575">
              <a:solidFill>
                <a:srgbClr val="000000"/>
              </a:solidFill>
              <a:round/>
              <a:headEnd/>
              <a:tailEnd type="triangle" w="med" len="med"/>
            </a:ln>
            <a:extLst/>
          </p:spPr>
          <p:txBody>
            <a:bodyPr/>
            <a:lstStyle/>
            <a:p>
              <a:endParaRPr lang="pl-PL"/>
            </a:p>
          </p:txBody>
        </p:sp>
        <p:sp>
          <p:nvSpPr>
            <p:cNvPr id="38" name="Line 16">
              <a:extLst>
                <a:ext uri="{FF2B5EF4-FFF2-40B4-BE49-F238E27FC236}">
                  <a16:creationId xmlns:a16="http://schemas.microsoft.com/office/drawing/2014/main" xmlns="" id="{74738578-5B14-46DA-B552-7AE4650786D5}"/>
                </a:ext>
              </a:extLst>
            </p:cNvPr>
            <p:cNvSpPr>
              <a:spLocks noChangeShapeType="1"/>
            </p:cNvSpPr>
            <p:nvPr/>
          </p:nvSpPr>
          <p:spPr bwMode="auto">
            <a:xfrm>
              <a:off x="5017" y="7357"/>
              <a:ext cx="0" cy="540"/>
            </a:xfrm>
            <a:prstGeom prst="line">
              <a:avLst/>
            </a:prstGeom>
            <a:grpFill/>
            <a:ln w="28575">
              <a:solidFill>
                <a:srgbClr val="000000"/>
              </a:solidFill>
              <a:round/>
              <a:headEnd/>
              <a:tailEnd type="triangle" w="med" len="med"/>
            </a:ln>
            <a:extLst/>
          </p:spPr>
          <p:txBody>
            <a:bodyPr/>
            <a:lstStyle/>
            <a:p>
              <a:endParaRPr lang="pl-PL"/>
            </a:p>
          </p:txBody>
        </p:sp>
        <p:sp>
          <p:nvSpPr>
            <p:cNvPr id="39" name="Line 17">
              <a:extLst>
                <a:ext uri="{FF2B5EF4-FFF2-40B4-BE49-F238E27FC236}">
                  <a16:creationId xmlns:a16="http://schemas.microsoft.com/office/drawing/2014/main" xmlns="" id="{1DB9D6E4-1031-4F3B-81B8-A878B0100AF7}"/>
                </a:ext>
              </a:extLst>
            </p:cNvPr>
            <p:cNvSpPr>
              <a:spLocks noChangeShapeType="1"/>
            </p:cNvSpPr>
            <p:nvPr/>
          </p:nvSpPr>
          <p:spPr bwMode="auto">
            <a:xfrm>
              <a:off x="6637" y="7177"/>
              <a:ext cx="360" cy="720"/>
            </a:xfrm>
            <a:prstGeom prst="line">
              <a:avLst/>
            </a:prstGeom>
            <a:grpFill/>
            <a:ln w="28575">
              <a:solidFill>
                <a:srgbClr val="000000"/>
              </a:solidFill>
              <a:round/>
              <a:headEnd/>
              <a:tailEnd type="triangle" w="med" len="med"/>
            </a:ln>
            <a:extLst/>
          </p:spPr>
          <p:txBody>
            <a:bodyPr/>
            <a:lstStyle/>
            <a:p>
              <a:endParaRPr lang="pl-PL"/>
            </a:p>
          </p:txBody>
        </p:sp>
        <p:sp>
          <p:nvSpPr>
            <p:cNvPr id="40" name="Line 18">
              <a:extLst>
                <a:ext uri="{FF2B5EF4-FFF2-40B4-BE49-F238E27FC236}">
                  <a16:creationId xmlns:a16="http://schemas.microsoft.com/office/drawing/2014/main" xmlns="" id="{B67ACDE7-A1AD-414D-8E84-B3E16FEB4841}"/>
                </a:ext>
              </a:extLst>
            </p:cNvPr>
            <p:cNvSpPr>
              <a:spLocks noChangeShapeType="1"/>
            </p:cNvSpPr>
            <p:nvPr/>
          </p:nvSpPr>
          <p:spPr bwMode="auto">
            <a:xfrm>
              <a:off x="7717" y="6637"/>
              <a:ext cx="900" cy="1080"/>
            </a:xfrm>
            <a:prstGeom prst="line">
              <a:avLst/>
            </a:prstGeom>
            <a:grpFill/>
            <a:ln w="28575">
              <a:solidFill>
                <a:srgbClr val="000000"/>
              </a:solidFill>
              <a:round/>
              <a:headEnd/>
              <a:tailEnd type="triangle" w="med" len="med"/>
            </a:ln>
            <a:extLst/>
          </p:spPr>
          <p:txBody>
            <a:bodyPr/>
            <a:lstStyle/>
            <a:p>
              <a:endParaRPr lang="pl-PL"/>
            </a:p>
          </p:txBody>
        </p:sp>
      </p:grpSp>
    </p:spTree>
    <p:extLst>
      <p:ext uri="{BB962C8B-B14F-4D97-AF65-F5344CB8AC3E}">
        <p14:creationId xmlns:p14="http://schemas.microsoft.com/office/powerpoint/2010/main" val="1915183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Struktura chirurgiczna, Davidson </a:t>
            </a:r>
            <a:r>
              <a:rPr lang="pl-PL" dirty="0" err="1"/>
              <a:t>Frame</a:t>
            </a:r>
            <a:r>
              <a:rPr lang="pl-PL" dirty="0"/>
              <a:t> </a:t>
            </a:r>
            <a:r>
              <a:rPr lang="pl-PL" i="1" dirty="0"/>
              <a:t>Zarządzanie projektami </a:t>
            </a:r>
            <a:r>
              <a:rPr lang="pl-PL" dirty="0"/>
              <a:t>(…)</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grpSp>
        <p:nvGrpSpPr>
          <p:cNvPr id="22" name="Group 5">
            <a:extLst>
              <a:ext uri="{FF2B5EF4-FFF2-40B4-BE49-F238E27FC236}">
                <a16:creationId xmlns:a16="http://schemas.microsoft.com/office/drawing/2014/main" xmlns="" id="{12CA50C7-DAD4-4EB0-9677-2E1A57BDE524}"/>
              </a:ext>
            </a:extLst>
          </p:cNvPr>
          <p:cNvGrpSpPr>
            <a:grpSpLocks/>
          </p:cNvGrpSpPr>
          <p:nvPr/>
        </p:nvGrpSpPr>
        <p:grpSpPr bwMode="auto">
          <a:xfrm>
            <a:off x="1761099" y="1817052"/>
            <a:ext cx="8153400" cy="4121150"/>
            <a:chOff x="192" y="960"/>
            <a:chExt cx="5136" cy="3072"/>
          </a:xfrm>
        </p:grpSpPr>
        <p:sp>
          <p:nvSpPr>
            <p:cNvPr id="41" name="Oval 6">
              <a:extLst>
                <a:ext uri="{FF2B5EF4-FFF2-40B4-BE49-F238E27FC236}">
                  <a16:creationId xmlns:a16="http://schemas.microsoft.com/office/drawing/2014/main" xmlns="" id="{D23E3C90-8A02-43CE-A972-A2C25E0C223C}"/>
                </a:ext>
              </a:extLst>
            </p:cNvPr>
            <p:cNvSpPr>
              <a:spLocks noChangeArrowheads="1"/>
            </p:cNvSpPr>
            <p:nvPr/>
          </p:nvSpPr>
          <p:spPr bwMode="auto">
            <a:xfrm>
              <a:off x="1536" y="1672"/>
              <a:ext cx="1920" cy="1035"/>
            </a:xfrm>
            <a:prstGeom prst="ellipse">
              <a:avLst/>
            </a:prstGeom>
            <a:solidFill>
              <a:srgbClr val="CCECFF"/>
            </a:solidFill>
            <a:ln w="9525">
              <a:solidFill>
                <a:srgbClr val="000000"/>
              </a:solidFill>
              <a:prstDash val="dash"/>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latin typeface="Arial" panose="020B0604020202020204" pitchFamily="34" charset="0"/>
              </a:endParaRPr>
            </a:p>
          </p:txBody>
        </p:sp>
        <p:sp>
          <p:nvSpPr>
            <p:cNvPr id="42" name="Text Box 7">
              <a:extLst>
                <a:ext uri="{FF2B5EF4-FFF2-40B4-BE49-F238E27FC236}">
                  <a16:creationId xmlns:a16="http://schemas.microsoft.com/office/drawing/2014/main" xmlns="" id="{581EB08F-4CDD-486D-B827-C5C289D2A414}"/>
                </a:ext>
              </a:extLst>
            </p:cNvPr>
            <p:cNvSpPr txBox="1">
              <a:spLocks noChangeArrowheads="1"/>
            </p:cNvSpPr>
            <p:nvPr/>
          </p:nvSpPr>
          <p:spPr bwMode="auto">
            <a:xfrm>
              <a:off x="2016" y="1983"/>
              <a:ext cx="1104" cy="465"/>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Główny autor</a:t>
              </a:r>
            </a:p>
          </p:txBody>
        </p:sp>
        <p:sp>
          <p:nvSpPr>
            <p:cNvPr id="43" name="Text Box 8">
              <a:extLst>
                <a:ext uri="{FF2B5EF4-FFF2-40B4-BE49-F238E27FC236}">
                  <a16:creationId xmlns:a16="http://schemas.microsoft.com/office/drawing/2014/main" xmlns="" id="{CC4B2AA8-088C-459C-BEAB-FD0DE060FB3F}"/>
                </a:ext>
              </a:extLst>
            </p:cNvPr>
            <p:cNvSpPr txBox="1">
              <a:spLocks noChangeArrowheads="1"/>
            </p:cNvSpPr>
            <p:nvPr/>
          </p:nvSpPr>
          <p:spPr bwMode="auto">
            <a:xfrm>
              <a:off x="2112" y="960"/>
              <a:ext cx="1056" cy="48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Działania</a:t>
              </a:r>
            </a:p>
            <a:p>
              <a:pPr algn="ctr">
                <a:spcBef>
                  <a:spcPct val="0"/>
                </a:spcBef>
                <a:buFontTx/>
                <a:buNone/>
              </a:pPr>
              <a:r>
                <a:rPr lang="pl-PL" altLang="pl-PL" sz="1800" b="1" dirty="0">
                  <a:latin typeface="Arial" panose="020B0604020202020204" pitchFamily="34" charset="0"/>
                </a:rPr>
                <a:t>nr 1- 4</a:t>
              </a:r>
            </a:p>
          </p:txBody>
        </p:sp>
        <p:sp>
          <p:nvSpPr>
            <p:cNvPr id="44" name="Text Box 9">
              <a:extLst>
                <a:ext uri="{FF2B5EF4-FFF2-40B4-BE49-F238E27FC236}">
                  <a16:creationId xmlns:a16="http://schemas.microsoft.com/office/drawing/2014/main" xmlns="" id="{0761E50F-5A63-402F-8E34-88DE4023AA98}"/>
                </a:ext>
              </a:extLst>
            </p:cNvPr>
            <p:cNvSpPr txBox="1">
              <a:spLocks noChangeArrowheads="1"/>
            </p:cNvSpPr>
            <p:nvPr/>
          </p:nvSpPr>
          <p:spPr bwMode="auto">
            <a:xfrm>
              <a:off x="4128" y="1962"/>
              <a:ext cx="1056" cy="414"/>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Asystent</a:t>
              </a:r>
            </a:p>
          </p:txBody>
        </p:sp>
        <p:sp>
          <p:nvSpPr>
            <p:cNvPr id="45" name="Text Box 10">
              <a:extLst>
                <a:ext uri="{FF2B5EF4-FFF2-40B4-BE49-F238E27FC236}">
                  <a16:creationId xmlns:a16="http://schemas.microsoft.com/office/drawing/2014/main" xmlns="" id="{D2068FA2-5763-4030-A655-28EDDA48F14F}"/>
                </a:ext>
              </a:extLst>
            </p:cNvPr>
            <p:cNvSpPr txBox="1">
              <a:spLocks noChangeArrowheads="1"/>
            </p:cNvSpPr>
            <p:nvPr/>
          </p:nvSpPr>
          <p:spPr bwMode="auto">
            <a:xfrm>
              <a:off x="4128" y="2790"/>
              <a:ext cx="1200" cy="426"/>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Ekspert A</a:t>
              </a:r>
            </a:p>
          </p:txBody>
        </p:sp>
        <p:sp>
          <p:nvSpPr>
            <p:cNvPr id="46" name="Text Box 11">
              <a:extLst>
                <a:ext uri="{FF2B5EF4-FFF2-40B4-BE49-F238E27FC236}">
                  <a16:creationId xmlns:a16="http://schemas.microsoft.com/office/drawing/2014/main" xmlns="" id="{05A196F6-5E86-4D9D-A33F-7711C55E3DE6}"/>
                </a:ext>
              </a:extLst>
            </p:cNvPr>
            <p:cNvSpPr txBox="1">
              <a:spLocks noChangeArrowheads="1"/>
            </p:cNvSpPr>
            <p:nvPr/>
          </p:nvSpPr>
          <p:spPr bwMode="auto">
            <a:xfrm>
              <a:off x="4128" y="3515"/>
              <a:ext cx="1200" cy="373"/>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Ekspert B</a:t>
              </a:r>
            </a:p>
          </p:txBody>
        </p:sp>
        <p:sp>
          <p:nvSpPr>
            <p:cNvPr id="47" name="Text Box 12">
              <a:extLst>
                <a:ext uri="{FF2B5EF4-FFF2-40B4-BE49-F238E27FC236}">
                  <a16:creationId xmlns:a16="http://schemas.microsoft.com/office/drawing/2014/main" xmlns="" id="{AD3971CE-726A-4564-AAEB-C0C9F605225F}"/>
                </a:ext>
              </a:extLst>
            </p:cNvPr>
            <p:cNvSpPr txBox="1">
              <a:spLocks noChangeArrowheads="1"/>
            </p:cNvSpPr>
            <p:nvPr/>
          </p:nvSpPr>
          <p:spPr bwMode="auto">
            <a:xfrm>
              <a:off x="192" y="2997"/>
              <a:ext cx="1440" cy="414"/>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dirty="0">
                  <a:latin typeface="Arial" panose="020B0604020202020204" pitchFamily="34" charset="0"/>
                </a:rPr>
                <a:t>Administrator</a:t>
              </a:r>
            </a:p>
          </p:txBody>
        </p:sp>
        <p:sp>
          <p:nvSpPr>
            <p:cNvPr id="48" name="Text Box 13">
              <a:extLst>
                <a:ext uri="{FF2B5EF4-FFF2-40B4-BE49-F238E27FC236}">
                  <a16:creationId xmlns:a16="http://schemas.microsoft.com/office/drawing/2014/main" xmlns="" id="{247D4739-5FAF-48E4-9D4D-D973E0347823}"/>
                </a:ext>
              </a:extLst>
            </p:cNvPr>
            <p:cNvSpPr txBox="1">
              <a:spLocks noChangeArrowheads="1"/>
            </p:cNvSpPr>
            <p:nvPr/>
          </p:nvSpPr>
          <p:spPr bwMode="auto">
            <a:xfrm>
              <a:off x="192" y="3552"/>
              <a:ext cx="1440" cy="480"/>
            </a:xfrm>
            <a:prstGeom prst="rect">
              <a:avLst/>
            </a:prstGeom>
            <a:solidFill>
              <a:srgbClr val="92D050"/>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000" b="1">
                  <a:latin typeface="Arial" panose="020B0604020202020204" pitchFamily="34" charset="0"/>
                </a:rPr>
                <a:t>Pracownik</a:t>
              </a:r>
            </a:p>
            <a:p>
              <a:pPr>
                <a:spcBef>
                  <a:spcPct val="0"/>
                </a:spcBef>
                <a:buFontTx/>
                <a:buNone/>
              </a:pPr>
              <a:r>
                <a:rPr lang="pl-PL" altLang="pl-PL" sz="2000" b="1">
                  <a:latin typeface="Arial" panose="020B0604020202020204" pitchFamily="34" charset="0"/>
                </a:rPr>
                <a:t>Biurowy B</a:t>
              </a:r>
            </a:p>
          </p:txBody>
        </p:sp>
        <p:sp>
          <p:nvSpPr>
            <p:cNvPr id="49" name="Line 14">
              <a:extLst>
                <a:ext uri="{FF2B5EF4-FFF2-40B4-BE49-F238E27FC236}">
                  <a16:creationId xmlns:a16="http://schemas.microsoft.com/office/drawing/2014/main" xmlns="" id="{6E44AF03-6BD0-466A-A566-36B580D60C30}"/>
                </a:ext>
              </a:extLst>
            </p:cNvPr>
            <p:cNvSpPr>
              <a:spLocks noChangeShapeType="1"/>
            </p:cNvSpPr>
            <p:nvPr/>
          </p:nvSpPr>
          <p:spPr bwMode="auto">
            <a:xfrm>
              <a:off x="1824" y="2169"/>
              <a:ext cx="1" cy="1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 name="Line 15">
              <a:extLst>
                <a:ext uri="{FF2B5EF4-FFF2-40B4-BE49-F238E27FC236}">
                  <a16:creationId xmlns:a16="http://schemas.microsoft.com/office/drawing/2014/main" xmlns="" id="{445BF969-790F-4A44-8363-65AAF46B8924}"/>
                </a:ext>
              </a:extLst>
            </p:cNvPr>
            <p:cNvSpPr>
              <a:spLocks noChangeShapeType="1"/>
            </p:cNvSpPr>
            <p:nvPr/>
          </p:nvSpPr>
          <p:spPr bwMode="auto">
            <a:xfrm>
              <a:off x="1824" y="2169"/>
              <a:ext cx="19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 name="Line 16">
              <a:extLst>
                <a:ext uri="{FF2B5EF4-FFF2-40B4-BE49-F238E27FC236}">
                  <a16:creationId xmlns:a16="http://schemas.microsoft.com/office/drawing/2014/main" xmlns="" id="{61A0E533-D3A9-4316-906D-A6563C2615D2}"/>
                </a:ext>
              </a:extLst>
            </p:cNvPr>
            <p:cNvSpPr>
              <a:spLocks noChangeShapeType="1"/>
            </p:cNvSpPr>
            <p:nvPr/>
          </p:nvSpPr>
          <p:spPr bwMode="auto">
            <a:xfrm>
              <a:off x="1632" y="3204"/>
              <a:ext cx="1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2" name="Line 17">
              <a:extLst>
                <a:ext uri="{FF2B5EF4-FFF2-40B4-BE49-F238E27FC236}">
                  <a16:creationId xmlns:a16="http://schemas.microsoft.com/office/drawing/2014/main" xmlns="" id="{87A160C0-8190-4DA9-A057-CF61C3CC04A7}"/>
                </a:ext>
              </a:extLst>
            </p:cNvPr>
            <p:cNvSpPr>
              <a:spLocks noChangeShapeType="1"/>
            </p:cNvSpPr>
            <p:nvPr/>
          </p:nvSpPr>
          <p:spPr bwMode="auto">
            <a:xfrm>
              <a:off x="1632" y="3929"/>
              <a:ext cx="1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3" name="Line 18">
              <a:extLst>
                <a:ext uri="{FF2B5EF4-FFF2-40B4-BE49-F238E27FC236}">
                  <a16:creationId xmlns:a16="http://schemas.microsoft.com/office/drawing/2014/main" xmlns="" id="{FD86E670-8843-4654-8C61-1E457753CAD1}"/>
                </a:ext>
              </a:extLst>
            </p:cNvPr>
            <p:cNvSpPr>
              <a:spLocks noChangeShapeType="1"/>
            </p:cNvSpPr>
            <p:nvPr/>
          </p:nvSpPr>
          <p:spPr bwMode="auto">
            <a:xfrm>
              <a:off x="3552" y="2169"/>
              <a:ext cx="1" cy="16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4" name="Line 19">
              <a:extLst>
                <a:ext uri="{FF2B5EF4-FFF2-40B4-BE49-F238E27FC236}">
                  <a16:creationId xmlns:a16="http://schemas.microsoft.com/office/drawing/2014/main" xmlns="" id="{F226DF7B-C110-4C03-AF2C-E6577DF4D787}"/>
                </a:ext>
              </a:extLst>
            </p:cNvPr>
            <p:cNvSpPr>
              <a:spLocks noChangeShapeType="1"/>
            </p:cNvSpPr>
            <p:nvPr/>
          </p:nvSpPr>
          <p:spPr bwMode="auto">
            <a:xfrm>
              <a:off x="3552" y="3825"/>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5" name="Line 20">
              <a:extLst>
                <a:ext uri="{FF2B5EF4-FFF2-40B4-BE49-F238E27FC236}">
                  <a16:creationId xmlns:a16="http://schemas.microsoft.com/office/drawing/2014/main" xmlns="" id="{9E9F58D3-1CDF-4973-86D5-930B9A8E2D49}"/>
                </a:ext>
              </a:extLst>
            </p:cNvPr>
            <p:cNvSpPr>
              <a:spLocks noChangeShapeType="1"/>
            </p:cNvSpPr>
            <p:nvPr/>
          </p:nvSpPr>
          <p:spPr bwMode="auto">
            <a:xfrm>
              <a:off x="3552" y="3101"/>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6" name="Line 21">
              <a:extLst>
                <a:ext uri="{FF2B5EF4-FFF2-40B4-BE49-F238E27FC236}">
                  <a16:creationId xmlns:a16="http://schemas.microsoft.com/office/drawing/2014/main" xmlns="" id="{700DAB0C-81CC-4C6A-8F98-1B3020E1664B}"/>
                </a:ext>
              </a:extLst>
            </p:cNvPr>
            <p:cNvSpPr>
              <a:spLocks noChangeShapeType="1"/>
            </p:cNvSpPr>
            <p:nvPr/>
          </p:nvSpPr>
          <p:spPr bwMode="auto">
            <a:xfrm>
              <a:off x="3552" y="2169"/>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7" name="Line 22">
              <a:extLst>
                <a:ext uri="{FF2B5EF4-FFF2-40B4-BE49-F238E27FC236}">
                  <a16:creationId xmlns:a16="http://schemas.microsoft.com/office/drawing/2014/main" xmlns="" id="{849C3091-5A91-4A97-BE6A-EECF9936AF21}"/>
                </a:ext>
              </a:extLst>
            </p:cNvPr>
            <p:cNvSpPr>
              <a:spLocks noChangeShapeType="1"/>
            </p:cNvSpPr>
            <p:nvPr/>
          </p:nvSpPr>
          <p:spPr bwMode="auto">
            <a:xfrm>
              <a:off x="3072" y="2169"/>
              <a:ext cx="480" cy="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58" name="Line 23">
              <a:extLst>
                <a:ext uri="{FF2B5EF4-FFF2-40B4-BE49-F238E27FC236}">
                  <a16:creationId xmlns:a16="http://schemas.microsoft.com/office/drawing/2014/main" xmlns="" id="{901C5516-F515-4374-BBDC-7603A583D3D4}"/>
                </a:ext>
              </a:extLst>
            </p:cNvPr>
            <p:cNvSpPr>
              <a:spLocks noChangeShapeType="1"/>
            </p:cNvSpPr>
            <p:nvPr/>
          </p:nvSpPr>
          <p:spPr bwMode="auto">
            <a:xfrm>
              <a:off x="528" y="1392"/>
              <a:ext cx="816" cy="528"/>
            </a:xfrm>
            <a:prstGeom prst="line">
              <a:avLst/>
            </a:prstGeom>
            <a:noFill/>
            <a:ln w="57150">
              <a:solidFill>
                <a:srgbClr val="000000"/>
              </a:solidFill>
              <a:round/>
              <a:headEnd/>
              <a:tailEnd type="triangle" w="med" len="med"/>
            </a:ln>
            <a:effectLst>
              <a:outerShdw dist="107763" dir="2700000" algn="ctr" rotWithShape="0">
                <a:srgbClr val="C7D7E3"/>
              </a:outerShdw>
            </a:effectLst>
            <a:extLst>
              <a:ext uri="{909E8E84-426E-40DD-AFC4-6F175D3DCCD1}">
                <a14:hiddenFill xmlns:a14="http://schemas.microsoft.com/office/drawing/2010/main">
                  <a:noFill/>
                </a14:hiddenFill>
              </a:ext>
            </a:extLst>
          </p:spPr>
          <p:txBody>
            <a:bodyPr wrap="none" anchor="ctr">
              <a:spAutoFit/>
            </a:bodyPr>
            <a:lstStyle/>
            <a:p>
              <a:endParaRPr lang="pl-PL"/>
            </a:p>
          </p:txBody>
        </p:sp>
      </p:grpSp>
    </p:spTree>
    <p:extLst>
      <p:ext uri="{BB962C8B-B14F-4D97-AF65-F5344CB8AC3E}">
        <p14:creationId xmlns:p14="http://schemas.microsoft.com/office/powerpoint/2010/main" val="1302017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10" y="3311494"/>
            <a:ext cx="11348581" cy="500715"/>
          </a:xfrm>
        </p:spPr>
        <p:txBody>
          <a:bodyPr/>
          <a:lstStyle/>
          <a:p>
            <a:pPr algn="ctr">
              <a:spcBef>
                <a:spcPts val="1000"/>
              </a:spcBef>
            </a:pPr>
            <a:r>
              <a:rPr lang="pl-PL" sz="2800" b="1" dirty="0">
                <a:ea typeface="Mongolian Baiti" panose="03000500000000000000" pitchFamily="66" charset="0"/>
              </a:rPr>
              <a:t>Zagadnienia związane </a:t>
            </a:r>
            <a:r>
              <a:rPr lang="pl-PL" sz="2800" b="1" dirty="0" smtClean="0">
                <a:ea typeface="Mongolian Baiti" panose="03000500000000000000" pitchFamily="66" charset="0"/>
              </a:rPr>
              <a:t>z </a:t>
            </a:r>
            <a:r>
              <a:rPr lang="pl-PL" sz="2800" b="1" dirty="0">
                <a:ea typeface="Mongolian Baiti" panose="03000500000000000000" pitchFamily="66" charset="0"/>
              </a:rPr>
              <a:t>budżetem</a:t>
            </a:r>
          </a:p>
        </p:txBody>
      </p:sp>
    </p:spTree>
    <p:extLst>
      <p:ext uri="{BB962C8B-B14F-4D97-AF65-F5344CB8AC3E}">
        <p14:creationId xmlns:p14="http://schemas.microsoft.com/office/powerpoint/2010/main" val="2408993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projektu - zmiany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Zmiana w definicji personelu w odniesieniu do osób angażowanych na podstawie umów cywilnoprawnych.</a:t>
            </a:r>
          </a:p>
          <a:p>
            <a:pPr algn="just"/>
            <a:r>
              <a:rPr lang="pl-PL" b="1" u="sng" dirty="0"/>
              <a:t>Od</a:t>
            </a:r>
            <a:r>
              <a:rPr lang="pl-PL" b="1" dirty="0"/>
              <a:t> 23 sierpnia 2017 r. </a:t>
            </a:r>
            <a:r>
              <a:rPr lang="pl-PL" dirty="0"/>
              <a:t>osoby zaangażowane do projektu na podstawie umów cywilnoprawnych </a:t>
            </a:r>
            <a:r>
              <a:rPr lang="pl-PL" b="1" dirty="0"/>
              <a:t>nie są personelem</a:t>
            </a:r>
            <a:r>
              <a:rPr lang="pl-PL" dirty="0"/>
              <a:t>.</a:t>
            </a:r>
          </a:p>
          <a:p>
            <a:pPr algn="just"/>
            <a:r>
              <a:rPr lang="pl-PL" dirty="0"/>
              <a:t>Natomiast osoby zaangażowane do projektu </a:t>
            </a:r>
            <a:r>
              <a:rPr lang="pl-PL" b="1" u="sng" dirty="0"/>
              <a:t>przed</a:t>
            </a:r>
            <a:r>
              <a:rPr lang="pl-PL" b="1" dirty="0"/>
              <a:t> 23 sierpnia 2017 r.</a:t>
            </a:r>
            <a:r>
              <a:rPr lang="pl-PL" dirty="0"/>
              <a:t> </a:t>
            </a:r>
            <a:r>
              <a:rPr lang="pl-PL" b="1" dirty="0"/>
              <a:t>na takie umowy są nadal personelem</a:t>
            </a:r>
            <a:r>
              <a:rPr lang="pl-PL" dirty="0"/>
              <a:t>, aż do momentu zakończenia tych umów. </a:t>
            </a:r>
          </a:p>
          <a:p>
            <a:pPr algn="just"/>
            <a:r>
              <a:rPr lang="pl-PL" dirty="0"/>
              <a:t>Oznacza to, że zmiana Wytycznych nie jest podstawą do rozwiązania  zawartych wcześniej umów czy ich aneksowania.</a:t>
            </a:r>
          </a:p>
          <a:p>
            <a:pPr algn="just"/>
            <a:r>
              <a:rPr lang="pl-PL" dirty="0"/>
              <a:t>W konsekwencji osoby zaangażowane w taki sposób sporządzają karty czasu pracy dla umów zlecenia. Obowiązuje je limit godzinowy 276 h wszelkiego zaangażowania w miesiącu, zarówno w projektach, jak i poza nimi.</a:t>
            </a:r>
          </a:p>
          <a:p>
            <a:pPr algn="just"/>
            <a:r>
              <a:rPr lang="pl-PL" dirty="0"/>
              <a:t>Dbając o wskaźniki projektu powinno się uzależnić zapłatę za rachunek od faktycznych efektów za dany okres. W przeciwnym razie stwarza się zagrożenie, że środki zostaną wypłacone, a cel projektu mierzony wskaźnikami nie.</a:t>
            </a:r>
          </a:p>
          <a:p>
            <a:pPr algn="just"/>
            <a:r>
              <a:rPr lang="pl-PL" dirty="0"/>
              <a:t>Dobrą praktyką jest przygotowanie wzorów raportów, które Wykonawca ma wypełnić i dostarczyć razem z rachunkiem i kartą czasu pracy.</a:t>
            </a:r>
          </a:p>
        </p:txBody>
      </p:sp>
    </p:spTree>
    <p:extLst>
      <p:ext uri="{BB962C8B-B14F-4D97-AF65-F5344CB8AC3E}">
        <p14:creationId xmlns:p14="http://schemas.microsoft.com/office/powerpoint/2010/main" val="582851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W ramach wynagrodzenia personelu niekwalifikowalne są:</a:t>
            </a:r>
          </a:p>
          <a:p>
            <a:pPr algn="just"/>
            <a:r>
              <a:rPr lang="pl-PL" dirty="0"/>
              <a:t>a) wpłaty dokonywane przez pracodawców zgodnie z ustawą z dnia 27 sierpnia 1997 r. o rehabilitacji zawodowej</a:t>
            </a:r>
            <a:br>
              <a:rPr lang="pl-PL" dirty="0"/>
            </a:br>
            <a:r>
              <a:rPr lang="pl-PL" dirty="0"/>
              <a:t>i społecznej oraz zatrudnianiu osób niepełnosprawnych (Dz. U. z 2016 r. poz. 2046, z </a:t>
            </a:r>
            <a:r>
              <a:rPr lang="pl-PL" dirty="0" err="1"/>
              <a:t>późn</a:t>
            </a:r>
            <a:r>
              <a:rPr lang="pl-PL" dirty="0"/>
              <a:t>. zm.) na Państwowy Fundusz Rehabilitacji Osób Niepełnosprawnych, zwany dalej „PFRON”,</a:t>
            </a:r>
          </a:p>
          <a:p>
            <a:pPr algn="just"/>
            <a:r>
              <a:rPr lang="pl-PL" dirty="0"/>
              <a:t>b) świadczenia realizowane ze środków ZFŚS dla personelu projektu,</a:t>
            </a:r>
          </a:p>
          <a:p>
            <a:pPr algn="just"/>
            <a:r>
              <a:rPr lang="pl-PL" dirty="0"/>
              <a:t>c) koszty ubezpieczenia cywilnego funkcjonariuszy publicznych za szkodę wyrządzoną przy wykonywaniu władzy publicznej,</a:t>
            </a:r>
          </a:p>
          <a:p>
            <a:pPr algn="just"/>
            <a:r>
              <a:rPr lang="pl-PL" dirty="0"/>
              <a:t>d) nagrody jubileuszowe i odprawy pracownicze dla personelu projektu,</a:t>
            </a:r>
          </a:p>
          <a:p>
            <a:pPr algn="just"/>
            <a:r>
              <a:rPr lang="pl-PL" dirty="0"/>
              <a:t>e) koszty składek i opłat fakultatywnych, niewymaganych obowiązującymi przepisami prawa krajowego, chyba że:</a:t>
            </a:r>
          </a:p>
          <a:p>
            <a:pPr algn="just"/>
            <a:r>
              <a:rPr lang="pl-PL" dirty="0"/>
              <a:t>i. zostały przewidziane w regulaminie pracy lub regulaminie wynagradzania danej instytucji lub też innych właściwych przepisach prawa pracy oraz</a:t>
            </a:r>
          </a:p>
          <a:p>
            <a:pPr algn="just"/>
            <a:r>
              <a:rPr lang="pl-PL" dirty="0"/>
              <a:t>ii. zostały wprowadzone w danej instytucji co najmniej 6 miesięcy przed złożeniem wniosku o dofinansowanie, oraz</a:t>
            </a:r>
            <a:endParaRPr lang="pl-PL" b="1" dirty="0"/>
          </a:p>
        </p:txBody>
      </p:sp>
    </p:spTree>
    <p:extLst>
      <p:ext uri="{BB962C8B-B14F-4D97-AF65-F5344CB8AC3E}">
        <p14:creationId xmlns:p14="http://schemas.microsoft.com/office/powerpoint/2010/main" val="2676592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iii. potencjalnie obejmują wszystkich pracowników danej instytucji, a zasady ich odprowadzania/przyznawania są takie same w przypadku personelu zaangażowanego do realizacji projektów oraz pozostałych pracowników beneficjenta.</a:t>
            </a:r>
          </a:p>
          <a:p>
            <a:pPr algn="just"/>
            <a:endParaRPr lang="pl-PL" b="1" dirty="0"/>
          </a:p>
          <a:p>
            <a:pPr algn="just"/>
            <a:r>
              <a:rPr lang="pl-PL" b="1" dirty="0"/>
              <a:t>Dodatkowe wynagrodzenie roczne personelu </a:t>
            </a:r>
            <a:r>
              <a:rPr lang="pl-PL" dirty="0"/>
              <a:t>projektu jest kwalifikowalne wyłącznie, jeżeli wynika z przepisów prawa pracy i odpowiada proporcji, w której wynagrodzenie zasadnicze będące podstawą jego naliczenia jest rozliczane</a:t>
            </a:r>
            <a:br>
              <a:rPr lang="pl-PL" dirty="0"/>
            </a:br>
            <a:r>
              <a:rPr lang="pl-PL" dirty="0"/>
              <a:t>w ramach projektu.</a:t>
            </a:r>
          </a:p>
          <a:p>
            <a:pPr algn="just"/>
            <a:endParaRPr lang="pl-PL" dirty="0"/>
          </a:p>
          <a:p>
            <a:pPr algn="just"/>
            <a:r>
              <a:rPr lang="pl-PL" dirty="0"/>
              <a:t>Osoba upoważniona do dysponowania środkami dofinansowania projektu oraz podejmowania wiążących decyzji finansowych w imieniu beneficjenta </a:t>
            </a:r>
            <a:r>
              <a:rPr lang="pl-PL" b="1" dirty="0"/>
              <a:t>nie może być osobą prawomocnie skazaną </a:t>
            </a:r>
            <a:r>
              <a:rPr lang="pl-PL" dirty="0"/>
              <a:t>za przestępstwo przeciwko mieniu, przeciwko obrotowi gospodarczemu, przeciwko działalności instytucji państwowych oraz samorządu terytorialnego, przeciwko wiarygodności dokumentów lub za przestępstwo skarbowe, co beneficjent weryfikuje na podstawie oświadczenia tej osoby przed jej zaangażowaniem do projektu.</a:t>
            </a:r>
            <a:endParaRPr lang="pl-PL" b="1" dirty="0"/>
          </a:p>
          <a:p>
            <a:pPr algn="just"/>
            <a:endParaRPr lang="pl-PL" b="1" dirty="0"/>
          </a:p>
        </p:txBody>
      </p:sp>
    </p:spTree>
    <p:extLst>
      <p:ext uri="{BB962C8B-B14F-4D97-AF65-F5344CB8AC3E}">
        <p14:creationId xmlns:p14="http://schemas.microsoft.com/office/powerpoint/2010/main" val="11931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Zasady oceny projektów</a:t>
            </a:r>
          </a:p>
        </p:txBody>
      </p:sp>
      <p:sp>
        <p:nvSpPr>
          <p:cNvPr id="3" name="Symbol zastępczy zawartości 2"/>
          <p:cNvSpPr>
            <a:spLocks noGrp="1"/>
          </p:cNvSpPr>
          <p:nvPr>
            <p:ph idx="1"/>
          </p:nvPr>
        </p:nvSpPr>
        <p:spPr/>
        <p:txBody>
          <a:bodyPr>
            <a:normAutofit/>
          </a:bodyPr>
          <a:lstStyle/>
          <a:p>
            <a:pPr algn="just"/>
            <a:r>
              <a:rPr lang="pl-PL" dirty="0"/>
              <a:t>Zgodnie z art. 44 ust. 1 ustawy, oceny czy projekty uczestniczące w konkursie spełniają kryteria wyboru projektów dokonuje Komisja Oceny Projektów (KOP). </a:t>
            </a:r>
          </a:p>
          <a:p>
            <a:pPr algn="just"/>
            <a:r>
              <a:rPr lang="pl-PL" dirty="0"/>
              <a:t>IOK powołuje oraz określa regulamin pracy KOP. </a:t>
            </a:r>
          </a:p>
          <a:p>
            <a:pPr algn="just"/>
            <a:r>
              <a:rPr lang="pl-PL" dirty="0"/>
              <a:t>W skład KOP z prawem dokonywania oceny projektów wchodzą: </a:t>
            </a:r>
          </a:p>
          <a:p>
            <a:pPr algn="just"/>
            <a:r>
              <a:rPr lang="pl-PL" dirty="0"/>
              <a:t>a) pracownicy IOK, </a:t>
            </a:r>
          </a:p>
          <a:p>
            <a:pPr algn="just"/>
            <a:r>
              <a:rPr lang="pl-PL" dirty="0"/>
              <a:t>b) eksperci, o których mowa w art. 49 ustawy </a:t>
            </a:r>
          </a:p>
          <a:p>
            <a:pPr algn="just"/>
            <a:r>
              <a:rPr lang="pl-PL" dirty="0"/>
              <a:t>Oceny spełniania przez dany projekt poszczególnych kryteriów wyboru projektów, dokonuje dwóch członków KOP wybieranych w drodze losowania.</a:t>
            </a:r>
          </a:p>
          <a:p>
            <a:pPr algn="just"/>
            <a:r>
              <a:rPr lang="pl-PL" dirty="0"/>
              <a:t>W celu usprawnienia procesu dokonywania oceny projektów w ramach KOP, IOK może podjąć decyzję o odstąpieniu od dokonywania oceny w trybie stacjonarnym i przeprowadzeniu oceny całkowicie lub częściowo w trybie niestacjonarnym. </a:t>
            </a:r>
          </a:p>
          <a:p>
            <a:pPr algn="just"/>
            <a:endParaRPr lang="pl-PL" dirty="0"/>
          </a:p>
          <a:p>
            <a:pPr algn="just"/>
            <a:endParaRPr lang="pl-PL" dirty="0"/>
          </a:p>
        </p:txBody>
      </p:sp>
    </p:spTree>
    <p:extLst>
      <p:ext uri="{BB962C8B-B14F-4D97-AF65-F5344CB8AC3E}">
        <p14:creationId xmlns:p14="http://schemas.microsoft.com/office/powerpoint/2010/main" val="1592916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Niekwalifikowalne jest wynagrodzenie personelu projektu zatrudnionego jednocześnie w instytucji uczestniczącej</a:t>
            </a:r>
            <a:br>
              <a:rPr lang="pl-PL" dirty="0"/>
            </a:br>
            <a:r>
              <a:rPr lang="pl-PL" dirty="0"/>
              <a:t>w realizacji PO na podstawie stosunku pracy, chyba że nie zachodzi </a:t>
            </a:r>
            <a:r>
              <a:rPr lang="pl-PL" b="1" dirty="0"/>
              <a:t>konflikt interesów lub podwójne finansowanie.</a:t>
            </a:r>
          </a:p>
          <a:p>
            <a:pPr algn="just"/>
            <a:endParaRPr lang="pl-PL" dirty="0"/>
          </a:p>
          <a:p>
            <a:pPr algn="just"/>
            <a:r>
              <a:rPr lang="pl-PL" b="1" dirty="0"/>
              <a:t>Konflikt interesów </a:t>
            </a:r>
            <a:r>
              <a:rPr lang="pl-PL" dirty="0"/>
              <a:t>jest rozumiany jako naruszenie zasady bezinteresowności i bezstronności, tj. w szczególności: przyjmowanie jakiejkolwiek formy zapłaty za wykonywanie zadań mających związek lub kolidujących ze stanowiskiem służbowym, podejmowanie dodatkowego zatrudnienia lub zajęcia zarobkowego mogącego mieć negatywny wpływ na sprawy prowadzone w ramach obowiązków służbowych, prowadzenie szkoleń, o ile mogłoby to mieć negatywny wpływ na bezstronność prowadzenia spraw służbowych.</a:t>
            </a:r>
          </a:p>
          <a:p>
            <a:pPr algn="just"/>
            <a:endParaRPr lang="pl-PL" dirty="0"/>
          </a:p>
          <a:p>
            <a:pPr algn="just"/>
            <a:r>
              <a:rPr lang="pl-PL" b="1" dirty="0"/>
              <a:t>Podwójne finansowanie oznacza w szczególności:</a:t>
            </a:r>
          </a:p>
          <a:p>
            <a:pPr algn="just"/>
            <a:r>
              <a:rPr lang="pl-PL" dirty="0"/>
              <a:t>a) całkowite lub częściowe, więcej niż jednokrotne poświadczenie, zrefundowanie lub rozliczenie tego samego wydatku w ramach dofinansowania lub wkładu własnego tego samego lub różnych projektów współfinansowanych ze środków funduszy strukturalnych lub FS lub/oraz dotacji z krajowych środków publicznych,</a:t>
            </a:r>
          </a:p>
          <a:p>
            <a:pPr algn="just"/>
            <a:endParaRPr lang="pl-PL" b="1" dirty="0"/>
          </a:p>
          <a:p>
            <a:pPr algn="just"/>
            <a:endParaRPr lang="pl-PL" b="1" dirty="0"/>
          </a:p>
        </p:txBody>
      </p:sp>
    </p:spTree>
    <p:extLst>
      <p:ext uri="{BB962C8B-B14F-4D97-AF65-F5344CB8AC3E}">
        <p14:creationId xmlns:p14="http://schemas.microsoft.com/office/powerpoint/2010/main" val="935003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b) otrzymanie na wydatki kwalifikowalne danego projektu lub części projektu bezzwrotnej pomocy finansowej z kilku źródeł (krajowych, unijnych lub innych) w wysokości łącznie wyższej niż 100% wydatków kwalifikowalnych projektu lub części projektu,</a:t>
            </a:r>
          </a:p>
          <a:p>
            <a:pPr algn="just"/>
            <a:r>
              <a:rPr lang="pl-PL" dirty="0"/>
              <a:t>c) poświadczenie, zrefundowanie lub rozliczenie kosztów podatku VAT ze środków funduszy strukturalnych lub FS,</a:t>
            </a:r>
            <a:br>
              <a:rPr lang="pl-PL" dirty="0"/>
            </a:br>
            <a:r>
              <a:rPr lang="pl-PL" dirty="0"/>
              <a:t>a następnie odzyskanie tego podatku ze środków budżetu państwa na podstawie ustawy z dnia 11 marca 2004 r.</a:t>
            </a:r>
            <a:br>
              <a:rPr lang="pl-PL" dirty="0"/>
            </a:br>
            <a:r>
              <a:rPr lang="pl-PL" dirty="0"/>
              <a:t>o podatku od towarów i usług,</a:t>
            </a:r>
          </a:p>
          <a:p>
            <a:pPr algn="just"/>
            <a:r>
              <a:rPr lang="pl-PL" dirty="0"/>
              <a:t>d) zakupienie środka trwałego z udziałem środków unijnych lub/oraz dotacji z krajowych środków publicznych,</a:t>
            </a:r>
            <a:br>
              <a:rPr lang="pl-PL" dirty="0"/>
            </a:br>
            <a:r>
              <a:rPr lang="pl-PL" dirty="0"/>
              <a:t>a następnie rozliczenie kosztów amortyzacji tego środka trwałego w ramach tego samego projektu lub innych współfinansowanych ze środków UE,</a:t>
            </a:r>
          </a:p>
          <a:p>
            <a:pPr algn="just"/>
            <a:r>
              <a:rPr lang="pl-PL" dirty="0"/>
              <a:t>e) zrefundowanie wydatku poniesionego przez leasingodawcę na zakup przedmiotu leasingu w ramach leasingu finansowego, a następnie zrefundowanie rat opłacanych przez beneficjenta w związku z leasingiem t</a:t>
            </a:r>
          </a:p>
          <a:p>
            <a:r>
              <a:rPr lang="pl-PL" dirty="0"/>
              <a:t>f) sytuacja, w której środki na prefinansowanie wkładu unijnego zostały pozyskane w formie kredytu lub pożyczki, które następnie zostały umorzonego przedmiotu,</a:t>
            </a:r>
            <a:endParaRPr lang="pl-PL" b="1" dirty="0"/>
          </a:p>
        </p:txBody>
      </p:sp>
    </p:spTree>
    <p:extLst>
      <p:ext uri="{BB962C8B-B14F-4D97-AF65-F5344CB8AC3E}">
        <p14:creationId xmlns:p14="http://schemas.microsoft.com/office/powerpoint/2010/main" val="76824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g) objęcie kosztów kwalifikowalnych projektu jednocześnie wsparciem pożyczkowym i gwarancyjnym,</a:t>
            </a:r>
          </a:p>
          <a:p>
            <a:pPr algn="just"/>
            <a:r>
              <a:rPr lang="pl-PL" dirty="0"/>
              <a:t>h) zakup używanego środka trwałego, który w ciągu 7 poprzednich lat (10 lat dla nieruchomości) był współfinansowany ze środków UE lub/oraz dotacji z krajowych środków publicznych,</a:t>
            </a:r>
          </a:p>
          <a:p>
            <a:pPr algn="just"/>
            <a:r>
              <a:rPr lang="pl-PL" dirty="0"/>
              <a:t>i) rozliczenie tego samego wydatku w kosztach pośrednich oraz kosztach bezpośrednich projektu.</a:t>
            </a:r>
          </a:p>
          <a:p>
            <a:pPr marL="400050" indent="-400050" algn="just">
              <a:buAutoNum type="romanLcParenR"/>
            </a:pPr>
            <a:endParaRPr lang="pl-PL" b="1" dirty="0"/>
          </a:p>
          <a:p>
            <a:pPr algn="just"/>
            <a:r>
              <a:rPr lang="pl-PL" b="1" dirty="0"/>
              <a:t>Wydatki związane z zaangażowaniem personelu w projekcie lub projektach są kwalifikowalne, o ile:</a:t>
            </a:r>
          </a:p>
          <a:p>
            <a:pPr algn="just"/>
            <a:r>
              <a:rPr lang="pl-PL" dirty="0"/>
              <a:t>a) obciążenie z tego wynikające nie wyklucza możliwości prawidłowej i efektywnej realizacji wszystkich zadań powierzonych danej osobie,</a:t>
            </a:r>
          </a:p>
          <a:p>
            <a:pPr algn="just"/>
            <a:r>
              <a:rPr lang="pl-PL" dirty="0"/>
              <a:t>b) łączne zaangażowanie zawodowe personelu projektu, niezależnie od formy zaangażowania, w realizację wszystkich projektów finansowanych z funduszy strukturalnych i FS oraz działań finansowanych z innych źródeł, w tym środków własnych beneficjenta i innych podmiotów, nie przekracza 276 godzin miesięcznie.</a:t>
            </a:r>
          </a:p>
          <a:p>
            <a:pPr algn="just"/>
            <a:endParaRPr lang="pl-PL" b="1" dirty="0"/>
          </a:p>
          <a:p>
            <a:pPr algn="just"/>
            <a:r>
              <a:rPr lang="pl-PL" b="1" dirty="0"/>
              <a:t>W przypadku projektów partnerskich </a:t>
            </a:r>
            <a:r>
              <a:rPr lang="pl-PL" dirty="0"/>
              <a:t>nie jest dopuszczalne angażowanie jako personelu projektu pracowników partnerów przez beneficjenta i odwrotnie.</a:t>
            </a:r>
            <a:endParaRPr lang="pl-PL" b="1" dirty="0"/>
          </a:p>
          <a:p>
            <a:pPr algn="just"/>
            <a:endParaRPr lang="pl-PL" b="1" dirty="0"/>
          </a:p>
        </p:txBody>
      </p:sp>
    </p:spTree>
    <p:extLst>
      <p:ext uri="{BB962C8B-B14F-4D97-AF65-F5344CB8AC3E}">
        <p14:creationId xmlns:p14="http://schemas.microsoft.com/office/powerpoint/2010/main" val="2281596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Spełnienie warunków należy zweryfikować przed zaangażowaniem osoby do projektu (przedmiotowej weryfikacji można dokonać posiłkując się pisemnym oświadczeniem złożonym przez osobę mającą być zaangażowaną do projektu). Warunki te powinny być spełnione w całym okresie kwalifikowania wynagrodzenia danej osoby w tym projekcie, przy czym w przypadku wystąpienia nieprawidłowości w zakresie spełnienia warunku, o którym mowa w lit. b, za niekwalifikowalne należy uznać wynagrodzenie personelu projektu (w całości lub w części) w tym projekcie, w ramach którego zaangażowanie personelu projektu spowodowało naruszenie tego warunku.</a:t>
            </a:r>
          </a:p>
          <a:p>
            <a:pPr algn="just"/>
            <a:endParaRPr lang="pl-PL" b="1" dirty="0"/>
          </a:p>
          <a:p>
            <a:pPr algn="just"/>
            <a:r>
              <a:rPr lang="pl-PL" dirty="0"/>
              <a:t>Właściwa instytucja będąca stroną umowy zapewnia, że beneficjent zobowiązuje się w umowie o dofinansowanie</a:t>
            </a:r>
            <a:br>
              <a:rPr lang="pl-PL" dirty="0"/>
            </a:br>
            <a:r>
              <a:rPr lang="pl-PL" dirty="0"/>
              <a:t>do wprowadzania na bieżąco następujących danych do systemu informatycznego:</a:t>
            </a:r>
          </a:p>
          <a:p>
            <a:pPr algn="just"/>
            <a:r>
              <a:rPr lang="pl-PL" dirty="0"/>
              <a:t>a) dane dotyczące personelu projektu, w tym: nr PESEL, imię, nazwisko,</a:t>
            </a:r>
          </a:p>
          <a:p>
            <a:pPr algn="just"/>
            <a:r>
              <a:rPr lang="pl-PL" dirty="0"/>
              <a:t>b) dane dotyczące formy zaangażowania personelu w ramach projektu: stanowisko, forma zaangażowania w projekcie, data zaangażowania do projektu, okres zaangażowania osoby w projekcie, wymiar etatu lub godzin pracy,</a:t>
            </a:r>
          </a:p>
          <a:p>
            <a:pPr algn="just"/>
            <a:r>
              <a:rPr lang="pl-PL" dirty="0"/>
              <a:t>c) dane dotyczące faktycznego czasu pracy w danym miesiącu kalendarzowym, ze szczegółowością wskazującą na rok, miesiąc, dzień i godziny zaangażowania, w przypadku, gdy dokumenty związane z zaangażowaniem nie wskazują na godziny pracy.</a:t>
            </a:r>
            <a:endParaRPr lang="pl-PL" b="1" dirty="0"/>
          </a:p>
        </p:txBody>
      </p:sp>
    </p:spTree>
    <p:extLst>
      <p:ext uri="{BB962C8B-B14F-4D97-AF65-F5344CB8AC3E}">
        <p14:creationId xmlns:p14="http://schemas.microsoft.com/office/powerpoint/2010/main" val="154453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Stawki wynagrodzenia personelu</a:t>
            </a:r>
          </a:p>
        </p:txBody>
      </p:sp>
      <p:sp>
        <p:nvSpPr>
          <p:cNvPr id="3" name="Symbol zastępczy zawartości 2"/>
          <p:cNvSpPr>
            <a:spLocks noGrp="1"/>
          </p:cNvSpPr>
          <p:nvPr>
            <p:ph idx="1"/>
          </p:nvPr>
        </p:nvSpPr>
        <p:spPr>
          <a:xfrm>
            <a:off x="313151" y="1748631"/>
            <a:ext cx="11348581" cy="4351338"/>
          </a:xfrm>
        </p:spPr>
        <p:txBody>
          <a:bodyPr>
            <a:noAutofit/>
          </a:bodyPr>
          <a:lstStyle/>
          <a:p>
            <a:pPr algn="just"/>
            <a:r>
              <a:rPr lang="pl-PL" dirty="0"/>
              <a:t>Wydatki na wynagrodzenie personelu są kwalifikowalne pod warunkiem, że ich </a:t>
            </a:r>
            <a:r>
              <a:rPr lang="pl-PL" b="1" dirty="0"/>
              <a:t>wysokość odpowiada stawkom faktycznie stosowanym u beneficjenta </a:t>
            </a:r>
            <a:r>
              <a:rPr lang="pl-PL" dirty="0"/>
              <a:t>poza projektami współfinansowanymi z funduszy strukturalnych i FS na analogicznych stanowiskach lub na stanowiskach wymagających analogicznych kwalifikacji. Dotyczy to również pozostałych składników wynagrodzenia personelu, w tym nagród i premii.</a:t>
            </a:r>
          </a:p>
          <a:p>
            <a:pPr algn="just"/>
            <a:r>
              <a:rPr lang="pl-PL" dirty="0"/>
              <a:t>Ponadto stawki te muszą się mieścić w ramach stawek rynkowych obowiązujących w danym konkursie/naborze.</a:t>
            </a:r>
          </a:p>
          <a:p>
            <a:pPr algn="just"/>
            <a:r>
              <a:rPr lang="pl-PL" dirty="0"/>
              <a:t>Poziom stawki jest ściśle powiązany z zadaniami do wykonania np. jeśli ktoś jest światowej sławy ekspertem, lecz decyduje się na pracę w projekcie w charakterze trenera podstaw przedsiębiorczości, kwalifikowana będzie stawka przysługująca trenerowi z tego tematu.</a:t>
            </a:r>
          </a:p>
          <a:p>
            <a:pPr algn="just"/>
            <a:r>
              <a:rPr lang="pl-PL" dirty="0"/>
              <a:t>W uzasadnionych przypadkach dopuszczalne są odstępstwa od stawek rynkowych obowiązujących na danym terenie, jeśli wymagane jest pozyskanie eksperta z zewnątrz o wysokich kwalifikacjach np. jeśli realizowany jest projekt PO WER</a:t>
            </a:r>
            <a:br>
              <a:rPr lang="pl-PL" dirty="0"/>
            </a:br>
            <a:r>
              <a:rPr lang="pl-PL" dirty="0"/>
              <a:t>z komponentem ponadnarodowym, wtedy niezbędne jest dodatkowe uzasadnienie pod budżetem szczegółowym.</a:t>
            </a:r>
          </a:p>
          <a:p>
            <a:pPr algn="just"/>
            <a:endParaRPr lang="pl-PL" b="1" dirty="0"/>
          </a:p>
          <a:p>
            <a:pPr algn="just"/>
            <a:endParaRPr lang="pl-PL" b="1" dirty="0"/>
          </a:p>
        </p:txBody>
      </p:sp>
    </p:spTree>
    <p:extLst>
      <p:ext uri="{BB962C8B-B14F-4D97-AF65-F5344CB8AC3E}">
        <p14:creationId xmlns:p14="http://schemas.microsoft.com/office/powerpoint/2010/main" val="30161443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a:t>
            </a:r>
          </a:p>
        </p:txBody>
      </p:sp>
      <p:sp>
        <p:nvSpPr>
          <p:cNvPr id="3" name="Symbol zastępczy zawartości 2"/>
          <p:cNvSpPr>
            <a:spLocks noGrp="1"/>
          </p:cNvSpPr>
          <p:nvPr>
            <p:ph idx="1"/>
          </p:nvPr>
        </p:nvSpPr>
        <p:spPr>
          <a:xfrm>
            <a:off x="313151" y="1726771"/>
            <a:ext cx="11348581" cy="4351338"/>
          </a:xfrm>
        </p:spPr>
        <p:txBody>
          <a:bodyPr>
            <a:noAutofit/>
          </a:bodyPr>
          <a:lstStyle/>
          <a:p>
            <a:pPr algn="just"/>
            <a:endParaRPr lang="pl-PL" b="1" dirty="0"/>
          </a:p>
          <a:p>
            <a:pPr algn="just"/>
            <a:r>
              <a:rPr lang="pl-PL" b="1" dirty="0"/>
              <a:t>Koszty związane z wyposażeniem stanowiska pracy personelu </a:t>
            </a:r>
            <a:r>
              <a:rPr lang="pl-PL" dirty="0"/>
              <a:t>projektu są kwalifikowalne w pełnej wysokości wyłącznie w przypadku personelu projektu zatrudnionego na podstawie stosunku pracy w wymiarze co najmniej ½ etatu.</a:t>
            </a:r>
            <a:br>
              <a:rPr lang="pl-PL" dirty="0"/>
            </a:br>
            <a:r>
              <a:rPr lang="pl-PL" dirty="0"/>
              <a:t>W przypadku personelu projektu zaangażowanego na podstawie stosunku pracy w wymiarze poniżej ½ etatu lub na podstawie innych form zaangażowania, koszty związane z wyposażeniem stanowiska pracy personelu projektu są niekwalifikowalne.</a:t>
            </a:r>
          </a:p>
          <a:p>
            <a:pPr algn="just"/>
            <a:endParaRPr lang="pl-PL" dirty="0"/>
          </a:p>
          <a:p>
            <a:pPr algn="just"/>
            <a:r>
              <a:rPr lang="pl-PL" dirty="0"/>
              <a:t>W ramach projektu mogą być kwalifikowalne </a:t>
            </a:r>
            <a:r>
              <a:rPr lang="pl-PL" b="1" dirty="0"/>
              <a:t>koszty delegacji służbowych</a:t>
            </a:r>
            <a:r>
              <a:rPr lang="pl-PL" dirty="0"/>
              <a:t> oraz koszty związane z podnoszeniem kwalifikacji zawodowych personelu projektu, pod warunkiem, że jest to niezbędne dla prawidłowej realizacji projektu oraz koszty te zostały uwzględnione w zatwierdzonym wniosku o dofinansowanie projektu.</a:t>
            </a:r>
          </a:p>
          <a:p>
            <a:pPr algn="just"/>
            <a:endParaRPr lang="pl-PL" b="1" dirty="0"/>
          </a:p>
        </p:txBody>
      </p:sp>
    </p:spTree>
    <p:extLst>
      <p:ext uri="{BB962C8B-B14F-4D97-AF65-F5344CB8AC3E}">
        <p14:creationId xmlns:p14="http://schemas.microsoft.com/office/powerpoint/2010/main" val="37643373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w projektach partnerskich</a:t>
            </a:r>
          </a:p>
        </p:txBody>
      </p:sp>
      <p:sp>
        <p:nvSpPr>
          <p:cNvPr id="3" name="Symbol zastępczy zawartości 2"/>
          <p:cNvSpPr>
            <a:spLocks noGrp="1"/>
          </p:cNvSpPr>
          <p:nvPr>
            <p:ph idx="1"/>
          </p:nvPr>
        </p:nvSpPr>
        <p:spPr>
          <a:xfrm>
            <a:off x="313151" y="1726771"/>
            <a:ext cx="11348581" cy="4351338"/>
          </a:xfrm>
        </p:spPr>
        <p:txBody>
          <a:bodyPr>
            <a:noAutofit/>
          </a:bodyPr>
          <a:lstStyle/>
          <a:p>
            <a:pPr marL="82296" algn="just"/>
            <a:endParaRPr lang="pl-PL" dirty="0"/>
          </a:p>
          <a:p>
            <a:pPr marL="82296" algn="just"/>
            <a:r>
              <a:rPr lang="pl-PL" dirty="0"/>
              <a:t>Realizacja zadań przez partnera nie oznacza świadczenia usług na rzecz beneficjenta (lidera). </a:t>
            </a:r>
          </a:p>
          <a:p>
            <a:pPr marL="82296" algn="just"/>
            <a:endParaRPr lang="pl-PL" dirty="0"/>
          </a:p>
          <a:p>
            <a:pPr marL="82296" algn="just"/>
            <a:r>
              <a:rPr lang="pl-PL" dirty="0"/>
              <a:t>Idea partnerstwa </a:t>
            </a:r>
            <a:r>
              <a:rPr lang="pl-PL" b="1" dirty="0"/>
              <a:t>nie dopuszcza bowiem możliwości zlecania świadczenia usług</a:t>
            </a:r>
            <a:r>
              <a:rPr lang="pl-PL" dirty="0"/>
              <a:t>, czy zakupu towarów pomiędzy beneficjentem (liderem) a partnerami, w tym </a:t>
            </a:r>
            <a:r>
              <a:rPr lang="pl-PL" b="1" dirty="0"/>
              <a:t>także angażowania pracowników /współpracowników partnerów przez beneficjenta (lidera).</a:t>
            </a:r>
          </a:p>
          <a:p>
            <a:pPr algn="just"/>
            <a:endParaRPr lang="pl-PL" b="1" dirty="0"/>
          </a:p>
        </p:txBody>
      </p:sp>
    </p:spTree>
    <p:extLst>
      <p:ext uri="{BB962C8B-B14F-4D97-AF65-F5344CB8AC3E}">
        <p14:creationId xmlns:p14="http://schemas.microsoft.com/office/powerpoint/2010/main" val="516217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Umowa o pracę z osobą stanowiącą personel projektu obejmuje wszystkie zadania wykonywane przez tę osobę</a:t>
            </a:r>
            <a:br>
              <a:rPr lang="pl-PL" dirty="0"/>
            </a:br>
            <a:r>
              <a:rPr lang="pl-PL" dirty="0"/>
              <a:t>w ramach projektu lub projektów realizowanych przez beneficjenta. Tym samym, </a:t>
            </a:r>
            <a:r>
              <a:rPr lang="pl-PL" b="1" dirty="0"/>
              <a:t>nie jest możliwe angażowanie pracownika beneficjenta do realizacji żadnych zadań w ramach tego lub innego projektu na podstawie stosunku cywilnoprawnego</a:t>
            </a:r>
            <a:r>
              <a:rPr lang="pl-PL" dirty="0"/>
              <a:t>, z wyjątkiem umów w wyniku których następuje wykonanie oznaczonego dzieła. Jeżeli jednak szczególne przepisy dotyczące zatrudniania danej grupy pracowników uniemożliwiają wykonywanie przez nich zadań</a:t>
            </a:r>
            <a:br>
              <a:rPr lang="pl-PL" dirty="0"/>
            </a:br>
            <a:r>
              <a:rPr lang="pl-PL" dirty="0"/>
              <a:t>w ramach projektu na podstawie stosunku pracy, instytucja właściwa będąca stroną umowy może wyrazić zgodę na ich zaangażowanie przez beneficjenta na podstawie stosunku cywilnoprawnego w ramach danego projektu.</a:t>
            </a:r>
          </a:p>
          <a:p>
            <a:pPr algn="just"/>
            <a:endParaRPr lang="pl-PL" b="1" dirty="0"/>
          </a:p>
          <a:p>
            <a:pPr algn="just"/>
            <a:r>
              <a:rPr lang="pl-PL" b="1" dirty="0"/>
              <a:t>W przypadku zatrudniania personelu na podstawie stosunku pracy</a:t>
            </a:r>
            <a:r>
              <a:rPr lang="pl-PL" dirty="0"/>
              <a:t>, wydatki na wynagrodzenie personelu są kwalifikowalne, jeżeli są spełnione łącznie następujące warunki:</a:t>
            </a:r>
          </a:p>
          <a:p>
            <a:pPr algn="just"/>
            <a:r>
              <a:rPr lang="pl-PL" dirty="0"/>
              <a:t>a) pracownik jest zatrudniony lub oddelegowany w celu realizacji zadań związanych bezpośrednio z realizacją projektu,</a:t>
            </a:r>
          </a:p>
          <a:p>
            <a:pPr algn="just"/>
            <a:r>
              <a:rPr lang="pl-PL" dirty="0"/>
              <a:t>b) okres zatrudnienia lub oddelegowania pracownika jest kwalifikowalny wyłącznie do końcowej daty kwalifikowalności wydatków wyznaczonej w umowie o dofinansowanie; powyższe nie oznacza, że stosunek pracy nie może trwać dłużej niż okres realizacji projektu,</a:t>
            </a:r>
            <a:endParaRPr lang="pl-PL" b="1" dirty="0"/>
          </a:p>
        </p:txBody>
      </p:sp>
    </p:spTree>
    <p:extLst>
      <p:ext uri="{BB962C8B-B14F-4D97-AF65-F5344CB8AC3E}">
        <p14:creationId xmlns:p14="http://schemas.microsoft.com/office/powerpoint/2010/main" val="1327263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c) zatrudnienie lub oddelegowanie do pełnienia zadań związanych z realizacją projektu jest odpowiednio udokumentowane postanowieniami umowy o pracę lub zakresem czynności służbowych pracownika lub opisem stanowiska pracy; przez odpowiednie udokumentowanie należy rozumieć m.in. wskazanie w ww. dokumentach zadań, które dana osoba będzie wykonywała w ramach projektu.</a:t>
            </a:r>
          </a:p>
          <a:p>
            <a:pPr algn="just"/>
            <a:endParaRPr lang="pl-PL" b="1" dirty="0"/>
          </a:p>
          <a:p>
            <a:pPr algn="just"/>
            <a:r>
              <a:rPr lang="pl-PL" dirty="0"/>
              <a:t>Jeżeli stosunek pracy pracownika beneficjenta tylko w części obejmuje zadania w ramach projektu (np. na ½ etatu, ¼ etatu w ramach projektu), wydatki związane z wynagrodzeniem w ramach projektu są kwalifikowalne, o ile:</a:t>
            </a:r>
          </a:p>
          <a:p>
            <a:pPr algn="just"/>
            <a:r>
              <a:rPr lang="pl-PL" dirty="0"/>
              <a:t>a) zadania związane z realizacją projektu zostaną wyraźnie wyodrębnione w umowie o pracę lub zakresie czynności służbowych pracownika lub opisie stanowiska pracy,</a:t>
            </a:r>
          </a:p>
          <a:p>
            <a:pPr algn="just"/>
            <a:r>
              <a:rPr lang="pl-PL" dirty="0"/>
              <a:t>b) zakres zadań związanych z realizacją projektu stanowi podstawę do określenia proporcji faktycznego zaangażowania pracownika w realizację projektu w stosunku do czasu pracy wynikającego z umowy o pracę tego pracownika,</a:t>
            </a:r>
          </a:p>
          <a:p>
            <a:pPr algn="just"/>
            <a:r>
              <a:rPr lang="pl-PL" dirty="0"/>
              <a:t>c) wydatek związany z wynagrodzeniem personelu projektu odpowiada proporcji, o której mowa w lit. b, chyba że zakres odpowiedzialności, złożoność lub poziom wymaganych kompetencji na danym stanowisku uzasadnia różnicę w udziale wydatku do czasu pracy wynikającego ze stosunku pracy.</a:t>
            </a:r>
            <a:endParaRPr lang="pl-PL" b="1" dirty="0"/>
          </a:p>
        </p:txBody>
      </p:sp>
    </p:spTree>
    <p:extLst>
      <p:ext uri="{BB962C8B-B14F-4D97-AF65-F5344CB8AC3E}">
        <p14:creationId xmlns:p14="http://schemas.microsoft.com/office/powerpoint/2010/main" val="1224313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1234897"/>
            <a:ext cx="11348581" cy="500715"/>
          </a:xfrm>
        </p:spPr>
        <p:txBody>
          <a:bodyPr/>
          <a:lstStyle/>
          <a:p>
            <a:r>
              <a:rPr lang="pl-PL" b="1" dirty="0"/>
              <a:t>Zatrudnianie personelu – stosunek pracy</a:t>
            </a:r>
          </a:p>
        </p:txBody>
      </p:sp>
      <p:sp>
        <p:nvSpPr>
          <p:cNvPr id="3" name="Symbol zastępczy zawartości 2"/>
          <p:cNvSpPr>
            <a:spLocks noGrp="1"/>
          </p:cNvSpPr>
          <p:nvPr>
            <p:ph idx="1"/>
          </p:nvPr>
        </p:nvSpPr>
        <p:spPr>
          <a:xfrm>
            <a:off x="313151" y="1735612"/>
            <a:ext cx="11348581" cy="4471731"/>
          </a:xfrm>
        </p:spPr>
        <p:txBody>
          <a:bodyPr>
            <a:noAutofit/>
          </a:bodyPr>
          <a:lstStyle/>
          <a:p>
            <a:pPr algn="just"/>
            <a:r>
              <a:rPr lang="pl-PL" dirty="0"/>
              <a:t>Wydatkami kwalifikowalnymi w przypadku wynagrodzenia personelu mogą być również </a:t>
            </a:r>
            <a:r>
              <a:rPr lang="pl-PL" b="1" dirty="0"/>
              <a:t>nagrody</a:t>
            </a:r>
            <a:r>
              <a:rPr lang="pl-PL" dirty="0"/>
              <a:t> (z wyłączeniem nagrody jubileuszowej) lub premie, o ile są spełnione łącznie następujące warunki:</a:t>
            </a:r>
          </a:p>
          <a:p>
            <a:pPr algn="just"/>
            <a:r>
              <a:rPr lang="pl-PL" dirty="0"/>
              <a:t>a) nagrody lub premie zostały przewidziane w regulaminie pracy lub regulaminie wynagradzania danej instytucji, lub też innych właściwych przepisach prawa pracy,</a:t>
            </a:r>
          </a:p>
          <a:p>
            <a:pPr algn="just"/>
            <a:r>
              <a:rPr lang="pl-PL" dirty="0"/>
              <a:t>b) nagrody lub premie zostały wprowadzone w danej instytucji co najmniej 6 miesięcy przed złożeniem wniosku</a:t>
            </a:r>
          </a:p>
          <a:p>
            <a:pPr algn="just"/>
            <a:r>
              <a:rPr lang="pl-PL" dirty="0"/>
              <a:t>o dofinansowanie,</a:t>
            </a:r>
          </a:p>
          <a:p>
            <a:pPr algn="just"/>
            <a:r>
              <a:rPr lang="pl-PL" dirty="0"/>
              <a:t>c) nagrody lub premie potencjalnie obejmują wszystkich pracowników danej instytucji, a zasady ich przyznawania są takie same w przypadku personelu zaangażowanego do realizacji projektów oraz pozostałych pracowników beneficjenta,</a:t>
            </a:r>
          </a:p>
          <a:p>
            <a:pPr algn="just"/>
            <a:r>
              <a:rPr lang="pl-PL" dirty="0"/>
              <a:t>d) nagrody lub premie przyznawane są w związku z realizacją zadań w ramach projektu na podstawie stosunku pracy.</a:t>
            </a:r>
          </a:p>
          <a:p>
            <a:pPr algn="just"/>
            <a:r>
              <a:rPr lang="pl-PL" dirty="0"/>
              <a:t>W przypadku okresowego zwiększenia obowiązków służbowych danej osoby, wydatkami kwalifikowalnymi związanymi</a:t>
            </a:r>
            <a:br>
              <a:rPr lang="pl-PL" dirty="0"/>
            </a:br>
            <a:r>
              <a:rPr lang="pl-PL" dirty="0"/>
              <a:t>z wynagrodzeniem personelu mogą być również </a:t>
            </a:r>
            <a:r>
              <a:rPr lang="pl-PL" b="1" dirty="0"/>
              <a:t>dodatki do wynagrodzeń</a:t>
            </a:r>
            <a:r>
              <a:rPr lang="pl-PL" dirty="0"/>
              <a:t>, o ile zostały przyznane zgodnie</a:t>
            </a:r>
            <a:br>
              <a:rPr lang="pl-PL" dirty="0"/>
            </a:br>
            <a:r>
              <a:rPr lang="pl-PL" dirty="0"/>
              <a:t>z obowiązującymi przepisami prawa pracy, przy czym dodatek może być przyznany zarówno jako wyłączne wynagrodzenie za pracę w projekcie albo jako uzupełnienie wynagrodzenia personelu projektu rozliczanego w ramach projektu.</a:t>
            </a:r>
            <a:endParaRPr lang="pl-PL" b="1" dirty="0"/>
          </a:p>
        </p:txBody>
      </p:sp>
    </p:spTree>
    <p:extLst>
      <p:ext uri="{BB962C8B-B14F-4D97-AF65-F5344CB8AC3E}">
        <p14:creationId xmlns:p14="http://schemas.microsoft.com/office/powerpoint/2010/main" val="294304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Ocena formalna</a:t>
            </a:r>
          </a:p>
        </p:txBody>
      </p:sp>
      <p:sp>
        <p:nvSpPr>
          <p:cNvPr id="3" name="Symbol zastępczy zawartości 2"/>
          <p:cNvSpPr>
            <a:spLocks noGrp="1"/>
          </p:cNvSpPr>
          <p:nvPr>
            <p:ph idx="1"/>
          </p:nvPr>
        </p:nvSpPr>
        <p:spPr/>
        <p:txBody>
          <a:bodyPr>
            <a:normAutofit lnSpcReduction="10000"/>
          </a:bodyPr>
          <a:lstStyle/>
          <a:p>
            <a:pPr algn="just"/>
            <a:r>
              <a:rPr lang="pl-PL" dirty="0"/>
              <a:t>1. Czy wniosek złożono w terminie wskazanym w regulaminie konkursu? </a:t>
            </a:r>
          </a:p>
          <a:p>
            <a:pPr algn="just"/>
            <a:r>
              <a:rPr lang="pl-PL" dirty="0"/>
              <a:t>2. Czy wniosek wypełniono w języku polskim? </a:t>
            </a:r>
          </a:p>
          <a:p>
            <a:pPr algn="just"/>
            <a:r>
              <a:rPr lang="pl-PL" dirty="0"/>
              <a:t>3. Czy wniosek złożono w formie wskazanej w regulaminie konkursu? </a:t>
            </a:r>
          </a:p>
          <a:p>
            <a:pPr algn="just"/>
            <a:r>
              <a:rPr lang="pl-PL" dirty="0"/>
              <a:t>4. Czy wydatki w projekcie o wartości nieprzekraczającej wyrażonej w PLN równowartości kwoty 100 000 EUR wkładu publicznego są rozliczane uproszczonymi metodami, o których mowa w </a:t>
            </a:r>
            <a:r>
              <a:rPr lang="pl-PL" i="1" dirty="0"/>
              <a:t>Wytycznych w zakresie kwalifikowalności wydatków.</a:t>
            </a:r>
          </a:p>
          <a:p>
            <a:pPr algn="just"/>
            <a:r>
              <a:rPr lang="pl-PL" dirty="0"/>
              <a:t>5. Czy wnioskodawca oraz partnerzy (o ile dotyczy) podlegają wykluczeniu z możliwości ubiegania się o dofinansowanie, w tym wykluczeniu, o którym mowa w art. 207 ust. 4 </a:t>
            </a:r>
            <a:r>
              <a:rPr lang="pl-PL" i="1" dirty="0"/>
              <a:t>ustawy z dnia 27 sierpnia 2009 r. o finansach publicznych</a:t>
            </a:r>
            <a:r>
              <a:rPr lang="pl-PL" dirty="0"/>
              <a:t>? </a:t>
            </a:r>
          </a:p>
          <a:p>
            <a:pPr algn="just"/>
            <a:r>
              <a:rPr lang="pl-PL" dirty="0"/>
              <a:t>6. Czy wnioskodawca, zgodnie ze Szczegółowym Opisem Osi Priorytetowych PO WER, jest podmiotem uprawnionym do ubiegania się o dofinansowanie w ramach właściwego Działania/Podziałania PO WER? 	</a:t>
            </a:r>
          </a:p>
          <a:p>
            <a:endParaRPr lang="pl-PL" dirty="0"/>
          </a:p>
          <a:p>
            <a:r>
              <a:rPr lang="pl-PL" dirty="0"/>
              <a:t>	</a:t>
            </a:r>
          </a:p>
          <a:p>
            <a:endParaRPr lang="pl-PL" dirty="0"/>
          </a:p>
          <a:p>
            <a:r>
              <a:rPr lang="pl-PL" dirty="0"/>
              <a:t>	</a:t>
            </a:r>
          </a:p>
          <a:p>
            <a:pPr algn="just"/>
            <a:endParaRPr lang="pl-PL" dirty="0"/>
          </a:p>
          <a:p>
            <a:pPr algn="just"/>
            <a:endParaRPr lang="pl-PL" dirty="0"/>
          </a:p>
        </p:txBody>
      </p:sp>
    </p:spTree>
    <p:extLst>
      <p:ext uri="{BB962C8B-B14F-4D97-AF65-F5344CB8AC3E}">
        <p14:creationId xmlns:p14="http://schemas.microsoft.com/office/powerpoint/2010/main" val="1919734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Dodatek może być kwalifikowalny, o ile spełnione zostaną łącznie następujące warunki:</a:t>
            </a:r>
          </a:p>
          <a:p>
            <a:pPr algn="just"/>
            <a:r>
              <a:rPr lang="pl-PL" dirty="0"/>
              <a:t>a) możliwość przyznania dodatku wynika bezpośrednio z prawa pracy,</a:t>
            </a:r>
          </a:p>
          <a:p>
            <a:pPr algn="just"/>
            <a:r>
              <a:rPr lang="pl-PL" dirty="0"/>
              <a:t>b) dodatek został przewidziany w regulaminie pracy lub regulaminie wynagradzania danej instytucji lub też innych właściwych przepisach prawa pracy,</a:t>
            </a:r>
          </a:p>
          <a:p>
            <a:pPr algn="just"/>
            <a:r>
              <a:rPr lang="pl-PL" dirty="0"/>
              <a:t>c) dodatek został wprowadzony w danej instytucji co najmniej 6 miesięcy przed złożeniem wniosku o dofinansowanie, przy czym nie dotyczy to przypadku, gdy możliwość przyznania dodatku wynika z aktów prawa powszechnie obowiązującego,</a:t>
            </a:r>
          </a:p>
          <a:p>
            <a:pPr algn="just"/>
            <a:r>
              <a:rPr lang="pl-PL" dirty="0"/>
              <a:t>d) dodatek potencjalnie obejmuje wszystkich pracowników danej instytucji, a zasady jego przyznawania są takie same</a:t>
            </a:r>
            <a:br>
              <a:rPr lang="pl-PL" dirty="0"/>
            </a:br>
            <a:r>
              <a:rPr lang="pl-PL" dirty="0"/>
              <a:t>w przypadku personelu zaangażowanego do realizacji projektów oraz pozostałych pracowników beneficjenta,</a:t>
            </a:r>
          </a:p>
          <a:p>
            <a:pPr algn="just"/>
            <a:r>
              <a:rPr lang="pl-PL" dirty="0"/>
              <a:t>e) dodatek jest kwalifikowalny wyłącznie w okresie zaangażowania danej osoby do projektu,</a:t>
            </a:r>
          </a:p>
          <a:p>
            <a:pPr algn="just"/>
            <a:r>
              <a:rPr lang="pl-PL" dirty="0"/>
              <a:t>f) wysokość dodatku uzależniona jest od zakresu dodatkowych obowiązków, przy czym w przypadku wykonywania zadań</a:t>
            </a:r>
            <a:br>
              <a:rPr lang="pl-PL" dirty="0"/>
            </a:br>
            <a:r>
              <a:rPr lang="pl-PL" dirty="0"/>
              <a:t>w kilku projektach u tego samego beneficjenta personelowi projektu przyznawany jest wyłącznie jeden dodatek rozliczany proporcjonalnie do zaangażowania pracownika w dany projekt.</a:t>
            </a:r>
          </a:p>
          <a:p>
            <a:pPr algn="just"/>
            <a:r>
              <a:rPr lang="pl-PL" dirty="0"/>
              <a:t>Dodatki są kwalifikowalne </a:t>
            </a:r>
            <a:r>
              <a:rPr lang="pl-PL" b="1" dirty="0"/>
              <a:t>do wysokości 40% wynagrodzenia podstawowego </a:t>
            </a:r>
            <a:r>
              <a:rPr lang="pl-PL" dirty="0"/>
              <a:t>wraz ze składnikami z zastrzeżeniem,</a:t>
            </a:r>
            <a:br>
              <a:rPr lang="pl-PL" dirty="0"/>
            </a:br>
            <a:r>
              <a:rPr lang="pl-PL" dirty="0"/>
              <a:t>że przekroczenie tego limitu może wynikać wyłącznie z aktów prawa powszechnie obowiązującego.</a:t>
            </a:r>
            <a:endParaRPr lang="pl-PL" b="1" dirty="0"/>
          </a:p>
        </p:txBody>
      </p:sp>
    </p:spTree>
    <p:extLst>
      <p:ext uri="{BB962C8B-B14F-4D97-AF65-F5344CB8AC3E}">
        <p14:creationId xmlns:p14="http://schemas.microsoft.com/office/powerpoint/2010/main" val="2142845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wolontariat</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solidFill>
                  <a:srgbClr val="000000"/>
                </a:solidFill>
              </a:rPr>
              <a:t>wolontariusz musi być świadomy charakteru swojego udziału w realizacji projektu (tzn. świadomy nieodpłatnego udziału);</a:t>
            </a:r>
          </a:p>
          <a:p>
            <a:pPr marL="285750" indent="-285750" algn="just">
              <a:buFont typeface="Wingdings" panose="05000000000000000000" pitchFamily="2" charset="2"/>
              <a:buChar char="§"/>
            </a:pPr>
            <a:r>
              <a:rPr lang="pl-PL" dirty="0">
                <a:solidFill>
                  <a:srgbClr val="000000"/>
                </a:solidFill>
              </a:rPr>
              <a:t>należy zdefiniować rodzaj wykonywanych przez wolontariusza świadczeń (określić jego stanowisko w projekcie); zadania wykonywane i wykazywane przez wolontariusza muszą być zgodne z tytułem jego świadczeń (stanowiska);</a:t>
            </a:r>
          </a:p>
          <a:p>
            <a:pPr marL="285750" indent="-285750" algn="just">
              <a:buFont typeface="Wingdings" panose="05000000000000000000" pitchFamily="2" charset="2"/>
              <a:buChar char="§"/>
            </a:pPr>
            <a:r>
              <a:rPr lang="pl-PL" dirty="0">
                <a:solidFill>
                  <a:srgbClr val="000000"/>
                </a:solidFill>
              </a:rPr>
              <a:t>nie mogą być wykonywane jako wolontariat świadczenia wykonywane przez stałych pracowników zatrudnionych przy realizacji projektu;</a:t>
            </a:r>
          </a:p>
          <a:p>
            <a:pPr marL="285750" indent="-285750" algn="just">
              <a:buFont typeface="Wingdings" panose="05000000000000000000" pitchFamily="2" charset="2"/>
              <a:buChar char="§"/>
            </a:pPr>
            <a:r>
              <a:rPr lang="pl-PL" dirty="0">
                <a:solidFill>
                  <a:srgbClr val="000000"/>
                </a:solidFill>
              </a:rPr>
              <a:t>wartość wkładu niepieniężnego w przypadku świadczeń wykonywanych przez wolontariusza określa się</a:t>
            </a:r>
            <a:br>
              <a:rPr lang="pl-PL" dirty="0">
                <a:solidFill>
                  <a:srgbClr val="000000"/>
                </a:solidFill>
              </a:rPr>
            </a:br>
            <a:r>
              <a:rPr lang="pl-PL" dirty="0">
                <a:solidFill>
                  <a:srgbClr val="000000"/>
                </a:solidFill>
              </a:rPr>
              <a:t>z uwzględnieniem:</a:t>
            </a:r>
          </a:p>
          <a:p>
            <a:pPr marL="285750" indent="-285750" algn="just">
              <a:buFont typeface="Courier New" panose="02070309020205020404" pitchFamily="49" charset="0"/>
              <a:buChar char="o"/>
            </a:pPr>
            <a:r>
              <a:rPr lang="pl-PL" dirty="0">
                <a:solidFill>
                  <a:srgbClr val="000000"/>
                </a:solidFill>
              </a:rPr>
              <a:t>ilości poświęconego czasu na ich wykonanie,</a:t>
            </a:r>
          </a:p>
          <a:p>
            <a:pPr marL="285750" indent="-285750" algn="just">
              <a:buFont typeface="Courier New" panose="02070309020205020404" pitchFamily="49" charset="0"/>
              <a:buChar char="o"/>
            </a:pPr>
            <a:r>
              <a:rPr lang="pl-PL" dirty="0">
                <a:solidFill>
                  <a:srgbClr val="000000"/>
                </a:solidFill>
              </a:rPr>
              <a:t>oraz średniej stawki godzinowej lub dziennej za dany rodzaj świadczeń (wycena nieodpłatnej dobrowolnej pracy musi uwzględniać wszystkie koszty, które zostałyby poniesione w przypadku jej odpłatnego wykonywania przez podmiot działający </a:t>
            </a:r>
            <a:r>
              <a:rPr lang="pl-PL" b="1" dirty="0">
                <a:solidFill>
                  <a:srgbClr val="000000"/>
                </a:solidFill>
              </a:rPr>
              <a:t>na zasadach rynkowych</a:t>
            </a:r>
            <a:r>
              <a:rPr lang="pl-PL" dirty="0">
                <a:solidFill>
                  <a:srgbClr val="000000"/>
                </a:solidFill>
              </a:rPr>
              <a:t>);</a:t>
            </a:r>
          </a:p>
          <a:p>
            <a:pPr marL="285750" indent="-285750" algn="just">
              <a:buFont typeface="Wingdings" panose="05000000000000000000" pitchFamily="2" charset="2"/>
              <a:buChar char="§"/>
            </a:pPr>
            <a:r>
              <a:rPr lang="pl-PL" dirty="0">
                <a:solidFill>
                  <a:srgbClr val="000000"/>
                </a:solidFill>
              </a:rPr>
              <a:t>wycena uwzględnia: koszt składek na ubezpieczenia społeczne, wszystkie pozostałe koszty wynikające z charakteru  danego świadczenia.</a:t>
            </a:r>
          </a:p>
          <a:p>
            <a:pPr marL="285750" indent="-285750" algn="just">
              <a:buFont typeface="Courier New" panose="02070309020205020404" pitchFamily="49" charset="0"/>
              <a:buChar char="o"/>
            </a:pPr>
            <a:endParaRPr lang="pl-PL" dirty="0">
              <a:solidFill>
                <a:srgbClr val="000000"/>
              </a:solidFill>
            </a:endParaRPr>
          </a:p>
          <a:p>
            <a:pPr marL="285750" indent="-285750" algn="just">
              <a:buFont typeface="Wingdings" panose="05000000000000000000" pitchFamily="2" charset="2"/>
              <a:buChar char="§"/>
            </a:pP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63448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Podatki i inne opłaty, w szczególności podatek VAT, </a:t>
            </a:r>
            <a:r>
              <a:rPr lang="pl-PL" b="1" dirty="0"/>
              <a:t>mogą być uznane za wydatki kwalifikowalne </a:t>
            </a:r>
            <a:r>
              <a:rPr lang="pl-PL" dirty="0"/>
              <a:t>tylko wtedy, gdy brak jest prawnej możliwości ich odzyskania na mocy prawodawstwa krajowego.</a:t>
            </a:r>
          </a:p>
          <a:p>
            <a:pPr algn="just"/>
            <a:endParaRPr lang="pl-PL" b="1" dirty="0"/>
          </a:p>
          <a:p>
            <a:pPr algn="just"/>
            <a:r>
              <a:rPr lang="pl-PL" b="1" dirty="0"/>
              <a:t>Zapłacony podatek VAT może być uznany za wydatek kwalifikowalny wyłącznie wówczas</a:t>
            </a:r>
            <a:r>
              <a:rPr lang="pl-PL" dirty="0"/>
              <a:t>, gdy beneficjentowi ani żadnemu innemu podmiotowi zaangażowanemu w projekt oraz wykorzystującemu do działalności opodatkowanej produkty będące efektem realizacji projektu, zarówno w fazie realizacyjnej jak i operacyjnej, zgodnie z obowiązującym prawodawstwem krajowym, nie przysługuje prawo (tzn. brak jest prawnych możliwości) do obniżenia kwoty podatku należnego o kwotę podatku naliczonego lub ubiegania się o zwrot VAT. Posiadanie wyżej wymienionego prawa (potencjalnej prawnej możliwości) wyklucza uznanie wydatku za kwalifikowalny, nawet jeśli faktycznie zwrot nie nastąpił, np. ze względu na nie podjęcie przez podmiot czynności zmierzających do realizacji tego prawa.</a:t>
            </a:r>
          </a:p>
          <a:p>
            <a:pPr algn="just"/>
            <a:endParaRPr lang="pl-PL" b="1" dirty="0"/>
          </a:p>
          <a:p>
            <a:pPr algn="just"/>
            <a:r>
              <a:rPr lang="pl-PL" dirty="0"/>
              <a:t>W SZOOP, umowie o dofinansowanie, regulaminie konkursu lub dokumentacji dotyczącej projektu pozakonkursowego, IZ PO może wyłączyć możliwość kwalifikowania VAT w odniesieniu do określonych obszarów danego PO, w szczególności osi priorytetowych, działań, rodzajów projektów, typów beneficjentów, a nawet w odniesieniu do poszczególnych projektów.</a:t>
            </a:r>
            <a:endParaRPr lang="pl-PL" b="1" dirty="0"/>
          </a:p>
        </p:txBody>
      </p:sp>
    </p:spTree>
    <p:extLst>
      <p:ext uri="{BB962C8B-B14F-4D97-AF65-F5344CB8AC3E}">
        <p14:creationId xmlns:p14="http://schemas.microsoft.com/office/powerpoint/2010/main" val="4016427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IZ może podjąć decyzję, zgodnie z którą </a:t>
            </a:r>
            <a:r>
              <a:rPr lang="pl-PL" b="1" dirty="0"/>
              <a:t>VAT będzie kwalifikowalny jedynie dla części projektu</a:t>
            </a:r>
            <a:r>
              <a:rPr lang="pl-PL" dirty="0"/>
              <a:t>. W takiej sytuacji beneficjent jest zobowiązany zapewnić przejrzysty system rozliczania projektu, tak aby nie było wątpliwości w jakiej części oraz w jakim zakresie VAT może być uznany za kwalifikowalny.</a:t>
            </a:r>
          </a:p>
          <a:p>
            <a:pPr algn="just"/>
            <a:endParaRPr lang="pl-PL" b="1" dirty="0"/>
          </a:p>
          <a:p>
            <a:pPr algn="just"/>
            <a:r>
              <a:rPr lang="pl-PL" dirty="0"/>
              <a:t>Biorąc pod uwagę, iż </a:t>
            </a:r>
            <a:r>
              <a:rPr lang="pl-PL" b="1" dirty="0"/>
              <a:t>prawo do obniżenia VAT należnego o VAT naliczony </a:t>
            </a:r>
            <a:r>
              <a:rPr lang="pl-PL" dirty="0"/>
              <a:t>może powstać zarówno w okresie realizacji projektu, jak i po jego zakończeniu, właściwa instytucja będąca stroną umowy zapewnia, aby beneficjenci, którzy zaliczą VAT do wydatków kwalifikowalnych, zobowiązali się dołączyć do wniosku o dofinansowanie „Oświadczenie</a:t>
            </a:r>
            <a:br>
              <a:rPr lang="pl-PL" dirty="0"/>
            </a:br>
            <a:r>
              <a:rPr lang="pl-PL" dirty="0"/>
              <a:t>o kwalifikowalności VAT”, którego wzór opracowuje IZ PO. Oświadczenie składa się z dwóch integralnych części.</a:t>
            </a:r>
            <a:br>
              <a:rPr lang="pl-PL" dirty="0"/>
            </a:br>
            <a:r>
              <a:rPr lang="pl-PL" dirty="0"/>
              <a:t>W ramach pierwszej części beneficjent oświadcza, iż w chwili składania wniosku o dofinansowanie nie może odzyskać</a:t>
            </a:r>
            <a:br>
              <a:rPr lang="pl-PL" dirty="0"/>
            </a:br>
            <a:r>
              <a:rPr lang="pl-PL" dirty="0"/>
              <a:t>w żaden sposób poniesionego kosztu VAT, którego wysokość została określona w odpowiednim punkcie wniosku</a:t>
            </a:r>
            <a:br>
              <a:rPr lang="pl-PL" dirty="0"/>
            </a:br>
            <a:r>
              <a:rPr lang="pl-PL" dirty="0"/>
              <a:t>o dofinansowanie (fakt ten decyduje o kwalifikowalności VAT). Natomiast w części drugiej beneficjent zobowiązuje się do zwrotu zrefundowanej ze środków unijnych części VAT, jeżeli zaistnieją przesłanki umożliwiające odzyskanie tego podatku. „Oświadczenie o kwalifikowalności VAT” podpisane przez beneficjenta powinno stanowić załącznik do zawieranej z beneficjentem umowy o dofinansowanie.</a:t>
            </a:r>
            <a:endParaRPr lang="pl-PL" b="1" dirty="0"/>
          </a:p>
        </p:txBody>
      </p:sp>
    </p:spTree>
    <p:extLst>
      <p:ext uri="{BB962C8B-B14F-4D97-AF65-F5344CB8AC3E}">
        <p14:creationId xmlns:p14="http://schemas.microsoft.com/office/powerpoint/2010/main" val="29312444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Techniki finansowania środków trwałych</a:t>
            </a:r>
          </a:p>
        </p:txBody>
      </p:sp>
      <p:sp>
        <p:nvSpPr>
          <p:cNvPr id="3" name="Symbol zastępczy zawartości 2"/>
          <p:cNvSpPr>
            <a:spLocks noGrp="1"/>
          </p:cNvSpPr>
          <p:nvPr>
            <p:ph idx="1"/>
          </p:nvPr>
        </p:nvSpPr>
        <p:spPr/>
        <p:txBody>
          <a:bodyPr>
            <a:noAutofit/>
          </a:bodyPr>
          <a:lstStyle/>
          <a:p>
            <a:pPr algn="just"/>
            <a:r>
              <a:rPr lang="pl-PL" b="1" dirty="0"/>
              <a:t>Koszty pozyskania środków trwałych lub wartości niematerialnych i prawnych niezbędnych do realizacji projektu mogą zostać uznane za kwalifikowalne, </a:t>
            </a:r>
            <a:r>
              <a:rPr lang="pl-PL" dirty="0"/>
              <a:t>o ile we wniosku o dofinansowanie </a:t>
            </a:r>
            <a:r>
              <a:rPr lang="pl-PL" b="1" dirty="0"/>
              <a:t>zostanie uzasadniona konieczność </a:t>
            </a:r>
            <a:r>
              <a:rPr lang="pl-PL" dirty="0"/>
              <a:t>pozyskania środków trwałych lub wartości niematerialnych i prawnych niezbędnych do realizacji projektu z zastosowaniem najbardziej efektywnej dla danego przypadku metody (zakup, amortyzacja, leasing itp.), uwzględniając przedmiot i cel danego projektu; wymóg dotyczy wyłącznie środków trwałych o wartości początkowej równej lub wyższej </a:t>
            </a:r>
            <a:r>
              <a:rPr lang="it-IT" dirty="0"/>
              <a:t>ni</a:t>
            </a:r>
            <a:r>
              <a:rPr lang="pl-PL" dirty="0"/>
              <a:t>ż</a:t>
            </a:r>
            <a:r>
              <a:rPr lang="it-IT" dirty="0"/>
              <a:t> </a:t>
            </a:r>
            <a:r>
              <a:rPr lang="it-IT" b="1" dirty="0"/>
              <a:t>3 500 PLN netto</a:t>
            </a:r>
            <a:r>
              <a:rPr lang="it-IT" dirty="0"/>
              <a:t>.</a:t>
            </a:r>
            <a:r>
              <a:rPr lang="pl-PL" dirty="0"/>
              <a:t> Uzasadnienie nie musi być sporządzane indywidualnie do każdego środka trwałego, ale może dotyczyć również grupy środków trwałych o tym samym przeznaczeniu.</a:t>
            </a:r>
          </a:p>
          <a:p>
            <a:pPr algn="just"/>
            <a:r>
              <a:rPr lang="pl-PL" b="1" dirty="0"/>
              <a:t>Uzasadnienie konieczności pozyskania środków </a:t>
            </a:r>
            <a:r>
              <a:rPr lang="pl-PL" dirty="0"/>
              <a:t>trwałych oraz wartości niematerialnych i prawnych niezbędnych do realizacji projektu, uwzględnia w szczególności:</a:t>
            </a:r>
          </a:p>
          <a:p>
            <a:pPr algn="just"/>
            <a:r>
              <a:rPr lang="pl-PL" dirty="0"/>
              <a:t>a) okres realizacji projektu,</a:t>
            </a:r>
          </a:p>
          <a:p>
            <a:pPr algn="just"/>
            <a:r>
              <a:rPr lang="pl-PL" dirty="0"/>
              <a:t>b) tożsame lub zbliżone do planowanych do pozyskania w ramach projektu środki trwałe lub wartości niematerialne i prawne będące w posiadaniu beneficjenta, w tym środki trwałe lub wartości niematerialne i prawne nabyte w ramach projektów współfinansowanych ze środków publicznych,</a:t>
            </a:r>
          </a:p>
          <a:p>
            <a:pPr algn="just"/>
            <a:r>
              <a:rPr lang="pl-PL" dirty="0"/>
              <a:t>c) wybór metody pozyskania środków trwałych oraz wartości niematerialnych i prawnych niezbędnych do realizacji projektu.</a:t>
            </a:r>
          </a:p>
          <a:p>
            <a:pPr algn="just"/>
            <a:endParaRPr 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1750902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Techniki finansowania środków trwałych</a:t>
            </a:r>
          </a:p>
        </p:txBody>
      </p:sp>
      <p:sp>
        <p:nvSpPr>
          <p:cNvPr id="3" name="Symbol zastępczy zawartości 2"/>
          <p:cNvSpPr>
            <a:spLocks noGrp="1"/>
          </p:cNvSpPr>
          <p:nvPr>
            <p:ph idx="1"/>
          </p:nvPr>
        </p:nvSpPr>
        <p:spPr/>
        <p:txBody>
          <a:bodyPr>
            <a:noAutofit/>
          </a:bodyPr>
          <a:lstStyle/>
          <a:p>
            <a:pPr algn="just"/>
            <a:r>
              <a:rPr lang="pl-PL" b="1" dirty="0"/>
              <a:t>Środki trwałe</a:t>
            </a:r>
            <a:r>
              <a:rPr lang="pl-PL" dirty="0"/>
              <a:t>, ze względu na sposób ich wykorzystania w ramach i na rzecz projektu, </a:t>
            </a:r>
            <a:r>
              <a:rPr lang="pl-PL" b="1" dirty="0"/>
              <a:t>dzielą się na</a:t>
            </a:r>
            <a:r>
              <a:rPr lang="pl-PL" dirty="0"/>
              <a:t>:</a:t>
            </a:r>
          </a:p>
          <a:p>
            <a:pPr algn="just"/>
            <a:r>
              <a:rPr lang="pl-PL" dirty="0"/>
              <a:t>a) środki trwałe bezpośrednio powiązane z przedmiotem projektu (np. wyposażenie pracowni komputerowych w szkole)</a:t>
            </a:r>
            <a:endParaRPr lang="pl-PL" b="1" dirty="0"/>
          </a:p>
          <a:p>
            <a:pPr algn="just"/>
            <a:r>
              <a:rPr lang="pl-PL" dirty="0"/>
              <a:t>b) środki trwałe wykorzystywane w celu wspomagania procesu wdrażania projektu (np. rzutnik na szkolenia).</a:t>
            </a:r>
          </a:p>
          <a:p>
            <a:pPr algn="just"/>
            <a:endParaRPr lang="pl-PL" dirty="0"/>
          </a:p>
          <a:p>
            <a:pPr algn="just"/>
            <a:r>
              <a:rPr lang="pl-PL" dirty="0"/>
              <a:t>W/w wydatki </a:t>
            </a:r>
            <a:r>
              <a:rPr lang="pl-PL" b="1" dirty="0"/>
              <a:t>mogą być uznane za kwalifikowalne pod warunkiem ich bezpośredniego wskazania we wniosku o dofinansowanie </a:t>
            </a:r>
            <a:r>
              <a:rPr lang="pl-PL" dirty="0"/>
              <a:t>wraz z uzasadnieniem dla konieczności ich zakupu. </a:t>
            </a:r>
          </a:p>
          <a:p>
            <a:pPr algn="just"/>
            <a:r>
              <a:rPr lang="pl-PL" dirty="0"/>
              <a:t>Jeżeli środki trwałe, </a:t>
            </a:r>
            <a:r>
              <a:rPr lang="pl-PL" b="1" dirty="0"/>
              <a:t>wykorzystywane w celu wspomagania </a:t>
            </a:r>
            <a:r>
              <a:rPr lang="pl-PL" dirty="0"/>
              <a:t>procesu wdrażania projektu, wykorzystywane są także do innych zadań niż założone w projekcie, wydatki na ich zakup kwalifikują się do współfinansowania w wysokości </a:t>
            </a:r>
            <a:r>
              <a:rPr lang="pl-PL" b="1" dirty="0"/>
              <a:t>odpowiadającej odpisom amortyzacyjnym </a:t>
            </a:r>
            <a:r>
              <a:rPr lang="pl-PL" dirty="0"/>
              <a:t>dokonanym w okresie realizacji projektu, proporcjonalnie do ich wykorzystania w celu realizacji projektu. </a:t>
            </a:r>
          </a:p>
          <a:p>
            <a:pPr algn="just"/>
            <a:endParaRPr lang="pl-PL" dirty="0"/>
          </a:p>
          <a:p>
            <a:pPr algn="just"/>
            <a:endParaRPr lang="pl-PL" dirty="0"/>
          </a:p>
          <a:p>
            <a:pPr algn="just"/>
            <a:r>
              <a:rPr lang="pl-PL" dirty="0"/>
              <a:t> </a:t>
            </a:r>
          </a:p>
          <a:p>
            <a:pPr algn="just"/>
            <a:endParaRPr 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3665896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Techniki finansowania środków trwałych</a:t>
            </a:r>
          </a:p>
        </p:txBody>
      </p:sp>
      <p:sp>
        <p:nvSpPr>
          <p:cNvPr id="3" name="Symbol zastępczy zawartości 2"/>
          <p:cNvSpPr>
            <a:spLocks noGrp="1"/>
          </p:cNvSpPr>
          <p:nvPr>
            <p:ph idx="1"/>
          </p:nvPr>
        </p:nvSpPr>
        <p:spPr/>
        <p:txBody>
          <a:bodyPr>
            <a:noAutofit/>
          </a:bodyPr>
          <a:lstStyle/>
          <a:p>
            <a:pPr algn="just"/>
            <a:r>
              <a:rPr lang="pl-PL" dirty="0"/>
              <a:t>W ramach projektów współfinansowanych z EFS wartość wydatków poniesionych na zakup środków trwałych o wartości jednostkowej równej i </a:t>
            </a:r>
            <a:r>
              <a:rPr lang="pl-PL" b="1" dirty="0"/>
              <a:t>wyższej niż 3500 PLN netto</a:t>
            </a:r>
            <a:r>
              <a:rPr lang="pl-PL" dirty="0"/>
              <a:t> w ramach kosztów bezpośrednich projektu oraz wydatków w ramach </a:t>
            </a:r>
            <a:r>
              <a:rPr lang="pl-PL" i="1" dirty="0"/>
              <a:t>cross-</a:t>
            </a:r>
            <a:r>
              <a:rPr lang="pl-PL" i="1" dirty="0" err="1"/>
              <a:t>financingu</a:t>
            </a:r>
            <a:r>
              <a:rPr lang="pl-PL" i="1" dirty="0"/>
              <a:t> </a:t>
            </a:r>
            <a:r>
              <a:rPr lang="pl-PL" b="1" dirty="0"/>
              <a:t>nie może łącznie przekroczyć 10% wydatków projektu</a:t>
            </a:r>
            <a:r>
              <a:rPr lang="pl-PL" i="1" dirty="0"/>
              <a:t>, </a:t>
            </a:r>
            <a:r>
              <a:rPr lang="pl-PL" dirty="0"/>
              <a:t>chyba że inny limit wskazano dla danego typu projektów w PO lub SZOOP. Wydatki ponoszone na zakup środków trwałych oraz </a:t>
            </a:r>
            <a:r>
              <a:rPr lang="pl-PL" i="1" dirty="0"/>
              <a:t>cross-</a:t>
            </a:r>
            <a:r>
              <a:rPr lang="pl-PL" i="1" dirty="0" err="1"/>
              <a:t>financing</a:t>
            </a:r>
            <a:r>
              <a:rPr lang="pl-PL" i="1" dirty="0"/>
              <a:t> </a:t>
            </a:r>
            <a:r>
              <a:rPr lang="pl-PL" dirty="0"/>
              <a:t>powyżej dopuszczalnej kwoty określonej w zatwierdzonym </a:t>
            </a:r>
            <a:r>
              <a:rPr lang="pl-PL" dirty="0" err="1"/>
              <a:t>WoD</a:t>
            </a:r>
            <a:r>
              <a:rPr lang="pl-PL" dirty="0"/>
              <a:t> projektu </a:t>
            </a:r>
            <a:r>
              <a:rPr lang="pl-PL" b="1" dirty="0"/>
              <a:t>są niekwalifikowalne.</a:t>
            </a:r>
            <a:r>
              <a:rPr lang="pl-PL" dirty="0"/>
              <a:t> </a:t>
            </a:r>
          </a:p>
          <a:p>
            <a:pPr algn="just"/>
            <a:r>
              <a:rPr lang="pl-PL" dirty="0"/>
              <a:t>Wydatki poniesione na zakup używanych środków trwałych </a:t>
            </a:r>
            <a:r>
              <a:rPr lang="pl-PL" b="1" dirty="0"/>
              <a:t>są kwalifikowalne, jeśli spełnione są wszystkie wymienione poniżej waru</a:t>
            </a:r>
            <a:r>
              <a:rPr lang="pl-PL" dirty="0"/>
              <a:t>nki:</a:t>
            </a:r>
          </a:p>
          <a:p>
            <a:pPr algn="just"/>
            <a:r>
              <a:rPr lang="pl-PL" dirty="0"/>
              <a:t>a) sprzedający środek trwały wystawił deklarację określającą jego pochodzenie,</a:t>
            </a:r>
          </a:p>
          <a:p>
            <a:pPr algn="just"/>
            <a:r>
              <a:rPr lang="pl-PL" dirty="0"/>
              <a:t>b) sprzedający środek trwały potwierdził w deklaracji, że dany środek nie był w okresie poprzednich 7 lat (10 lat w przypadku nieruchomości) współfinansowany z pomocy UE lub w ramach dotacji z krajowych środków publicznych,</a:t>
            </a:r>
          </a:p>
          <a:p>
            <a:pPr algn="just"/>
            <a:r>
              <a:rPr lang="pl-PL" dirty="0"/>
              <a:t>c) cena zakupu używanego środka trwałego nie przekracza jego wartości rynkowej i jest niższa niż koszt podobnego nowego sprzętu.</a:t>
            </a:r>
            <a:endParaRPr lang="pl-PL" b="1" dirty="0"/>
          </a:p>
          <a:p>
            <a:pPr algn="just"/>
            <a:endParaRPr lang="pl-PL" b="1" dirty="0"/>
          </a:p>
          <a:p>
            <a:pPr algn="just"/>
            <a:endParaRPr lang="pl-PL" dirty="0"/>
          </a:p>
          <a:p>
            <a:pPr algn="just"/>
            <a:r>
              <a:rPr lang="pl-PL" dirty="0"/>
              <a:t> </a:t>
            </a:r>
          </a:p>
          <a:p>
            <a:pPr algn="just"/>
            <a:endParaRPr 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1651866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Techniki finansowania środków trwałych</a:t>
            </a:r>
          </a:p>
        </p:txBody>
      </p:sp>
      <p:sp>
        <p:nvSpPr>
          <p:cNvPr id="3" name="Symbol zastępczy zawartości 2"/>
          <p:cNvSpPr>
            <a:spLocks noGrp="1"/>
          </p:cNvSpPr>
          <p:nvPr>
            <p:ph idx="1"/>
          </p:nvPr>
        </p:nvSpPr>
        <p:spPr/>
        <p:txBody>
          <a:bodyPr>
            <a:noAutofit/>
          </a:bodyPr>
          <a:lstStyle/>
          <a:p>
            <a:pPr algn="just"/>
            <a:r>
              <a:rPr lang="pl-PL" dirty="0"/>
              <a:t>Do współfinansowania kwalifikują się wydatki poniesione w związku z zastosowaniem technik finansowania, </a:t>
            </a:r>
            <a:r>
              <a:rPr lang="pl-PL" b="1" dirty="0"/>
              <a:t>które nie powodują natychmiastowego przeniesienia prawa własności </a:t>
            </a:r>
            <a:r>
              <a:rPr lang="pl-PL" dirty="0"/>
              <a:t>do danego dobra na beneficjenta (podmiot użytkujący), w tym w szczególności wydatki poniesione w związku z zastosowaniem leasingu oraz IRU.</a:t>
            </a:r>
          </a:p>
          <a:p>
            <a:pPr algn="just"/>
            <a:r>
              <a:rPr lang="pl-PL" b="1" dirty="0"/>
              <a:t> a) leasing finansowy </a:t>
            </a:r>
            <a:r>
              <a:rPr lang="pl-PL" dirty="0"/>
              <a:t>–taka umowa leasingu, w ramach której ryzyko oraz pożytki z tytułu korzystania z przedmiotu leasingu przeniesione są na leasingobiorcę (beneficjenta współfinansowanego projektu). Umowa ta często zawiera opcję nabycia przedmiotu leasingu lub przewiduje minimalny okres leasingowy odpowiadający okresowi użytkowania aktywów, będących przedmiotem leasingu,</a:t>
            </a:r>
          </a:p>
          <a:p>
            <a:pPr algn="just"/>
            <a:r>
              <a:rPr lang="pl-PL" dirty="0"/>
              <a:t>b</a:t>
            </a:r>
            <a:r>
              <a:rPr lang="pl-PL" b="1" dirty="0"/>
              <a:t>) leasing operacyjny </a:t>
            </a:r>
            <a:r>
              <a:rPr lang="pl-PL" dirty="0"/>
              <a:t>–taka umowa leasingu, w ramach której ryzyko oraz pożytki z tytułu posiadania przedmiotu leasingu nie są zasadniczo w całości przeniesione na leasingobiorcę (beneficjenta), a okres użytkowania przedmiotu leasingu może być krótszy niż okres jego gospodarczej używalności (okres amortyzacji),</a:t>
            </a:r>
            <a:r>
              <a:rPr lang="pl-PL" b="1" dirty="0"/>
              <a:t> </a:t>
            </a:r>
          </a:p>
          <a:p>
            <a:pPr algn="just"/>
            <a:r>
              <a:rPr lang="pl-PL" b="1" dirty="0"/>
              <a:t>c) leasing zwrotny </a:t>
            </a:r>
            <a:r>
              <a:rPr lang="pl-PL" dirty="0"/>
              <a:t>–powiązanie umowy leasingu z poprzedzającą ją umową sprzedaży. W przypadku zawarcia transakcji leasingu zwrotnego, beneficjent sprzedaje posiadane dobro firmie leasingowej i równocześnie uzyskuje prawo do jego dalszego użytkowania na warunkach ustalonych w umowie leasingu. Dzięki takiej operacji beneficjent, pomimo sprzedaży danego dobra leasingodawcy, nadal z niego korzysta, płacąc raty leasingowe związane z jego użytkowaniem.</a:t>
            </a:r>
            <a:endParaRPr lang="pl-PL" b="1" dirty="0"/>
          </a:p>
          <a:p>
            <a:pPr algn="just"/>
            <a:endParaRPr lang="pl-PL" b="1" dirty="0"/>
          </a:p>
          <a:p>
            <a:pPr algn="just"/>
            <a:endParaRPr lang="pl-PL" b="1" dirty="0"/>
          </a:p>
          <a:p>
            <a:pPr algn="just"/>
            <a:endParaRPr lang="pl-PL" dirty="0"/>
          </a:p>
          <a:p>
            <a:pPr algn="just"/>
            <a:r>
              <a:rPr lang="pl-PL" dirty="0"/>
              <a:t> </a:t>
            </a:r>
          </a:p>
          <a:p>
            <a:pPr algn="just"/>
            <a:endParaRPr 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477737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Cross - </a:t>
            </a:r>
            <a:r>
              <a:rPr lang="pl-PL" b="1" dirty="0" err="1">
                <a:ea typeface="Mongolian Baiti" panose="03000500000000000000" pitchFamily="66" charset="0"/>
              </a:rPr>
              <a:t>financing</a:t>
            </a:r>
            <a:endParaRPr lang="pl-PL" b="1" dirty="0">
              <a:ea typeface="Mongolian Baiti" panose="03000500000000000000" pitchFamily="66" charset="0"/>
            </a:endParaRPr>
          </a:p>
        </p:txBody>
      </p:sp>
      <p:sp>
        <p:nvSpPr>
          <p:cNvPr id="3" name="Symbol zastępczy zawartości 2"/>
          <p:cNvSpPr>
            <a:spLocks noGrp="1"/>
          </p:cNvSpPr>
          <p:nvPr>
            <p:ph idx="1"/>
          </p:nvPr>
        </p:nvSpPr>
        <p:spPr/>
        <p:txBody>
          <a:bodyPr>
            <a:noAutofit/>
          </a:bodyPr>
          <a:lstStyle/>
          <a:p>
            <a:pPr algn="just"/>
            <a:r>
              <a:rPr lang="pl-PL" dirty="0"/>
              <a:t>W przypadku projektów współfinansowanych z EFS </a:t>
            </a:r>
            <a:r>
              <a:rPr lang="pl-PL" i="1" dirty="0"/>
              <a:t>cross-</a:t>
            </a:r>
            <a:r>
              <a:rPr lang="pl-PL" i="1" dirty="0" err="1"/>
              <a:t>financing</a:t>
            </a:r>
            <a:r>
              <a:rPr lang="pl-PL" i="1" dirty="0"/>
              <a:t> </a:t>
            </a:r>
            <a:r>
              <a:rPr lang="pl-PL" dirty="0"/>
              <a:t>może dotyczyć wyłącznie:</a:t>
            </a:r>
          </a:p>
          <a:p>
            <a:pPr algn="just"/>
            <a:endParaRPr lang="pl-PL" dirty="0"/>
          </a:p>
          <a:p>
            <a:pPr algn="just"/>
            <a:r>
              <a:rPr lang="pl-PL" dirty="0"/>
              <a:t>a) zakupu nieruchomości,</a:t>
            </a:r>
          </a:p>
          <a:p>
            <a:pPr algn="just"/>
            <a:r>
              <a:rPr lang="pl-PL" dirty="0"/>
              <a:t>b) zakupu infrastruktury, przy czym poprzez infrastrukturę rozumie się elementy nieprzenośne, na stałe przytwierdzone do nieruchomości, np. wykonanie podjazdu do budynku, zainstalowanie windy w budynku,</a:t>
            </a:r>
          </a:p>
          <a:p>
            <a:pPr algn="just"/>
            <a:r>
              <a:rPr lang="pl-PL" dirty="0"/>
              <a:t>c) dostosowania lub adaptacji (prace remontowo-wykończeniowe) budynków i pomieszczeń.</a:t>
            </a:r>
          </a:p>
          <a:p>
            <a:pPr algn="just"/>
            <a:r>
              <a:rPr lang="pl-PL" dirty="0"/>
              <a:t>Zakup środków trwałych, za wyjątkiem zakupu nieruchomości, infrastruktury i środków trwałych przeznaczonych na dostosowanie lub adaptację budynków i pomieszczeń, nie stanowi wydatku w ramach </a:t>
            </a:r>
            <a:r>
              <a:rPr lang="pl-PL" i="1" dirty="0"/>
              <a:t>cross-</a:t>
            </a:r>
            <a:r>
              <a:rPr lang="pl-PL" i="1" dirty="0" err="1"/>
              <a:t>financingu</a:t>
            </a:r>
            <a:endParaRPr lang="pl-PL" altLang="pl-PL" dirty="0"/>
          </a:p>
          <a:p>
            <a:pPr algn="just"/>
            <a:endParaRPr lang="pl-PL" b="1" dirty="0"/>
          </a:p>
          <a:p>
            <a:pPr algn="just"/>
            <a:endParaRPr lang="pl-PL" b="1" dirty="0"/>
          </a:p>
          <a:p>
            <a:pPr algn="just"/>
            <a:endParaRPr lang="pl-PL" dirty="0"/>
          </a:p>
          <a:p>
            <a:pPr algn="just"/>
            <a:r>
              <a:rPr lang="pl-PL" dirty="0"/>
              <a:t> </a:t>
            </a:r>
          </a:p>
          <a:p>
            <a:pPr algn="just"/>
            <a:endParaRPr 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1242478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p:txBody>
          <a:bodyPr>
            <a:noAutofit/>
          </a:bodyPr>
          <a:lstStyle/>
          <a:p>
            <a:pPr algn="just"/>
            <a:r>
              <a:rPr lang="pl-PL" b="1" dirty="0"/>
              <a:t>Koszty pośrednie </a:t>
            </a:r>
            <a:r>
              <a:rPr lang="pl-PL" dirty="0"/>
              <a:t>są rozliczane tylko i wyłącznie ryczałtem. Zgodnie z rozdziałem </a:t>
            </a:r>
            <a:r>
              <a:rPr lang="pl-PL" i="1" dirty="0"/>
              <a:t>8.4 Koszty pośrednie w projektach finansowanych z EFS Wytycznych w zakresie kwalifikowalności wydatków </a:t>
            </a:r>
            <a:r>
              <a:rPr lang="pl-PL" dirty="0"/>
              <a:t>koszty pośrednie rozliczane są następującymi stawkami ryczałtowymi: </a:t>
            </a:r>
          </a:p>
          <a:p>
            <a:pPr algn="just"/>
            <a:r>
              <a:rPr lang="pl-PL" dirty="0"/>
              <a:t>a) 25 % kosztów bezpośrednich – w przypadku projektów o wartości kosztów bezpośrednich do 830 tys. zł włącznie, </a:t>
            </a:r>
          </a:p>
          <a:p>
            <a:pPr algn="just"/>
            <a:r>
              <a:rPr lang="pl-PL" dirty="0"/>
              <a:t>b) 20 % kosztów bezpośrednich – w przypadku projektów o wartości kosztów bezpośrednich powyżej 830 tys. PLN do 1 740 tys. zł włącznie, </a:t>
            </a:r>
          </a:p>
          <a:p>
            <a:pPr algn="just"/>
            <a:r>
              <a:rPr lang="pl-PL" dirty="0"/>
              <a:t>c) 15 % kosztów bezpośrednich – w przypadku projektów o wartości kosztów bezpośrednich powyżej 1 740 tys. PLN do 4 550 tys. zł włącznie, </a:t>
            </a:r>
          </a:p>
          <a:p>
            <a:pPr algn="just"/>
            <a:r>
              <a:rPr lang="pl-PL" dirty="0"/>
              <a:t>d) 10 % kosztów bezpośrednich – w przypadku projektów o wartości kosztów bezpośrednich przekraczającej 4 550 tys. zł. </a:t>
            </a:r>
          </a:p>
          <a:p>
            <a:pPr algn="just"/>
            <a:endParaRPr lang="pl-PL" dirty="0"/>
          </a:p>
          <a:p>
            <a:pPr algn="just"/>
            <a:r>
              <a:rPr lang="pl-PL" dirty="0"/>
              <a:t>Podstawą wyliczenia limitu kosztów pośrednich jest wartość kosztów bezpośrednich. </a:t>
            </a:r>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408524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Ocena formalna</a:t>
            </a:r>
          </a:p>
        </p:txBody>
      </p:sp>
      <p:sp>
        <p:nvSpPr>
          <p:cNvPr id="3" name="Symbol zastępczy zawartości 2"/>
          <p:cNvSpPr>
            <a:spLocks noGrp="1"/>
          </p:cNvSpPr>
          <p:nvPr>
            <p:ph idx="1"/>
          </p:nvPr>
        </p:nvSpPr>
        <p:spPr/>
        <p:txBody>
          <a:bodyPr>
            <a:normAutofit lnSpcReduction="10000"/>
          </a:bodyPr>
          <a:lstStyle/>
          <a:p>
            <a:pPr algn="just"/>
            <a:r>
              <a:rPr lang="pl-PL" dirty="0"/>
              <a:t>7. </a:t>
            </a:r>
            <a:r>
              <a:rPr lang="pl-PL" b="1" dirty="0"/>
              <a:t>Czy w przypadku projektu partnerskiego spełnione zostały wymogi odnośnie: </a:t>
            </a:r>
          </a:p>
          <a:p>
            <a:pPr algn="just"/>
            <a:r>
              <a:rPr lang="pl-PL" dirty="0"/>
              <a:t>1) wyboru partnerów spoza sektora finansów publicznych, o których mowa w art. 33 ust. 2-4 </a:t>
            </a:r>
            <a:r>
              <a:rPr lang="pl-PL" i="1" dirty="0"/>
              <a:t>ustawy z dnia 11 lipca 2014 r. o zasadach realizacji programów w zakresie polityki spójności finansowanych w perspektywie 2014-2020 </a:t>
            </a:r>
            <a:r>
              <a:rPr lang="pl-PL" dirty="0"/>
              <a:t>(o ile dotyczy); </a:t>
            </a:r>
          </a:p>
          <a:p>
            <a:pPr algn="just"/>
            <a:r>
              <a:rPr lang="pl-PL" dirty="0"/>
              <a:t>2) braku powiązań, o których mowa w art. 33 ust. 6 </a:t>
            </a:r>
            <a:r>
              <a:rPr lang="pl-PL" i="1" dirty="0"/>
              <a:t>ustawy z dnia 11 lipca 2014 r. o zasadach realizacji programów w zakresie polityki spójności finansowanych w perspektywie 2014-2020 </a:t>
            </a:r>
            <a:r>
              <a:rPr lang="pl-PL" dirty="0"/>
              <a:t>oraz w </a:t>
            </a:r>
            <a:r>
              <a:rPr lang="pl-PL" i="1" dirty="0"/>
              <a:t>Szczegółowym Opisie Osi Priorytetowych PO WER</a:t>
            </a:r>
            <a:r>
              <a:rPr lang="pl-PL" dirty="0"/>
              <a:t>, pomiędzy podmiotami tworzącymi partnerstwo oraz </a:t>
            </a:r>
          </a:p>
          <a:p>
            <a:pPr algn="just"/>
            <a:r>
              <a:rPr lang="pl-PL" dirty="0"/>
              <a:t>3) utworzenia albo zainicjowania partnerstwa w terminie zgodnym ze </a:t>
            </a:r>
            <a:r>
              <a:rPr lang="pl-PL" i="1" dirty="0"/>
              <a:t>Szczegółowym Opisem Osi Priorytetowych PO WER, </a:t>
            </a:r>
            <a:r>
              <a:rPr lang="pl-PL" dirty="0"/>
              <a:t>tj. przed złożeniem wniosku o dofinansowanie albo przed rozpoczęciem realizacji projektu, o ile data ta jest wcześniejsza od daty złożenia wniosku o dofinansowanie? </a:t>
            </a:r>
          </a:p>
          <a:p>
            <a:pPr algn="just"/>
            <a:r>
              <a:rPr lang="pl-PL" dirty="0"/>
              <a:t>8. Czy wnioskodawca oraz partnerzy krajowi (o ile dotyczy), ponoszący wydatki w danym projekcie z EFS, posiadają </a:t>
            </a:r>
            <a:r>
              <a:rPr lang="pl-PL" b="1" dirty="0"/>
              <a:t>łączny obrót - za ostatni zatwierdzony rok obrotowy </a:t>
            </a:r>
            <a:r>
              <a:rPr lang="pl-PL" dirty="0"/>
              <a:t>(jeśli dotyczy) lub za ostatni zamknięty i zatwierdzony rok kalendarzowy - równy lub wyższy od łącznych rocznych wydatków w ocenianym projekcie i innych projektach realizowanych w ramach EFS, których stroną umowy o dofinansowanie jest instytucja, w której dokonywana jest ocena formalna wniosku w roku kalendarzowym, w którym wydatki są najwyższe? </a:t>
            </a:r>
          </a:p>
          <a:p>
            <a:r>
              <a:rPr lang="pl-PL" dirty="0"/>
              <a:t>	</a:t>
            </a:r>
          </a:p>
          <a:p>
            <a:endParaRPr lang="pl-PL" dirty="0"/>
          </a:p>
          <a:p>
            <a:pPr algn="just"/>
            <a:endParaRPr lang="pl-PL" dirty="0"/>
          </a:p>
        </p:txBody>
      </p:sp>
    </p:spTree>
    <p:extLst>
      <p:ext uri="{BB962C8B-B14F-4D97-AF65-F5344CB8AC3E}">
        <p14:creationId xmlns:p14="http://schemas.microsoft.com/office/powerpoint/2010/main" val="1125770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p:txBody>
          <a:bodyPr>
            <a:noAutofit/>
          </a:bodyPr>
          <a:lstStyle/>
          <a:p>
            <a:pPr algn="just">
              <a:lnSpc>
                <a:spcPct val="80000"/>
              </a:lnSpc>
            </a:pPr>
            <a:r>
              <a:rPr lang="pl-PL" altLang="pl-PL" b="1" dirty="0"/>
              <a:t>Koszty pośrednie stanowią koszty administracyjne związane z realizacją projektu, w szczególności:</a:t>
            </a:r>
          </a:p>
          <a:p>
            <a:pPr algn="just"/>
            <a:r>
              <a:rPr lang="pl-PL" b="1" dirty="0"/>
              <a:t>a)</a:t>
            </a:r>
            <a:r>
              <a:rPr lang="pl-PL" dirty="0"/>
              <a:t> koszty koordynatora lub kierownika projektu oraz innego personelu bezpośrednio zaangażowanego w zarządzanie projektem i jego rozliczanie, o ile jego zatrudnienie jest niezbędne dla realizacji projektu, w tym w szczególności koszty wynagrodzenia tych osób, ich delegacji służbowych i szkoleń oraz koszty związane z wdrażaniem polityki równych szans przez te osoby,</a:t>
            </a:r>
          </a:p>
          <a:p>
            <a:pPr algn="just"/>
            <a:r>
              <a:rPr lang="pl-PL" altLang="pl-PL" b="1" dirty="0"/>
              <a:t>b)</a:t>
            </a:r>
            <a:r>
              <a:rPr lang="pl-PL" altLang="pl-PL" dirty="0"/>
              <a:t> koszty zarządu </a:t>
            </a:r>
          </a:p>
          <a:p>
            <a:pPr algn="just">
              <a:lnSpc>
                <a:spcPct val="80000"/>
              </a:lnSpc>
            </a:pPr>
            <a:r>
              <a:rPr lang="pl-PL" altLang="pl-PL" b="1" dirty="0"/>
              <a:t>c)</a:t>
            </a:r>
            <a:r>
              <a:rPr lang="pl-PL" altLang="pl-PL" dirty="0"/>
              <a:t> koszty personelu </a:t>
            </a:r>
            <a:r>
              <a:rPr lang="pl-PL" dirty="0"/>
              <a:t>obsługowego na potrzeby funkcjonowania jednostki</a:t>
            </a:r>
            <a:endParaRPr lang="pl-PL" altLang="pl-PL" dirty="0"/>
          </a:p>
          <a:p>
            <a:pPr algn="just">
              <a:lnSpc>
                <a:spcPct val="80000"/>
              </a:lnSpc>
            </a:pPr>
            <a:r>
              <a:rPr lang="pl-PL" altLang="pl-PL" b="1" dirty="0"/>
              <a:t>d)</a:t>
            </a:r>
            <a:r>
              <a:rPr lang="pl-PL" altLang="pl-PL" dirty="0"/>
              <a:t> koszty obsługi księgowej </a:t>
            </a:r>
          </a:p>
          <a:p>
            <a:pPr algn="just"/>
            <a:r>
              <a:rPr lang="pl-PL" altLang="pl-PL" b="1" dirty="0"/>
              <a:t>e)</a:t>
            </a:r>
            <a:r>
              <a:rPr lang="pl-PL" altLang="pl-PL" dirty="0"/>
              <a:t> koszty utrzymania powierzchni biurowych (czynsz, najem, opłaty  administracyjne) związanych z obsługą administracyjną projektu,</a:t>
            </a:r>
          </a:p>
          <a:p>
            <a:pPr algn="just"/>
            <a:r>
              <a:rPr lang="pl-PL" altLang="pl-PL" b="1" dirty="0"/>
              <a:t>f)</a:t>
            </a:r>
            <a:r>
              <a:rPr lang="pl-PL" altLang="pl-PL" dirty="0"/>
              <a:t> wydatki związane z otworzeniem lub prowadzeniem wyodrębnionego na rzecz projektu subkonta na rachunku bankowym lub odrębnego rachunku bankowego,</a:t>
            </a:r>
          </a:p>
          <a:p>
            <a:pPr algn="just"/>
            <a:r>
              <a:rPr lang="pl-PL" altLang="pl-PL" b="1" dirty="0"/>
              <a:t>g)</a:t>
            </a:r>
            <a:r>
              <a:rPr lang="pl-PL" altLang="pl-PL" dirty="0"/>
              <a:t> </a:t>
            </a:r>
            <a:r>
              <a:rPr lang="pl-PL" dirty="0"/>
              <a:t>działania informacyjno-promocyjne projektu</a:t>
            </a:r>
            <a:endParaRPr lang="pl-PL" altLang="pl-PL" dirty="0"/>
          </a:p>
          <a:p>
            <a:pPr algn="just">
              <a:lnSpc>
                <a:spcPct val="80000"/>
              </a:lnSpc>
            </a:pPr>
            <a:endParaRPr lang="pl-PL" altLang="pl-PL" dirty="0"/>
          </a:p>
          <a:p>
            <a:pPr algn="just">
              <a:lnSpc>
                <a:spcPct val="80000"/>
              </a:lnSpc>
              <a:buFontTx/>
              <a:buAutoNum type="alphaLcParenR"/>
            </a:pPr>
            <a:endParaRPr lang="pl-PL" alt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41695544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p:txBody>
          <a:bodyPr>
            <a:noAutofit/>
          </a:bodyPr>
          <a:lstStyle/>
          <a:p>
            <a:pPr algn="just"/>
            <a:r>
              <a:rPr lang="pl-PL" altLang="pl-PL" b="1" dirty="0"/>
              <a:t>h)</a:t>
            </a:r>
            <a:r>
              <a:rPr lang="pl-PL" altLang="pl-PL" dirty="0"/>
              <a:t> </a:t>
            </a:r>
            <a:r>
              <a:rPr lang="pl-PL" dirty="0"/>
              <a:t>amortyzacja, najem lub zakup aktywów (środków trwałych i wartości niematerialnych i prawnych) używanych na potrzeby personelu,</a:t>
            </a:r>
          </a:p>
          <a:p>
            <a:pPr algn="just"/>
            <a:r>
              <a:rPr lang="pl-PL" altLang="pl-PL" b="1" dirty="0"/>
              <a:t>i)</a:t>
            </a:r>
            <a:r>
              <a:rPr lang="pl-PL" altLang="pl-PL" dirty="0"/>
              <a:t> </a:t>
            </a:r>
            <a:r>
              <a:rPr lang="pl-PL" dirty="0"/>
              <a:t>opłaty za energię elektryczną, cieplną, gazową i wodę, opłaty przesyłowe, opłaty za odprowadzanie ścieków w zakresie związanym z obsługą administracyjną projektu,</a:t>
            </a:r>
            <a:endParaRPr lang="pl-PL" altLang="pl-PL" dirty="0"/>
          </a:p>
          <a:p>
            <a:pPr algn="just"/>
            <a:r>
              <a:rPr lang="pl-PL" b="1" dirty="0"/>
              <a:t>j) </a:t>
            </a:r>
            <a:r>
              <a:rPr lang="pl-PL" dirty="0"/>
              <a:t>koszty usług pocztowych, telefonicznych, internetowych, kurierskich związanych z obsługą administracyjną projektu,</a:t>
            </a:r>
          </a:p>
          <a:p>
            <a:pPr algn="just"/>
            <a:r>
              <a:rPr lang="pl-PL" b="1" dirty="0"/>
              <a:t>k)</a:t>
            </a:r>
            <a:r>
              <a:rPr lang="pl-PL" dirty="0"/>
              <a:t> koszty usług powielania dokumentów związanych z obsługą administracyjną projektu,</a:t>
            </a:r>
          </a:p>
          <a:p>
            <a:pPr algn="just"/>
            <a:r>
              <a:rPr lang="pl-PL" b="1" dirty="0"/>
              <a:t>l)</a:t>
            </a:r>
            <a:r>
              <a:rPr lang="pl-PL" dirty="0"/>
              <a:t> koszty materiałów biurowych i artykułów piśmienniczych związanych z obsługą administracyjną projektu,</a:t>
            </a:r>
          </a:p>
          <a:p>
            <a:pPr algn="just"/>
            <a:r>
              <a:rPr lang="pl-PL" b="1" dirty="0"/>
              <a:t>m)</a:t>
            </a:r>
            <a:r>
              <a:rPr lang="pl-PL" dirty="0"/>
              <a:t> koszty ubezpieczeń majątkowych,</a:t>
            </a:r>
          </a:p>
          <a:p>
            <a:pPr algn="just"/>
            <a:r>
              <a:rPr lang="pl-PL" b="1" dirty="0"/>
              <a:t>n)</a:t>
            </a:r>
            <a:r>
              <a:rPr lang="pl-PL" dirty="0"/>
              <a:t> koszty ochrony,</a:t>
            </a:r>
          </a:p>
          <a:p>
            <a:pPr algn="just"/>
            <a:r>
              <a:rPr lang="pl-PL" b="1" dirty="0"/>
              <a:t>o)</a:t>
            </a:r>
            <a:r>
              <a:rPr lang="pl-PL" dirty="0"/>
              <a:t> koszty sprzątania pomieszczeń związanych z obsługą administracyjną projektu, w tym środki do utrzymania ich czystości oraz dezynsekcję, dezynfekcję, deratyzację tych pomieszczeń,</a:t>
            </a:r>
          </a:p>
          <a:p>
            <a:pPr algn="just"/>
            <a:r>
              <a:rPr lang="pl-PL" b="1" dirty="0"/>
              <a:t>p) </a:t>
            </a:r>
            <a:r>
              <a:rPr lang="pl-PL" dirty="0"/>
              <a:t>koszty zabezpieczenia prawidłowej realizacji umowy.</a:t>
            </a:r>
          </a:p>
          <a:p>
            <a:pPr algn="just">
              <a:lnSpc>
                <a:spcPct val="80000"/>
              </a:lnSpc>
            </a:pPr>
            <a:endParaRPr lang="pl-PL" altLang="pl-PL" dirty="0"/>
          </a:p>
          <a:p>
            <a:pPr algn="just">
              <a:lnSpc>
                <a:spcPct val="80000"/>
              </a:lnSpc>
              <a:buFontTx/>
              <a:buAutoNum type="alphaLcParenR"/>
            </a:pPr>
            <a:endParaRPr lang="pl-PL" altLang="pl-PL" dirty="0"/>
          </a:p>
          <a:p>
            <a:pPr algn="just"/>
            <a:endParaRPr lang="pl-PL" dirty="0"/>
          </a:p>
          <a:p>
            <a:pPr algn="just"/>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14181244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637" y="1748631"/>
            <a:ext cx="9304080" cy="4351338"/>
          </a:xfrm>
        </p:spPr>
      </p:pic>
    </p:spTree>
    <p:extLst>
      <p:ext uri="{BB962C8B-B14F-4D97-AF65-F5344CB8AC3E}">
        <p14:creationId xmlns:p14="http://schemas.microsoft.com/office/powerpoint/2010/main" val="2225124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8758" y="1825625"/>
            <a:ext cx="8516997" cy="4351338"/>
          </a:xfrm>
        </p:spPr>
      </p:pic>
    </p:spTree>
    <p:extLst>
      <p:ext uri="{BB962C8B-B14F-4D97-AF65-F5344CB8AC3E}">
        <p14:creationId xmlns:p14="http://schemas.microsoft.com/office/powerpoint/2010/main" val="4028882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pic>
        <p:nvPicPr>
          <p:cNvPr id="6"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041" y="1825625"/>
            <a:ext cx="8176431" cy="4351338"/>
          </a:xfrm>
        </p:spPr>
      </p:pic>
    </p:spTree>
    <p:extLst>
      <p:ext uri="{BB962C8B-B14F-4D97-AF65-F5344CB8AC3E}">
        <p14:creationId xmlns:p14="http://schemas.microsoft.com/office/powerpoint/2010/main" val="10842913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p:txBody>
          <a:bodyPr>
            <a:noAutofit/>
          </a:bodyPr>
          <a:lstStyle/>
          <a:p>
            <a:pPr algn="just"/>
            <a:r>
              <a:rPr lang="pl-PL" dirty="0"/>
              <a:t>Część</a:t>
            </a:r>
            <a:r>
              <a:rPr lang="pl-PL" b="1" dirty="0"/>
              <a:t> Podsumowania  </a:t>
            </a:r>
            <a:r>
              <a:rPr lang="pl-PL" dirty="0"/>
              <a:t>w systemie zawiera tabele: Zestawienie wszystkich zadań i wydatków w projekcie, Koszty bezpośrednie i pośrednie, Wydatki rzeczywiście ponoszone, Wydatki rozliczane ryczałtowo, Wydatki objęte limitami, Harmonogram realizacji, Budżet ogólny oraz Budżet szczegółowy.</a:t>
            </a:r>
          </a:p>
          <a:p>
            <a:pPr algn="just"/>
            <a:r>
              <a:rPr lang="pl-PL" dirty="0"/>
              <a:t>Pole</a:t>
            </a:r>
            <a:r>
              <a:rPr lang="pl-PL" b="1" dirty="0"/>
              <a:t> Generowanie dochodu w projekcie </a:t>
            </a:r>
            <a:r>
              <a:rPr lang="pl-PL" dirty="0"/>
              <a:t> wypełniają jedynie wnioskodawcy, którzy planują w ramach realizowanego projektu osiągnąć dochód.</a:t>
            </a:r>
          </a:p>
          <a:p>
            <a:pPr algn="just"/>
            <a:r>
              <a:rPr lang="pl-PL" dirty="0"/>
              <a:t>W części </a:t>
            </a:r>
            <a:r>
              <a:rPr lang="pl-PL" b="1" dirty="0"/>
              <a:t>Źródła finansowania projektu </a:t>
            </a:r>
            <a:r>
              <a:rPr lang="pl-PL" dirty="0"/>
              <a:t>w wierszu </a:t>
            </a:r>
            <a:r>
              <a:rPr lang="pl-PL" i="1" dirty="0"/>
              <a:t>Prywatne</a:t>
            </a:r>
            <a:r>
              <a:rPr lang="pl-PL" dirty="0"/>
              <a:t> należy określić wkład własny wniesiony ze środków prywatnych wnioskodawcy.</a:t>
            </a:r>
          </a:p>
          <a:p>
            <a:pPr algn="just"/>
            <a:r>
              <a:rPr lang="pl-PL" dirty="0"/>
              <a:t>Wkład niepieniężny stanowiący część lub całość wkładu własnego, wniesiony na rzecz projektu, stanowi wydatek kwalifikowalny.</a:t>
            </a:r>
          </a:p>
          <a:p>
            <a:pPr algn="just"/>
            <a:r>
              <a:rPr lang="pl-PL" b="1" dirty="0"/>
              <a:t>Wkład niepieniężny powinien być wnoszony przez beneficjenta ze składników jego majątku lub z majątku innych podmiotów</a:t>
            </a:r>
            <a:r>
              <a:rPr lang="pl-PL" dirty="0"/>
              <a:t>, jeżeli możliwość taka wynika z przepisów prawa oraz zostanie to ujęte w zatwierdzonym wniosku o dofinansowanie, </a:t>
            </a:r>
            <a:r>
              <a:rPr lang="pl-PL" b="1" dirty="0"/>
              <a:t>lub w postaci świadczeń wykonywanych przez wolontariuszy.</a:t>
            </a:r>
          </a:p>
          <a:p>
            <a:pPr algn="just"/>
            <a:r>
              <a:rPr lang="pl-PL" dirty="0"/>
              <a:t>Wkład niepieniężny, który w ciągu 7 poprzednich lat (10 lat dla nieruchomości) był współfinansowany ze środków unijnych lub/oraz dotacji z krajowych środków publicznych, jest niekwalifikowalny (podwójne finansowanie).</a:t>
            </a:r>
            <a:r>
              <a:rPr lang="pl-PL" b="1" dirty="0"/>
              <a:t> </a:t>
            </a:r>
          </a:p>
          <a:p>
            <a:pPr algn="just"/>
            <a:endParaRPr lang="pl-PL" dirty="0"/>
          </a:p>
          <a:p>
            <a:pPr algn="just"/>
            <a:endParaRPr lang="pl-PL" dirty="0"/>
          </a:p>
          <a:p>
            <a:pPr algn="just"/>
            <a:r>
              <a:rPr lang="pl-PL" dirty="0"/>
              <a:t/>
            </a:r>
            <a:br>
              <a:rPr lang="pl-PL" dirty="0"/>
            </a:br>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31971932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a:xfrm>
            <a:off x="313151" y="1720117"/>
            <a:ext cx="11348581" cy="4351338"/>
          </a:xfrm>
        </p:spPr>
        <p:txBody>
          <a:bodyPr>
            <a:noAutofit/>
          </a:bodyPr>
          <a:lstStyle/>
          <a:p>
            <a:pPr algn="just"/>
            <a:r>
              <a:rPr lang="pl-PL" b="1" dirty="0"/>
              <a:t>Warunki kwalifikowalności wkładu niepieniężnego są następujące:</a:t>
            </a:r>
          </a:p>
          <a:p>
            <a:pPr algn="just"/>
            <a:r>
              <a:rPr lang="pl-PL" b="1" dirty="0"/>
              <a:t>a)</a:t>
            </a:r>
            <a:r>
              <a:rPr lang="pl-PL" dirty="0"/>
              <a:t> wkład niepieniężny polega na wniesieniu (wykorzystaniu na rzecz projektu) nieruchomości, urządzeń, materiałów (surowców), wartości niematerialnych i prawnych, ekspertyz lub nieodpłatnej pracy wykonywanej przez wolontariuszy na podstawie ustawy z dnia 24 kwietnia 2003 r. o działalności pożytku publicznego i o wolontariacie,</a:t>
            </a:r>
          </a:p>
          <a:p>
            <a:pPr algn="just"/>
            <a:r>
              <a:rPr lang="pl-PL" b="1" dirty="0"/>
              <a:t>b)</a:t>
            </a:r>
            <a:r>
              <a:rPr lang="pl-PL" dirty="0"/>
              <a:t> wartość wkładu niepieniężnego została należycie potwierdzona dokumentami o wartości dowodowej równoważnej fakturom lub innymi dokumentami pod warunkiem, że przewidują to zasady programu operacyjnego oraz z /zastrzeżeniem spełnienia wszystkich warunków wymienionych w tym podrozdziale,</a:t>
            </a:r>
          </a:p>
          <a:p>
            <a:pPr algn="just"/>
            <a:r>
              <a:rPr lang="pl-PL" b="1" dirty="0"/>
              <a:t>c)</a:t>
            </a:r>
            <a:r>
              <a:rPr lang="pl-PL" dirty="0"/>
              <a:t> wartość przypisana wkładowi niepieniężnemu nie przekracza stawek rynkowych,</a:t>
            </a:r>
            <a:r>
              <a:rPr lang="pl-PL" b="1" dirty="0"/>
              <a:t> </a:t>
            </a:r>
          </a:p>
          <a:p>
            <a:pPr algn="just"/>
            <a:r>
              <a:rPr lang="pl-PL" b="1" dirty="0"/>
              <a:t>d) </a:t>
            </a:r>
            <a:r>
              <a:rPr lang="pl-PL" dirty="0"/>
              <a:t>wartość i dostarczenie wkładu niepieniężnego mogą być poddane niezależnej ocenie i weryfikacji,</a:t>
            </a:r>
          </a:p>
          <a:p>
            <a:pPr algn="just"/>
            <a:r>
              <a:rPr lang="pl-PL" b="1" dirty="0"/>
              <a:t>e)</a:t>
            </a:r>
            <a:r>
              <a:rPr lang="pl-PL" dirty="0"/>
              <a:t> w przypadku wykorzystania środków trwałych na rzecz projektu, ich wartość określana jest proporcjonalnie do zakresu ich wykorzystania w projekcie,</a:t>
            </a:r>
          </a:p>
          <a:p>
            <a:pPr algn="just"/>
            <a:r>
              <a:rPr lang="pl-PL" b="1" dirty="0"/>
              <a:t>f)</a:t>
            </a:r>
            <a:r>
              <a:rPr lang="pl-PL" dirty="0"/>
              <a:t> w przypadku wykorzystania nieruchomości na rzecz projektu jej wartość nie przekracza wartości rynkowej; ponadto wartość nieruchomości jest potwierdzona operatem szacunkowym sporządzonym przez uprawnionego rzeczoznawcę zgodnie z przepisami ustawy z dnia 21 sierpnia 1997 r. o gospodarce nieruchomościami (Dz. U. z 2014 r. poz. 518, z </a:t>
            </a:r>
            <a:r>
              <a:rPr lang="pl-PL" dirty="0" err="1"/>
              <a:t>późn</a:t>
            </a:r>
            <a:r>
              <a:rPr lang="pl-PL" dirty="0"/>
              <a:t>. zm.) – aktualnym w momencie złożenia rozliczającego go wniosku o płatność,</a:t>
            </a:r>
            <a:endParaRPr lang="pl-PL" b="1" dirty="0"/>
          </a:p>
          <a:p>
            <a:pPr algn="just"/>
            <a:endParaRPr lang="pl-PL" dirty="0"/>
          </a:p>
          <a:p>
            <a:pPr algn="just"/>
            <a:endParaRPr lang="pl-PL" dirty="0"/>
          </a:p>
          <a:p>
            <a:pPr algn="just"/>
            <a:endParaRPr lang="pl-PL" dirty="0"/>
          </a:p>
          <a:p>
            <a:pPr algn="just"/>
            <a:r>
              <a:rPr lang="pl-PL" dirty="0"/>
              <a:t/>
            </a:r>
            <a:br>
              <a:rPr lang="pl-PL" dirty="0"/>
            </a:br>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479561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p>
        </p:txBody>
      </p:sp>
      <p:sp>
        <p:nvSpPr>
          <p:cNvPr id="3" name="Symbol zastępczy zawartości 2"/>
          <p:cNvSpPr>
            <a:spLocks noGrp="1"/>
          </p:cNvSpPr>
          <p:nvPr>
            <p:ph idx="1"/>
          </p:nvPr>
        </p:nvSpPr>
        <p:spPr>
          <a:xfrm>
            <a:off x="313151" y="1720117"/>
            <a:ext cx="11348581" cy="4351338"/>
          </a:xfrm>
        </p:spPr>
        <p:txBody>
          <a:bodyPr>
            <a:noAutofit/>
          </a:bodyPr>
          <a:lstStyle/>
          <a:p>
            <a:pPr algn="just"/>
            <a:r>
              <a:rPr lang="pl-PL" b="1" dirty="0"/>
              <a:t>Warunki kwalifikowalności wkładu niepieniężnego są następujące:</a:t>
            </a:r>
          </a:p>
          <a:p>
            <a:pPr algn="just"/>
            <a:r>
              <a:rPr lang="pl-PL" dirty="0"/>
              <a:t>g) jeżeli wkładem własnym nie jest cała nieruchomość, a jedynie jej część (na przykład tylko sale), operat szacunkowy nie jest wymagany – w takim przypadku wartość wkładu wycenia się jako </a:t>
            </a:r>
            <a:r>
              <a:rPr lang="pl-PL" b="1" u="sng" dirty="0"/>
              <a:t>koszt amortyzacji lub wynajmu </a:t>
            </a:r>
            <a:r>
              <a:rPr lang="pl-PL" dirty="0"/>
              <a:t>(stawkę może określać np. </a:t>
            </a:r>
            <a:r>
              <a:rPr lang="pl-PL" b="1" u="sng" dirty="0"/>
              <a:t>cennik danej instytucji</a:t>
            </a:r>
            <a:r>
              <a:rPr lang="pl-PL" dirty="0"/>
              <a:t>),</a:t>
            </a:r>
          </a:p>
          <a:p>
            <a:pPr algn="just"/>
            <a:r>
              <a:rPr lang="pl-PL" dirty="0"/>
              <a:t>h) w przypadku wniesienia nieodpłatnej pracy spełnione są warunki, o których mowa na kolejnych slajdach.</a:t>
            </a:r>
            <a:endParaRPr lang="pl-PL" b="1" dirty="0"/>
          </a:p>
          <a:p>
            <a:pPr algn="just"/>
            <a:r>
              <a:rPr lang="pl-PL" dirty="0"/>
              <a:t>Wydatki poniesione na wycenę wkładu niepieniężnego </a:t>
            </a:r>
            <a:r>
              <a:rPr lang="pl-PL" b="1" dirty="0"/>
              <a:t>są kwalifikowalne. </a:t>
            </a:r>
          </a:p>
          <a:p>
            <a:pPr algn="just"/>
            <a:endParaRPr lang="pl-PL" dirty="0"/>
          </a:p>
          <a:p>
            <a:pPr algn="just"/>
            <a:r>
              <a:rPr lang="pl-PL" b="1" dirty="0"/>
              <a:t>W przypadku nieodpłatnej pracy wykonywanej przez wolontariuszy</a:t>
            </a:r>
            <a:r>
              <a:rPr lang="pl-PL" dirty="0"/>
              <a:t>, powinny zostać spełnione łącznie następujące warunki:</a:t>
            </a:r>
          </a:p>
          <a:p>
            <a:pPr algn="just"/>
            <a:r>
              <a:rPr lang="pl-PL" dirty="0"/>
              <a:t>a) </a:t>
            </a:r>
            <a:r>
              <a:rPr lang="pl-PL" b="1" dirty="0"/>
              <a:t>wolontariusz musi być świadomy charakteru </a:t>
            </a:r>
            <a:r>
              <a:rPr lang="pl-PL" dirty="0"/>
              <a:t>swojego udziału w realizacji projektu (tzn. świadomy nieodpłatnego udziału),</a:t>
            </a:r>
          </a:p>
          <a:p>
            <a:pPr algn="just"/>
            <a:r>
              <a:rPr lang="pl-PL" dirty="0"/>
              <a:t>b) należy zdefiniować rodzaj wykonywanej przez wolontariusza nieodpłatnej pracy (</a:t>
            </a:r>
            <a:r>
              <a:rPr lang="pl-PL" b="1" dirty="0"/>
              <a:t>określić jego stanowisko </a:t>
            </a:r>
            <a:r>
              <a:rPr lang="pl-PL" dirty="0"/>
              <a:t>w projekcie); zadania wykonywane i wykazywane przez wolontariusza muszą być zgodne z tytułem jego nieodpłatnej pracy (stanowiska),</a:t>
            </a:r>
          </a:p>
          <a:p>
            <a:pPr algn="just"/>
            <a:endParaRPr lang="pl-PL" dirty="0"/>
          </a:p>
          <a:p>
            <a:pPr algn="just"/>
            <a:endParaRPr lang="pl-PL" dirty="0"/>
          </a:p>
          <a:p>
            <a:pPr algn="just"/>
            <a:endParaRPr lang="pl-PL" dirty="0"/>
          </a:p>
          <a:p>
            <a:pPr algn="just"/>
            <a:r>
              <a:rPr lang="pl-PL" dirty="0"/>
              <a:t/>
            </a:r>
            <a:br>
              <a:rPr lang="pl-PL" dirty="0"/>
            </a:br>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spTree>
    <p:extLst>
      <p:ext uri="{BB962C8B-B14F-4D97-AF65-F5344CB8AC3E}">
        <p14:creationId xmlns:p14="http://schemas.microsoft.com/office/powerpoint/2010/main" val="3448640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spcBef>
                <a:spcPts val="1000"/>
              </a:spcBef>
            </a:pPr>
            <a:r>
              <a:rPr lang="pl-PL" b="1" dirty="0">
                <a:ea typeface="Mongolian Baiti" panose="03000500000000000000" pitchFamily="66" charset="0"/>
              </a:rPr>
              <a:t>Wypełnianie </a:t>
            </a:r>
            <a:r>
              <a:rPr lang="pl-PL" b="1" dirty="0" err="1">
                <a:ea typeface="Mongolian Baiti" panose="03000500000000000000" pitchFamily="66" charset="0"/>
              </a:rPr>
              <a:t>WoD</a:t>
            </a:r>
            <a:r>
              <a:rPr lang="pl-PL" b="1"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sp>
        <p:nvSpPr>
          <p:cNvPr id="3" name="Symbol zastępczy zawartości 2"/>
          <p:cNvSpPr>
            <a:spLocks noGrp="1"/>
          </p:cNvSpPr>
          <p:nvPr>
            <p:ph idx="1"/>
          </p:nvPr>
        </p:nvSpPr>
        <p:spPr>
          <a:xfrm>
            <a:off x="313151" y="1720117"/>
            <a:ext cx="11348581" cy="4351338"/>
          </a:xfrm>
        </p:spPr>
        <p:txBody>
          <a:bodyPr>
            <a:noAutofit/>
          </a:bodyPr>
          <a:lstStyle/>
          <a:p>
            <a:pPr algn="just"/>
            <a:r>
              <a:rPr lang="pl-PL" dirty="0"/>
              <a:t>c) wartość wkładu niepieniężnego w przypadku nieodpłatnej pracy wykonywanej przez wolontariusza określa się z uwzględnieniem </a:t>
            </a:r>
            <a:r>
              <a:rPr lang="pl-PL" b="1" dirty="0"/>
              <a:t>ilości czasu poświęconego na jej wykonanie oraz średniej wysokości wynagrodzenia</a:t>
            </a:r>
            <a:r>
              <a:rPr lang="pl-PL" dirty="0"/>
              <a:t> (wg stawki godzinowej lub dziennej) </a:t>
            </a:r>
            <a:r>
              <a:rPr lang="pl-PL" b="1" dirty="0"/>
              <a:t>za dany rodzaj pracy obowiązującej u danego pracodawcy lub w danym regionie </a:t>
            </a:r>
            <a:r>
              <a:rPr lang="pl-PL" dirty="0"/>
              <a:t>(wyliczonej np. w oparciu o dane GUS), </a:t>
            </a:r>
            <a:r>
              <a:rPr lang="pl-PL" b="1" dirty="0"/>
              <a:t>lub płacy minimalnej</a:t>
            </a:r>
            <a:r>
              <a:rPr lang="pl-PL" dirty="0"/>
              <a:t> określonej na podstawie obowiązujących przepisów.</a:t>
            </a:r>
          </a:p>
          <a:p>
            <a:pPr algn="just"/>
            <a:r>
              <a:rPr lang="pl-PL" dirty="0"/>
              <a:t>d) wycena nieodpłatnej dobrowolnej pracy może uwzględniać wszystkie koszty, które zostałyby poniesione w przypadku jej odpłatnego wykonywania przez podmiot działający na zasadach rynkowych; wycena uwzględnia zatem </a:t>
            </a:r>
            <a:r>
              <a:rPr lang="pl-PL" b="1" dirty="0"/>
              <a:t>koszt składek na ubezpieczenia społeczne oraz wszystkie pozostałe koszty wynikające z charakteru danego świadczenia</a:t>
            </a:r>
            <a:r>
              <a:rPr lang="pl-PL" dirty="0"/>
              <a:t>; wycena wykonywanego świadczenia przez wolontariusza może być przedmiotem odrębnej kontroli i oceny.</a:t>
            </a:r>
            <a:endParaRPr lang="pl-PL" b="1" dirty="0"/>
          </a:p>
          <a:p>
            <a:pPr algn="just"/>
            <a:endParaRPr lang="pl-PL" dirty="0"/>
          </a:p>
          <a:p>
            <a:pPr algn="just"/>
            <a:endParaRPr lang="pl-PL" dirty="0"/>
          </a:p>
          <a:p>
            <a:pPr algn="just"/>
            <a:endParaRPr lang="pl-PL" dirty="0"/>
          </a:p>
          <a:p>
            <a:pPr algn="just"/>
            <a:r>
              <a:rPr lang="pl-PL" dirty="0"/>
              <a:t/>
            </a:r>
            <a:br>
              <a:rPr lang="pl-PL" dirty="0"/>
            </a:br>
            <a:endParaRPr lang="pl-PL" dirty="0"/>
          </a:p>
          <a:p>
            <a:pPr algn="just">
              <a:buFont typeface="Wingdings" panose="05000000000000000000" pitchFamily="2" charset="2"/>
              <a:buChar char="Ø"/>
            </a:pPr>
            <a:endParaRPr lang="pl-PL" dirty="0"/>
          </a:p>
          <a:p>
            <a:pPr algn="just">
              <a:buFont typeface="Wingdings" panose="05000000000000000000" pitchFamily="2" charset="2"/>
              <a:buChar char="Ø"/>
            </a:pP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53" y="4050647"/>
            <a:ext cx="8949593" cy="165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386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1692" y="1748630"/>
            <a:ext cx="11617570" cy="4374883"/>
          </a:xfrm>
        </p:spPr>
        <p:txBody>
          <a:bodyPr>
            <a:noAutofit/>
          </a:bodyPr>
          <a:lstStyle/>
          <a:p>
            <a:pPr algn="just"/>
            <a:r>
              <a:rPr lang="pl-PL" dirty="0"/>
              <a:t>Kwalifikowalny może być</a:t>
            </a:r>
            <a:r>
              <a:rPr lang="pl-PL" b="1" dirty="0"/>
              <a:t> wkład pieniężny </a:t>
            </a:r>
            <a:r>
              <a:rPr lang="pl-PL" dirty="0"/>
              <a:t>jako </a:t>
            </a:r>
            <a:r>
              <a:rPr lang="pl-PL" b="1" dirty="0"/>
              <a:t>koszt utrzymania środka trwałego</a:t>
            </a:r>
            <a:r>
              <a:rPr lang="pl-PL" dirty="0"/>
              <a:t>, np.: nieruchomości lub jej części, wyłącznie w przypadku jeśli nie stanowi to podwójnego finansowania tego samego wydatku, np.: jeśli koszt utrzymania nieruchomości nie był uwzględniony w kwocie jej wynajmu.</a:t>
            </a:r>
          </a:p>
          <a:p>
            <a:pPr marL="0" indent="0" algn="just">
              <a:buNone/>
            </a:pPr>
            <a:endParaRPr lang="pl-PL" dirty="0"/>
          </a:p>
          <a:p>
            <a:pPr algn="just"/>
            <a:r>
              <a:rPr lang="pl-PL" dirty="0"/>
              <a:t>Jeżeli jednak na etapie składania wniosku o dofinansowanie </a:t>
            </a:r>
            <a:r>
              <a:rPr lang="pl-PL" u="sng" dirty="0"/>
              <a:t>nie posiadają środka trwałego, a planują jego wykorzystanie do projektu </a:t>
            </a:r>
            <a:r>
              <a:rPr lang="pl-PL" dirty="0"/>
              <a:t>to kwalifikowalny może być </a:t>
            </a:r>
            <a:r>
              <a:rPr lang="pl-PL" b="1" dirty="0"/>
              <a:t>wkład własny pieniężny w wysokości kosztów poniesionych na pozyskanie środka trwałego</a:t>
            </a:r>
            <a:r>
              <a:rPr lang="pl-PL" dirty="0"/>
              <a:t>, np. koszt zakupu, wynajmu, leasingu lub amortyzacji.</a:t>
            </a:r>
          </a:p>
          <a:p>
            <a:pPr algn="just">
              <a:buFont typeface="Wingdings" panose="05000000000000000000" pitchFamily="2" charset="2"/>
              <a:buChar char="Ø"/>
            </a:pPr>
            <a:endParaRPr lang="pl-PL" dirty="0">
              <a:effectLst/>
            </a:endParaRPr>
          </a:p>
          <a:p>
            <a:pPr algn="just"/>
            <a:r>
              <a:rPr lang="pl-PL" b="1" dirty="0"/>
              <a:t>Koszty zatrudnienia personelu </a:t>
            </a:r>
            <a:r>
              <a:rPr lang="pl-PL" dirty="0"/>
              <a:t>– według stawek stosowanych u Wnioskodawcy,</a:t>
            </a:r>
          </a:p>
          <a:p>
            <a:pPr algn="just"/>
            <a:r>
              <a:rPr lang="pl-PL" b="1" dirty="0">
                <a:effectLst/>
              </a:rPr>
              <a:t>Wkład wnoszony w kosztach pośrednich,</a:t>
            </a:r>
          </a:p>
          <a:p>
            <a:pPr algn="just"/>
            <a:r>
              <a:rPr lang="pl-PL" b="1" dirty="0"/>
              <a:t>Inne wydatki niezbędne do osiągnięcia celu projektu.</a:t>
            </a:r>
            <a:endParaRPr lang="pl-PL" b="1" dirty="0">
              <a:effectLst/>
            </a:endParaRPr>
          </a:p>
        </p:txBody>
      </p:sp>
      <p:sp>
        <p:nvSpPr>
          <p:cNvPr id="4" name="Tytuł 1"/>
          <p:cNvSpPr txBox="1">
            <a:spLocks/>
          </p:cNvSpPr>
          <p:nvPr/>
        </p:nvSpPr>
        <p:spPr>
          <a:xfrm>
            <a:off x="313151" y="1247916"/>
            <a:ext cx="11348581" cy="500715"/>
          </a:xfrm>
          <a:prstGeom prst="rect">
            <a:avLst/>
          </a:prstGeom>
        </p:spPr>
        <p:txBody>
          <a:bodyPr/>
          <a:lstStyle>
            <a:lvl1pPr algn="l" rtl="0" eaLnBrk="0" fontAlgn="base" hangingPunct="0">
              <a:lnSpc>
                <a:spcPct val="90000"/>
              </a:lnSpc>
              <a:spcBef>
                <a:spcPct val="0"/>
              </a:spcBef>
              <a:spcAft>
                <a:spcPct val="0"/>
              </a:spcAft>
              <a:defRPr sz="2400" b="1" kern="1200">
                <a:solidFill>
                  <a:srgbClr val="002060"/>
                </a:solidFill>
                <a:latin typeface="+mn-lt"/>
                <a:ea typeface="+mj-ea"/>
                <a:cs typeface="Mongolian Baiti" panose="03000500000000000000" pitchFamily="66"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spcBef>
                <a:spcPts val="1000"/>
              </a:spcBef>
            </a:pPr>
            <a:r>
              <a:rPr lang="pl-PL" dirty="0">
                <a:ea typeface="Mongolian Baiti" panose="03000500000000000000" pitchFamily="66" charset="0"/>
              </a:rPr>
              <a:t>Wypełnianie </a:t>
            </a:r>
            <a:r>
              <a:rPr lang="pl-PL" dirty="0" err="1">
                <a:ea typeface="Mongolian Baiti" panose="03000500000000000000" pitchFamily="66" charset="0"/>
              </a:rPr>
              <a:t>WoD</a:t>
            </a:r>
            <a:r>
              <a:rPr lang="pl-PL" dirty="0">
                <a:ea typeface="Mongolian Baiti" panose="03000500000000000000" pitchFamily="66" charset="0"/>
              </a:rPr>
              <a:t> w PO WER 2014-2020</a:t>
            </a:r>
            <a:endParaRPr lang="pl-PL" dirty="0">
              <a:latin typeface="Book Antiqua" panose="02040602050305030304" pitchFamily="18" charset="0"/>
              <a:ea typeface="Mongolian Baiti" panose="03000500000000000000" pitchFamily="66" charset="0"/>
            </a:endParaRPr>
          </a:p>
        </p:txBody>
      </p:sp>
    </p:spTree>
    <p:extLst>
      <p:ext uri="{BB962C8B-B14F-4D97-AF65-F5344CB8AC3E}">
        <p14:creationId xmlns:p14="http://schemas.microsoft.com/office/powerpoint/2010/main" val="951226748"/>
      </p:ext>
    </p:extLst>
  </p:cSld>
  <p:clrMapOvr>
    <a:masterClrMapping/>
  </p:clrMapOvr>
</p:sld>
</file>

<file path=ppt/theme/theme1.xml><?xml version="1.0" encoding="utf-8"?>
<a:theme xmlns:a="http://schemas.openxmlformats.org/drawingml/2006/main" name="2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12163</TotalTime>
  <Words>6955</Words>
  <Application>Microsoft Office PowerPoint</Application>
  <PresentationFormat>Panoramiczny</PresentationFormat>
  <Paragraphs>792</Paragraphs>
  <Slides>108</Slides>
  <Notes>24</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108</vt:i4>
      </vt:variant>
    </vt:vector>
  </HeadingPairs>
  <TitlesOfParts>
    <vt:vector size="120" baseType="lpstr">
      <vt:lpstr>Arial</vt:lpstr>
      <vt:lpstr>Book Antiqua</vt:lpstr>
      <vt:lpstr>Calibri</vt:lpstr>
      <vt:lpstr>Calibri Light</vt:lpstr>
      <vt:lpstr>Courier New</vt:lpstr>
      <vt:lpstr>Garamond</vt:lpstr>
      <vt:lpstr>Mongolian Baiti</vt:lpstr>
      <vt:lpstr>Times New Roman</vt:lpstr>
      <vt:lpstr>Tw Cen MT Condensed</vt:lpstr>
      <vt:lpstr>Wingdings</vt:lpstr>
      <vt:lpstr>2_Motyw pakietu Office</vt:lpstr>
      <vt:lpstr>1_Motyw pakietu Office</vt:lpstr>
      <vt:lpstr>Od pomysłu do projektu (ABC projektu)  z wykorzystaniem systemu SOWA</vt:lpstr>
      <vt:lpstr>Wprowadzenie do tematyki szkolenia</vt:lpstr>
      <vt:lpstr>Zakres tematyczny szkolenia</vt:lpstr>
      <vt:lpstr>Zakres tematyczny szkolenia</vt:lpstr>
      <vt:lpstr>Prezentacja programu PowerPoint</vt:lpstr>
      <vt:lpstr>Logika interwencji</vt:lpstr>
      <vt:lpstr>Zasady oceny projektów</vt:lpstr>
      <vt:lpstr>Ocena formalna</vt:lpstr>
      <vt:lpstr>Ocena formalna</vt:lpstr>
      <vt:lpstr>Ocena formalna</vt:lpstr>
      <vt:lpstr>Ocena merytoryczna</vt:lpstr>
      <vt:lpstr>Kryteria dostępu działanie 1.2, konkurs nr POWR.01.02.02-IP.22.32-001/16,</vt:lpstr>
      <vt:lpstr>Kryteria dostępu działanie 1.2, konkurs nr POWR.01.02.02-IP.22.32-001/16,</vt:lpstr>
      <vt:lpstr>Kryteria dostępu działanie 1.2, konkurs nr POWR.01.02.02-IP.22.32-001/16,</vt:lpstr>
      <vt:lpstr>Kryteria horyzontalne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Ogólne kryteria merytoryczne</vt:lpstr>
      <vt:lpstr>Kryteria premiujące</vt:lpstr>
      <vt:lpstr>Kryteria premiujące</vt:lpstr>
      <vt:lpstr>Kryteria premiujące</vt:lpstr>
      <vt:lpstr>Regionalne inteligentne specjalizacje</vt:lpstr>
      <vt:lpstr>Regionalne inteligentne specjalizacje</vt:lpstr>
      <vt:lpstr>Regionalne inteligentne specjalizacje</vt:lpstr>
      <vt:lpstr>Innowacje – projekt „Mentoring”</vt:lpstr>
      <vt:lpstr>Innowacje – projekt „Mentoring”</vt:lpstr>
      <vt:lpstr>Innowacje – projekt „Mentoring”</vt:lpstr>
      <vt:lpstr>Innowacje – projekt „Mentoring”</vt:lpstr>
      <vt:lpstr>Standard minimum równości szans K i M</vt:lpstr>
      <vt:lpstr>Standard minimum równości szans K i M</vt:lpstr>
      <vt:lpstr>Standard minimum równości szans K i M</vt:lpstr>
      <vt:lpstr>Uniwersalne planowanie – uczestnik niepełnosprawny</vt:lpstr>
      <vt:lpstr>Uniwersalne planowanie – uczestnik niepełnosprawny</vt:lpstr>
      <vt:lpstr>Mechanizm racjonalnych uprawnień – uczestnik niepełnosprawny</vt:lpstr>
      <vt:lpstr>Mechanizm racjonalnych uprawnień – uczestnik niepełnosprawny</vt:lpstr>
      <vt:lpstr>Mechanizm racjonalnych uprawnień – uczestnik niepełnosprawny</vt:lpstr>
      <vt:lpstr>Zrównoważony rozwój</vt:lpstr>
      <vt:lpstr>Przygotowywanie projektu w ramach POWER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Zasady budowy zespołu projektowego</vt:lpstr>
      <vt:lpstr>Struktura Ekspercka, Davidson Frame Zarządzanie projektami (…)</vt:lpstr>
      <vt:lpstr>Struktura bliźniacza, Davidson Frame Zarządzanie projektami (…)</vt:lpstr>
      <vt:lpstr>Struktura kolektywna, Davidson Frame Zarządzanie projektami (…)</vt:lpstr>
      <vt:lpstr>Struktura chirurgiczna, Davidson Frame Zarządzanie projektami (…)</vt:lpstr>
      <vt:lpstr>Zagadnienia związane z budżetem</vt:lpstr>
      <vt:lpstr>Personel projektu - zmiany</vt:lpstr>
      <vt:lpstr>Zatrudnianie personelu</vt:lpstr>
      <vt:lpstr>Zatrudnianie personelu</vt:lpstr>
      <vt:lpstr>Zatrudnianie personelu</vt:lpstr>
      <vt:lpstr>Zatrudnianie personelu</vt:lpstr>
      <vt:lpstr>Zatrudnianie personelu</vt:lpstr>
      <vt:lpstr>Zatrudnianie personelu</vt:lpstr>
      <vt:lpstr>Stawki wynagrodzenia personelu</vt:lpstr>
      <vt:lpstr>Zatrudnianie personelu </vt:lpstr>
      <vt:lpstr>Personel w projektach partnerskich</vt:lpstr>
      <vt:lpstr>Zatrudnianie personelu – stosunek pracy</vt:lpstr>
      <vt:lpstr>Zatrudnianie personelu – stosunek pracy</vt:lpstr>
      <vt:lpstr>Zatrudnianie personelu – stosunek pracy</vt:lpstr>
      <vt:lpstr>Zatrudnianie personelu – stosunek pracy</vt:lpstr>
      <vt:lpstr>Zatrudnianie personelu – wolontariat</vt:lpstr>
      <vt:lpstr>Podatek VAT</vt:lpstr>
      <vt:lpstr>Podatek VAT</vt:lpstr>
      <vt:lpstr>Techniki finansowania środków trwałych</vt:lpstr>
      <vt:lpstr>Techniki finansowania środków trwałych</vt:lpstr>
      <vt:lpstr>Techniki finansowania środków trwałych</vt:lpstr>
      <vt:lpstr>Techniki finansowania środków trwałych</vt:lpstr>
      <vt:lpstr>Cross - financing</vt:lpstr>
      <vt:lpstr>Wypełnianie WoD w PO WER 2014-2020</vt:lpstr>
      <vt:lpstr>Wypełnianie WoD w PO WER 2014-2020</vt:lpstr>
      <vt:lpstr>Wypełnianie WoD w PO WER 2014-2020</vt:lpstr>
      <vt:lpstr>Prezentacja programu PowerPoint</vt:lpstr>
      <vt:lpstr>Prezentacja programu PowerPoint</vt:lpstr>
      <vt:lpstr>Prezentacja programu PowerPoint</vt:lpstr>
      <vt:lpstr>Wypełnianie WoD w PO WER 2014-2020</vt:lpstr>
      <vt:lpstr>Wypełnianie WoD w PO WER 2014-2020</vt:lpstr>
      <vt:lpstr>Wypełnianie WoD w PO WER 2014-2020</vt:lpstr>
      <vt:lpstr>Wypełnianie WoD w PO WER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INFORMACYJNE: Regulamin naboru wniosków</dc:title>
  <dc:creator>Krycki Wojciech</dc:creator>
  <cp:lastModifiedBy>Rosiński Rafał</cp:lastModifiedBy>
  <cp:revision>897</cp:revision>
  <cp:lastPrinted>2016-07-07T08:14:32Z</cp:lastPrinted>
  <dcterms:created xsi:type="dcterms:W3CDTF">2016-02-18T09:57:15Z</dcterms:created>
  <dcterms:modified xsi:type="dcterms:W3CDTF">2017-10-11T12:30:25Z</dcterms:modified>
</cp:coreProperties>
</file>