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2"/>
  </p:notesMasterIdLst>
  <p:sldIdLst>
    <p:sldId id="256" r:id="rId2"/>
    <p:sldId id="391" r:id="rId3"/>
    <p:sldId id="281" r:id="rId4"/>
    <p:sldId id="470" r:id="rId5"/>
    <p:sldId id="471" r:id="rId6"/>
    <p:sldId id="473" r:id="rId7"/>
    <p:sldId id="474" r:id="rId8"/>
    <p:sldId id="475" r:id="rId9"/>
    <p:sldId id="476" r:id="rId10"/>
    <p:sldId id="477" r:id="rId11"/>
    <p:sldId id="478" r:id="rId12"/>
    <p:sldId id="479" r:id="rId13"/>
    <p:sldId id="480" r:id="rId14"/>
    <p:sldId id="481" r:id="rId15"/>
    <p:sldId id="482" r:id="rId16"/>
    <p:sldId id="483" r:id="rId17"/>
    <p:sldId id="485" r:id="rId18"/>
    <p:sldId id="284" r:id="rId19"/>
    <p:sldId id="285" r:id="rId20"/>
    <p:sldId id="486" r:id="rId21"/>
    <p:sldId id="487" r:id="rId22"/>
    <p:sldId id="488" r:id="rId23"/>
    <p:sldId id="425" r:id="rId24"/>
    <p:sldId id="424" r:id="rId25"/>
    <p:sldId id="426" r:id="rId26"/>
    <p:sldId id="283" r:id="rId27"/>
    <p:sldId id="292" r:id="rId28"/>
    <p:sldId id="446" r:id="rId29"/>
    <p:sldId id="2201" r:id="rId30"/>
    <p:sldId id="2202" r:id="rId31"/>
    <p:sldId id="877" r:id="rId32"/>
    <p:sldId id="2203" r:id="rId33"/>
    <p:sldId id="291" r:id="rId34"/>
    <p:sldId id="293" r:id="rId35"/>
    <p:sldId id="294" r:id="rId36"/>
    <p:sldId id="428" r:id="rId37"/>
    <p:sldId id="297" r:id="rId38"/>
    <p:sldId id="427" r:id="rId39"/>
    <p:sldId id="298" r:id="rId40"/>
    <p:sldId id="299" r:id="rId41"/>
    <p:sldId id="489" r:id="rId42"/>
    <p:sldId id="429" r:id="rId43"/>
    <p:sldId id="430" r:id="rId44"/>
    <p:sldId id="432" r:id="rId45"/>
    <p:sldId id="431" r:id="rId46"/>
    <p:sldId id="434" r:id="rId47"/>
    <p:sldId id="435" r:id="rId48"/>
    <p:sldId id="302" r:id="rId49"/>
    <p:sldId id="303" r:id="rId50"/>
    <p:sldId id="304" r:id="rId51"/>
    <p:sldId id="305"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436" r:id="rId67"/>
    <p:sldId id="437" r:id="rId68"/>
    <p:sldId id="438" r:id="rId69"/>
    <p:sldId id="490" r:id="rId70"/>
    <p:sldId id="322" r:id="rId71"/>
    <p:sldId id="451" r:id="rId72"/>
    <p:sldId id="323" r:id="rId73"/>
    <p:sldId id="324" r:id="rId74"/>
    <p:sldId id="331" r:id="rId75"/>
    <p:sldId id="326" r:id="rId76"/>
    <p:sldId id="327" r:id="rId77"/>
    <p:sldId id="854" r:id="rId78"/>
    <p:sldId id="856" r:id="rId79"/>
    <p:sldId id="855" r:id="rId80"/>
    <p:sldId id="328" r:id="rId81"/>
    <p:sldId id="329" r:id="rId82"/>
    <p:sldId id="330" r:id="rId83"/>
    <p:sldId id="332" r:id="rId84"/>
    <p:sldId id="445" r:id="rId85"/>
    <p:sldId id="2178" r:id="rId86"/>
    <p:sldId id="472" r:id="rId87"/>
    <p:sldId id="491" r:id="rId88"/>
    <p:sldId id="333" r:id="rId89"/>
    <p:sldId id="334" r:id="rId90"/>
    <p:sldId id="335" r:id="rId91"/>
    <p:sldId id="338" r:id="rId92"/>
    <p:sldId id="339" r:id="rId93"/>
    <p:sldId id="340" r:id="rId94"/>
    <p:sldId id="341" r:id="rId95"/>
    <p:sldId id="342" r:id="rId96"/>
    <p:sldId id="447" r:id="rId97"/>
    <p:sldId id="448" r:id="rId98"/>
    <p:sldId id="449" r:id="rId99"/>
    <p:sldId id="455" r:id="rId100"/>
    <p:sldId id="452" r:id="rId101"/>
    <p:sldId id="456" r:id="rId102"/>
    <p:sldId id="457" r:id="rId103"/>
    <p:sldId id="453" r:id="rId104"/>
    <p:sldId id="458" r:id="rId105"/>
    <p:sldId id="459" r:id="rId106"/>
    <p:sldId id="460" r:id="rId107"/>
    <p:sldId id="356" r:id="rId108"/>
    <p:sldId id="358" r:id="rId109"/>
    <p:sldId id="359" r:id="rId110"/>
    <p:sldId id="381" r:id="rId111"/>
    <p:sldId id="2179" r:id="rId112"/>
    <p:sldId id="360" r:id="rId113"/>
    <p:sldId id="492" r:id="rId114"/>
    <p:sldId id="2180" r:id="rId115"/>
    <p:sldId id="493" r:id="rId116"/>
    <p:sldId id="494" r:id="rId117"/>
    <p:sldId id="361" r:id="rId118"/>
    <p:sldId id="362" r:id="rId119"/>
    <p:sldId id="364" r:id="rId120"/>
    <p:sldId id="363" r:id="rId121"/>
    <p:sldId id="365" r:id="rId122"/>
    <p:sldId id="815" r:id="rId123"/>
    <p:sldId id="2182" r:id="rId124"/>
    <p:sldId id="439" r:id="rId125"/>
    <p:sldId id="2181" r:id="rId126"/>
    <p:sldId id="2185" r:id="rId127"/>
    <p:sldId id="2186" r:id="rId128"/>
    <p:sldId id="495"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2174" r:id="rId144"/>
    <p:sldId id="2175" r:id="rId145"/>
    <p:sldId id="2176" r:id="rId146"/>
    <p:sldId id="2177" r:id="rId147"/>
    <p:sldId id="406" r:id="rId148"/>
    <p:sldId id="407" r:id="rId149"/>
    <p:sldId id="440" r:id="rId150"/>
    <p:sldId id="441" r:id="rId151"/>
    <p:sldId id="442" r:id="rId152"/>
    <p:sldId id="443" r:id="rId153"/>
    <p:sldId id="408" r:id="rId154"/>
    <p:sldId id="2187" r:id="rId155"/>
    <p:sldId id="2188" r:id="rId156"/>
    <p:sldId id="2189" r:id="rId157"/>
    <p:sldId id="2190" r:id="rId158"/>
    <p:sldId id="2191" r:id="rId159"/>
    <p:sldId id="2192" r:id="rId160"/>
    <p:sldId id="417" r:id="rId161"/>
    <p:sldId id="418" r:id="rId162"/>
    <p:sldId id="419" r:id="rId163"/>
    <p:sldId id="2183" r:id="rId164"/>
    <p:sldId id="420" r:id="rId165"/>
    <p:sldId id="421" r:id="rId166"/>
    <p:sldId id="422" r:id="rId167"/>
    <p:sldId id="423" r:id="rId168"/>
    <p:sldId id="444" r:id="rId169"/>
    <p:sldId id="2184" r:id="rId170"/>
    <p:sldId id="258" r:id="rId17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jko-Gryczyńska Marta" initials="BM" lastIdx="5" clrIdx="0"/>
  <p:cmAuthor id="2" name="Rosiński Rafał" initials="RR" lastIdx="7" clrIdx="1">
    <p:extLst>
      <p:ext uri="{19B8F6BF-5375-455C-9EA6-DF929625EA0E}">
        <p15:presenceInfo xmlns:p15="http://schemas.microsoft.com/office/powerpoint/2012/main" userId="Rosiński Rafa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4" autoAdjust="0"/>
    <p:restoredTop sz="94660"/>
  </p:normalViewPr>
  <p:slideViewPr>
    <p:cSldViewPr snapToGrid="0">
      <p:cViewPr varScale="1">
        <p:scale>
          <a:sx n="81" d="100"/>
          <a:sy n="81" d="100"/>
        </p:scale>
        <p:origin x="96" y="222"/>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11.12.2018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46BE5EE-58DD-47BA-AB8F-9D5A412A9797}" type="slidenum">
              <a:rPr lang="pl-PL" altLang="pl-PL" smtClean="0"/>
              <a:pPr>
                <a:defRPr/>
              </a:pPr>
              <a:t>23</a:t>
            </a:fld>
            <a:endParaRPr lang="pl-PL" altLang="pl-PL"/>
          </a:p>
        </p:txBody>
      </p:sp>
    </p:spTree>
    <p:extLst>
      <p:ext uri="{BB962C8B-B14F-4D97-AF65-F5344CB8AC3E}">
        <p14:creationId xmlns:p14="http://schemas.microsoft.com/office/powerpoint/2010/main" val="77168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a:t>Kliknij, aby edytować styl</a:t>
            </a:r>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a:t>Kliknij, aby edytować styl</a:t>
            </a:r>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a16="http://schemas.microsoft.com/office/drawing/2014/main"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a:solidFill>
                  <a:srgbClr val="636363"/>
                </a:solidFill>
              </a:rPr>
              <a:t>Dziękuję</a:t>
            </a:r>
            <a:r>
              <a:rPr lang="pl-PL" sz="4000" baseline="0" dirty="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a:t>Kliknij, aby edytować styl</a:t>
            </a:r>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a:t>Kliknij, aby edytować styl</a:t>
            </a:r>
          </a:p>
        </p:txBody>
      </p:sp>
      <p:sp>
        <p:nvSpPr>
          <p:cNvPr id="3" name="Symbol zastępczy zawartości 2"/>
          <p:cNvSpPr>
            <a:spLocks noGrp="1"/>
          </p:cNvSpPr>
          <p:nvPr>
            <p:ph sz="half" idx="1"/>
          </p:nvPr>
        </p:nvSpPr>
        <p:spPr>
          <a:xfrm>
            <a:off x="349743" y="1290136"/>
            <a:ext cx="5181600" cy="4544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683743" y="1290137"/>
            <a:ext cx="5181600" cy="45446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a:t>Kliknij, aby edytować styl</a:t>
            </a:r>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a:t>Kliknij, aby edytować styl</a:t>
            </a:r>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9" name="Rectangle 23"/>
          <p:cNvSpPr/>
          <p:nvPr userDrawn="1"/>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userDrawn="1"/>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userDrawn="1"/>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userDrawn="1"/>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userDrawn="1"/>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userDrawn="1"/>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userDrawn="1"/>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userDrawn="1"/>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userDrawn="1"/>
        </p:nvPicPr>
        <p:blipFill>
          <a:blip r:embed="rId14"/>
          <a:stretch>
            <a:fillRect/>
          </a:stretch>
        </p:blipFill>
        <p:spPr>
          <a:xfrm>
            <a:off x="8296646" y="222294"/>
            <a:ext cx="2101442" cy="572153"/>
          </a:xfrm>
          <a:prstGeom prst="rect">
            <a:avLst/>
          </a:prstGeom>
        </p:spPr>
      </p:pic>
      <p:pic>
        <p:nvPicPr>
          <p:cNvPr id="16" name="Obraz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3969" y="645874"/>
            <a:ext cx="10550405" cy="2387600"/>
          </a:xfrm>
        </p:spPr>
        <p:txBody>
          <a:bodyPr>
            <a:noAutofit/>
          </a:bodyPr>
          <a:lstStyle/>
          <a:p>
            <a:r>
              <a:rPr lang="pl-PL" sz="3600" i="1" dirty="0"/>
              <a:t>Realizacja projektów współfinansowanych </a:t>
            </a:r>
            <a:br>
              <a:rPr lang="pl-PL" sz="3600" i="1" dirty="0"/>
            </a:br>
            <a:r>
              <a:rPr lang="pl-PL" sz="3600" i="1" dirty="0"/>
              <a:t>ze środków EFS</a:t>
            </a:r>
            <a:endParaRPr lang="pl-PL" sz="3600" dirty="0"/>
          </a:p>
        </p:txBody>
      </p:sp>
      <p:sp>
        <p:nvSpPr>
          <p:cNvPr id="3" name="Podtytuł 2"/>
          <p:cNvSpPr>
            <a:spLocks noGrp="1"/>
          </p:cNvSpPr>
          <p:nvPr>
            <p:ph type="subTitle" idx="1"/>
          </p:nvPr>
        </p:nvSpPr>
        <p:spPr>
          <a:xfrm>
            <a:off x="574295" y="3198019"/>
            <a:ext cx="10550405" cy="1655762"/>
          </a:xfrm>
        </p:spPr>
        <p:txBody>
          <a:bodyPr>
            <a:normAutofit/>
          </a:bodyPr>
          <a:lstStyle/>
          <a:p>
            <a:r>
              <a:rPr lang="pl-PL" sz="2800" dirty="0"/>
              <a:t>w ramach Programu Operacyjnego Wiedza Edukacja Rozwój</a:t>
            </a:r>
          </a:p>
        </p:txBody>
      </p:sp>
      <p:sp>
        <p:nvSpPr>
          <p:cNvPr id="4" name="pole tekstowe 3"/>
          <p:cNvSpPr txBox="1"/>
          <p:nvPr/>
        </p:nvSpPr>
        <p:spPr>
          <a:xfrm>
            <a:off x="7372351" y="5317849"/>
            <a:ext cx="3527798" cy="369332"/>
          </a:xfrm>
          <a:prstGeom prst="rect">
            <a:avLst/>
          </a:prstGeom>
          <a:noFill/>
        </p:spPr>
        <p:txBody>
          <a:bodyPr wrap="square" rtlCol="0">
            <a:spAutoFit/>
          </a:bodyPr>
          <a:lstStyle/>
          <a:p>
            <a:pPr algn="r"/>
            <a:r>
              <a:rPr lang="pl-PL" dirty="0">
                <a:solidFill>
                  <a:srgbClr val="636160"/>
                </a:solidFill>
              </a:rPr>
              <a:t>Szczecin, </a:t>
            </a:r>
            <a:r>
              <a:rPr lang="pl-PL" smtClean="0">
                <a:solidFill>
                  <a:srgbClr val="636160"/>
                </a:solidFill>
              </a:rPr>
              <a:t>6-7 grudnia </a:t>
            </a:r>
            <a:r>
              <a:rPr lang="pl-PL" dirty="0">
                <a:solidFill>
                  <a:srgbClr val="636160"/>
                </a:solidFill>
              </a:rPr>
              <a:t>2018 r.</a:t>
            </a:r>
          </a:p>
        </p:txBody>
      </p:sp>
      <p:sp>
        <p:nvSpPr>
          <p:cNvPr id="5" name="Podtytuł 2"/>
          <p:cNvSpPr txBox="1">
            <a:spLocks/>
          </p:cNvSpPr>
          <p:nvPr/>
        </p:nvSpPr>
        <p:spPr>
          <a:xfrm>
            <a:off x="349743" y="5018326"/>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sz="2800" dirty="0">
                <a:ea typeface="Mongolian Baiti" panose="03000500000000000000" pitchFamily="66" charset="0"/>
              </a:rPr>
              <a:t>Trener: Małgorzata </a:t>
            </a:r>
            <a:r>
              <a:rPr lang="pl-PL" altLang="pl-PL" sz="2800" dirty="0" err="1">
                <a:ea typeface="Mongolian Baiti" panose="03000500000000000000" pitchFamily="66" charset="0"/>
              </a:rPr>
              <a:t>Rulińska</a:t>
            </a:r>
            <a:endParaRPr lang="pl-PL" altLang="pl-PL" sz="2800" dirty="0">
              <a:ea typeface="Mongolian Baiti" panose="03000500000000000000" pitchFamily="66" charset="0"/>
            </a:endParaRPr>
          </a:p>
        </p:txBody>
      </p:sp>
    </p:spTree>
    <p:extLst>
      <p:ext uri="{BB962C8B-B14F-4D97-AF65-F5344CB8AC3E}">
        <p14:creationId xmlns:p14="http://schemas.microsoft.com/office/powerpoint/2010/main" val="421996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Płatności</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Dofinansowanie jest wypłacane zgodnie z harmonogramem płatności.</a:t>
            </a:r>
          </a:p>
          <a:p>
            <a:r>
              <a:rPr lang="pl-PL" dirty="0"/>
              <a:t>Beneficjent sporządza harmonogram w porozumieniu z IP i przekazuje za pomocą SL2014. </a:t>
            </a:r>
          </a:p>
          <a:p>
            <a:r>
              <a:rPr lang="pl-PL" dirty="0"/>
              <a:t>Harmonogram może być aktualizowany. </a:t>
            </a:r>
          </a:p>
          <a:p>
            <a:r>
              <a:rPr lang="pl-PL" dirty="0"/>
              <a:t>Podlega on zatwierdzeniu lub odrzuceniu przez IP w ciągu 10 dni od otrzymania.</a:t>
            </a:r>
          </a:p>
          <a:p>
            <a:r>
              <a:rPr lang="pl-PL" dirty="0"/>
              <a:t>1) Pierwsza transza dofinansowania jest przekazywana w wysokości określonej we wniosku</a:t>
            </a:r>
          </a:p>
          <a:p>
            <a:r>
              <a:rPr lang="pl-PL" dirty="0"/>
              <a:t>o płatność</a:t>
            </a:r>
            <a:r>
              <a:rPr lang="pl-PL" i="1" dirty="0"/>
              <a:t>, pod warunkiem wniesienia zabezpieczenia (jeśli dotyczy),</a:t>
            </a:r>
          </a:p>
          <a:p>
            <a:r>
              <a:rPr lang="pl-PL" dirty="0"/>
              <a:t>2) kolejne transze dofinansowania są przekazywane po zatwierdzeniu wniosku o płatność, w którym Beneficjent oświadczył, że wydatkował co najmniej 70% łącznej kwoty otrzymanych transz dofinansowania</a:t>
            </a:r>
          </a:p>
          <a:p>
            <a:r>
              <a:rPr lang="pl-PL" dirty="0"/>
              <a:t> ( metody uproszczone) lub wykazał wydatki na tym poziomie w części „postęp finansowy” we wnioskach o płatność ( rozliczanie na podstawie rzeczywiście poniesionych wydatków).</a:t>
            </a:r>
          </a:p>
          <a:p>
            <a:endParaRPr lang="pl-PL" dirty="0"/>
          </a:p>
        </p:txBody>
      </p:sp>
    </p:spTree>
    <p:extLst>
      <p:ext uri="{BB962C8B-B14F-4D97-AF65-F5344CB8AC3E}">
        <p14:creationId xmlns:p14="http://schemas.microsoft.com/office/powerpoint/2010/main" val="3956421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681037"/>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198894" y="1253331"/>
            <a:ext cx="11462838" cy="4351338"/>
          </a:xfrm>
        </p:spPr>
        <p:txBody>
          <a:bodyPr>
            <a:noAutofit/>
          </a:bodyPr>
          <a:lstStyle/>
          <a:p>
            <a:r>
              <a:rPr lang="pl-PL" b="1" dirty="0"/>
              <a:t>Wskaźniki rezultatu dz.1.2: </a:t>
            </a:r>
            <a:r>
              <a:rPr lang="pl-PL" dirty="0"/>
              <a:t>Liczba osób bezrobotnych, które otrzymały ofertę pracy, kształcenia ustawicznego, przygotowania zawodowego lub stażu po opuszczeniu programu.</a:t>
            </a:r>
          </a:p>
          <a:p>
            <a:pPr algn="just"/>
            <a:r>
              <a:rPr lang="pl-PL" b="1" dirty="0"/>
              <a:t>Oferta -</a:t>
            </a:r>
            <a:r>
              <a:rPr lang="pl-PL" dirty="0"/>
              <a:t>dobrowolna lecz warunkowa obietnica, przedstawiona konkretnemu uczestnikowi do akceptacji przez oferenta (np. pracodawcę czy instytucję szkoleniową). </a:t>
            </a:r>
          </a:p>
          <a:p>
            <a:pPr algn="just"/>
            <a:r>
              <a:rPr lang="pl-PL" dirty="0"/>
              <a:t>Powinna wyraźnie wskazywać okres, na jaki oferent jest gotowy do zawarcia umowy z uczestnikiem na określonych warunkach, zrozumiałych dla uczestnika (tzn. uczestnik rozumie, że efektem przyjęcia oferty będzie zawarcie wiążącej umowy z oferentem). Zaakceptowanie przez uczestnika warunków oferty skutkowałoby zawarciem umowy, która jest wiążąca dla obydwu stron. We wskaźniku należy uwzględniać wszystkie osoby, które otrzymały ofertę pracy, kształcenia ustawicznego, przygotowania zawodowego lub stażu w okresie do 4 tygodni od zakończenia udziału w projekcie. Wskaźnik należy mierzyć również wśród uczestników, którzy opuszczą projekt przed zakończeniem udziału we wszystkich zaplanowanych dla nich formach wsparcia (np. w wyniku otrzymania oferty pracy uczestnik nie podejmie stażu, który przewidziany był dla niego w ramach form wsparcia). </a:t>
            </a:r>
          </a:p>
        </p:txBody>
      </p:sp>
    </p:spTree>
    <p:extLst>
      <p:ext uri="{BB962C8B-B14F-4D97-AF65-F5344CB8AC3E}">
        <p14:creationId xmlns:p14="http://schemas.microsoft.com/office/powerpoint/2010/main" val="2887517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418861"/>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150004" y="1067801"/>
            <a:ext cx="11052000" cy="4351338"/>
          </a:xfrm>
        </p:spPr>
        <p:txBody>
          <a:bodyPr>
            <a:noAutofit/>
          </a:bodyPr>
          <a:lstStyle/>
          <a:p>
            <a:pPr algn="just"/>
            <a:r>
              <a:rPr lang="pl-PL" b="1" dirty="0"/>
              <a:t>Kształcenie ustawiczne </a:t>
            </a:r>
            <a:r>
              <a:rPr lang="pl-PL" dirty="0"/>
              <a:t>- chęć uczestnictwa (tj. zapisanie się) w edukacji formalnej lub szkoleniu prowadzących do uzyskania kwalifikacji zawodowych. </a:t>
            </a:r>
          </a:p>
          <a:p>
            <a:pPr algn="just"/>
            <a:r>
              <a:rPr lang="pl-PL" b="1" dirty="0"/>
              <a:t>Staż</a:t>
            </a:r>
            <a:r>
              <a:rPr lang="pl-PL" dirty="0"/>
              <a:t> - oznaczony w czasie okres zdobywania praktyki zawodowej w biznesie, instytucjach publicznych lub instytucjach non-profit, w celu zdobycia praktycznego doświadczenia zawodowego przed podjęciem zatrudnienia, może trwać od kilku tygodni do kilku miesięcy. </a:t>
            </a:r>
          </a:p>
          <a:p>
            <a:pPr algn="just"/>
            <a:r>
              <a:rPr lang="pl-PL" b="1" dirty="0"/>
              <a:t>Wyróżnia się pięć typów staży </a:t>
            </a:r>
            <a:r>
              <a:rPr lang="pl-PL" dirty="0"/>
              <a:t>(częściowo nakładających się): </a:t>
            </a:r>
          </a:p>
          <a:p>
            <a:pPr marL="457200" indent="-457200" algn="just">
              <a:buAutoNum type="arabicParenR"/>
            </a:pPr>
            <a:r>
              <a:rPr lang="pl-PL" dirty="0"/>
              <a:t>staże stanowiące część podstaw programowych i/lub programów nauczania,</a:t>
            </a:r>
          </a:p>
          <a:p>
            <a:pPr marL="457200" indent="-457200" algn="just">
              <a:buAutoNum type="arabicParenR"/>
            </a:pPr>
            <a:r>
              <a:rPr lang="pl-PL" dirty="0"/>
              <a:t>staże, stanowiące część obowiązkowego szkolenia zawodowego (np. prawo, medycyna, nauczanie) </a:t>
            </a:r>
          </a:p>
          <a:p>
            <a:pPr marL="457200" indent="-457200" algn="just">
              <a:buAutoNum type="arabicParenR"/>
            </a:pPr>
            <a:r>
              <a:rPr lang="pl-PL" dirty="0"/>
              <a:t>staże w ramach aktywnej polityki rynku pracy </a:t>
            </a:r>
          </a:p>
          <a:p>
            <a:pPr marL="457200" indent="-457200" algn="just">
              <a:buAutoNum type="arabicParenR"/>
            </a:pPr>
            <a:r>
              <a:rPr lang="pl-PL" dirty="0"/>
              <a:t>staże uzgodnione między stażystą a organizacją bez udziału innych stron, zazwyczaj przeprowadzane po zakończeniu studiów i/lub w ramach poszukiwania pracy </a:t>
            </a:r>
          </a:p>
          <a:p>
            <a:pPr marL="457200" indent="-457200" algn="just">
              <a:buAutoNum type="arabicParenR"/>
            </a:pPr>
            <a:r>
              <a:rPr lang="pl-PL" dirty="0"/>
              <a:t>staże zagraniczne, które mogą obejmować staże typu 1, 2 i 4.</a:t>
            </a:r>
          </a:p>
        </p:txBody>
      </p:sp>
    </p:spTree>
    <p:extLst>
      <p:ext uri="{BB962C8B-B14F-4D97-AF65-F5344CB8AC3E}">
        <p14:creationId xmlns:p14="http://schemas.microsoft.com/office/powerpoint/2010/main" val="3523950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20689"/>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825625"/>
            <a:ext cx="10656000" cy="4351338"/>
          </a:xfrm>
        </p:spPr>
        <p:txBody>
          <a:bodyPr>
            <a:noAutofit/>
          </a:bodyPr>
          <a:lstStyle/>
          <a:p>
            <a:r>
              <a:rPr lang="pl-PL" b="1" dirty="0"/>
              <a:t>PO WER: </a:t>
            </a:r>
            <a:r>
              <a:rPr lang="pl-PL" dirty="0"/>
              <a:t>1.2 Wsparcie osób młodych pozostających bez pracy na regionalnym rynku pracy </a:t>
            </a:r>
          </a:p>
          <a:p>
            <a:r>
              <a:rPr lang="pl-PL" b="1" dirty="0"/>
              <a:t>Wskaźniki rezultatu:</a:t>
            </a:r>
          </a:p>
          <a:p>
            <a:pPr marL="285750" indent="-285750" algn="just">
              <a:buFont typeface="Wingdings" panose="05000000000000000000" pitchFamily="2" charset="2"/>
              <a:buChar char="§"/>
            </a:pPr>
            <a:r>
              <a:rPr lang="pl-PL" dirty="0"/>
              <a:t>Liczba osób bezrobotnych, które otrzymały ofertę pracy, kształcenia ustawicznego, przygotowania zawodowego lub stażu po opuszczeniu programu.</a:t>
            </a:r>
          </a:p>
          <a:p>
            <a:pPr algn="just"/>
            <a:r>
              <a:rPr lang="pl-PL" b="1" dirty="0"/>
              <a:t>Zakres przygotowania zawodowego </a:t>
            </a:r>
            <a:r>
              <a:rPr lang="pl-PL" dirty="0"/>
              <a:t>(np. zawód, czas trwania, umiejętności, które uczestnik nabędzie, wysokość wynagrodzenia lub zasiłku) należy określić w umowie (lub umowie szkoleniowej) zawartej bezpośrednio pomiędzy uczniem i pracodawcą lub za pośrednictwem instytucji edukacyjnych. Przygotowanie zawodowe stanowi zazwyczaj część formalnego kształcenia i szkolenia na poziomie ponadgimnazjalnym (ISCED 3). Przygotowanie zawodowe trwa średnio 3 lata, a jego ukończenie prowadzi do uzyskania kwalifikacji w konkretnym zawodzie.</a:t>
            </a:r>
          </a:p>
        </p:txBody>
      </p:sp>
    </p:spTree>
    <p:extLst>
      <p:ext uri="{BB962C8B-B14F-4D97-AF65-F5344CB8AC3E}">
        <p14:creationId xmlns:p14="http://schemas.microsoft.com/office/powerpoint/2010/main" val="42337490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682150"/>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256021" y="1428060"/>
            <a:ext cx="11462838" cy="4351338"/>
          </a:xfrm>
        </p:spPr>
        <p:txBody>
          <a:bodyPr>
            <a:noAutofit/>
          </a:bodyPr>
          <a:lstStyle/>
          <a:p>
            <a:r>
              <a:rPr lang="pl-PL" b="1" dirty="0"/>
              <a:t>Wskaźniki rezultatu dz.1.2:</a:t>
            </a:r>
          </a:p>
          <a:p>
            <a:pPr marL="285750" indent="-285750" algn="just">
              <a:buFont typeface="Wingdings" panose="05000000000000000000" pitchFamily="2" charset="2"/>
              <a:buChar char="§"/>
            </a:pPr>
            <a:r>
              <a:rPr lang="pl-PL" dirty="0"/>
              <a:t>Liczba osób bezrobotnych, uczestniczących w kształceniu/ szkoleniu lub uzyskujących kwalifikacje lub pracujących (łącznie z pracującymi na własny rachunek) po opuszczeniu programu.</a:t>
            </a:r>
          </a:p>
          <a:p>
            <a:pPr algn="just"/>
            <a:r>
              <a:rPr lang="pl-PL" dirty="0"/>
              <a:t>Liczba osób, które podjęły </a:t>
            </a:r>
            <a:r>
              <a:rPr lang="pl-PL" b="1" dirty="0"/>
              <a:t>kształcenie</a:t>
            </a:r>
            <a:r>
              <a:rPr lang="pl-PL" dirty="0"/>
              <a:t> (uczenie się przez całe życie, kształcenie formalne) lub </a:t>
            </a:r>
            <a:r>
              <a:rPr lang="pl-PL" b="1" dirty="0"/>
              <a:t>szkolenie</a:t>
            </a:r>
            <a:r>
              <a:rPr lang="pl-PL" dirty="0"/>
              <a:t> pozazakładowe/wewnątrzzakładowe, szkolenia zawodowe etc.</a:t>
            </a:r>
          </a:p>
          <a:p>
            <a:pPr algn="just"/>
            <a:r>
              <a:rPr lang="pl-PL" b="1" dirty="0"/>
              <a:t>Kwalifikacje</a:t>
            </a:r>
            <a:r>
              <a:rPr lang="pl-PL" dirty="0"/>
              <a:t> należy rozumieć jako formalny wynik oceny i walidacji, który uzyskuje się w sytuacji, kiedy właściwy organ uznaje, że dana osoba osiągnęła efekty uczenia się spełniające określone standardy. Wskaźnik mierzony do czterech tygodni od zakończenia przez uczestnika udziału w projekcie. Jeżeli okres oczekiwania na wyniki egzaminu jest dłuższy niż 4 tygodnie od zakończenia udziału w projekcie, ale egzamin odbył się w trakcie tych 4 tygodni, wówczas można uwzględnić osoby we wskaźniku (po otrzymaniu wyników egzaminu). We wskaźniku należy uwzględnić jednak tylko te osoby, które otrzymały wyniki egzaminu do czasu ostatecznego rozliczenia projektu.</a:t>
            </a:r>
          </a:p>
        </p:txBody>
      </p:sp>
    </p:spTree>
    <p:extLst>
      <p:ext uri="{BB962C8B-B14F-4D97-AF65-F5344CB8AC3E}">
        <p14:creationId xmlns:p14="http://schemas.microsoft.com/office/powerpoint/2010/main" val="19228815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894184"/>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825625"/>
            <a:ext cx="10512000" cy="4351338"/>
          </a:xfrm>
        </p:spPr>
        <p:txBody>
          <a:bodyPr>
            <a:noAutofit/>
          </a:bodyPr>
          <a:lstStyle/>
          <a:p>
            <a:r>
              <a:rPr lang="pl-PL" b="1" dirty="0"/>
              <a:t>PO WER: </a:t>
            </a:r>
            <a:r>
              <a:rPr lang="pl-PL" dirty="0"/>
              <a:t>1.2 Wsparcie osób młodych pozostających bez pracy na regionalnym rynku pracy </a:t>
            </a:r>
          </a:p>
          <a:p>
            <a:r>
              <a:rPr lang="pl-PL" b="1" dirty="0"/>
              <a:t>Wskaźniki rezultatu:</a:t>
            </a:r>
          </a:p>
          <a:p>
            <a:pPr marL="285750" indent="-285750" algn="just">
              <a:buFont typeface="Wingdings" panose="05000000000000000000" pitchFamily="2" charset="2"/>
              <a:buChar char="§"/>
            </a:pPr>
            <a:r>
              <a:rPr lang="pl-PL" dirty="0"/>
              <a:t>Liczba osób bezrobotnych, które ukończyły interwencję wspieraną w ramach Inicjatywy na rzecz zatrudnienia ludzi młodych.</a:t>
            </a:r>
          </a:p>
          <a:p>
            <a:pPr algn="just"/>
            <a:endParaRPr lang="pl-PL" dirty="0"/>
          </a:p>
          <a:p>
            <a:pPr algn="just"/>
            <a:r>
              <a:rPr lang="pl-PL" dirty="0"/>
              <a:t>Zakończenie udziału w interwencji to zakończenie uczestnictwa w projekcie zgodnie z planem (harmonogramem), tzn., że osoba kończy udział w Inicjatywie w ostatnim dniu, wskazanym w harmonogramie jako moment zakończenia wsparcia w projekcie. We wskaźniku nie należy uwzględniać uczestników, którzy uczestniczyli w projekcie niezgodnie z harmonogramem lub zakończyli udział wcześniej niż było to zaplanowane, niezależnie od przyczyny.</a:t>
            </a:r>
          </a:p>
        </p:txBody>
      </p:sp>
    </p:spTree>
    <p:extLst>
      <p:ext uri="{BB962C8B-B14F-4D97-AF65-F5344CB8AC3E}">
        <p14:creationId xmlns:p14="http://schemas.microsoft.com/office/powerpoint/2010/main" val="5271289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880932"/>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825625"/>
            <a:ext cx="10692000" cy="4351338"/>
          </a:xfrm>
        </p:spPr>
        <p:txBody>
          <a:bodyPr>
            <a:noAutofit/>
          </a:bodyPr>
          <a:lstStyle/>
          <a:p>
            <a:r>
              <a:rPr lang="pl-PL" b="1" dirty="0"/>
              <a:t>PO WER: </a:t>
            </a:r>
            <a:r>
              <a:rPr lang="pl-PL" dirty="0"/>
              <a:t>1.2 Wsparcie osób młodych pozostających bez pracy na regionalnym rynku pracy </a:t>
            </a:r>
          </a:p>
          <a:p>
            <a:r>
              <a:rPr lang="pl-PL" b="1" dirty="0"/>
              <a:t>Wskaźniki rezultatu:</a:t>
            </a:r>
          </a:p>
          <a:p>
            <a:pPr marL="285750" indent="-285750" algn="just">
              <a:buFont typeface="Wingdings" panose="05000000000000000000" pitchFamily="2" charset="2"/>
              <a:buChar char="§"/>
            </a:pPr>
            <a:r>
              <a:rPr lang="pl-PL" dirty="0"/>
              <a:t>Liczba osób długotrwale bezrobotnych, które otrzymały ofertę pracy, kształcenia ustawicznego, przygotowania zawodowego lub stażu po opuszczeniu programu.</a:t>
            </a:r>
          </a:p>
          <a:p>
            <a:pPr marL="285750" indent="-285750" algn="just">
              <a:buFont typeface="Wingdings" panose="05000000000000000000" pitchFamily="2" charset="2"/>
              <a:buChar char="§"/>
            </a:pPr>
            <a:r>
              <a:rPr lang="pl-PL" dirty="0"/>
              <a:t>Liczba osób długotrwale bezrobotnych, uczestniczących w kształceniu/ szkoleniu lub uzyskujących kwalifikacje lub pracujących (łącznie z pracującymi na własny rachunek) po opuszczeniu programu.</a:t>
            </a:r>
          </a:p>
          <a:p>
            <a:pPr marL="285750" indent="-285750" algn="just">
              <a:buFont typeface="Wingdings" panose="05000000000000000000" pitchFamily="2" charset="2"/>
              <a:buChar char="§"/>
            </a:pPr>
            <a:r>
              <a:rPr lang="pl-PL" dirty="0"/>
              <a:t>Liczba osób długotrwale bezrobotnych, które ukończyły interwencję wspieraną w ramach Inicjatywy na rzecz zatrudnienia ludzi młodych.</a:t>
            </a:r>
          </a:p>
        </p:txBody>
      </p:sp>
    </p:spTree>
    <p:extLst>
      <p:ext uri="{BB962C8B-B14F-4D97-AF65-F5344CB8AC3E}">
        <p14:creationId xmlns:p14="http://schemas.microsoft.com/office/powerpoint/2010/main" val="1768617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681037"/>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825625"/>
            <a:ext cx="10764000" cy="4351338"/>
          </a:xfrm>
        </p:spPr>
        <p:txBody>
          <a:bodyPr>
            <a:noAutofit/>
          </a:bodyPr>
          <a:lstStyle/>
          <a:p>
            <a:r>
              <a:rPr lang="pl-PL" b="1" dirty="0"/>
              <a:t>PO WER: </a:t>
            </a:r>
            <a:r>
              <a:rPr lang="pl-PL" dirty="0"/>
              <a:t>1.2 Wsparcie osób młodych pozostających bez pracy na regionalnym rynku pracy </a:t>
            </a:r>
          </a:p>
          <a:p>
            <a:r>
              <a:rPr lang="pl-PL" b="1" dirty="0"/>
              <a:t>Wskaźniki rezultatu:</a:t>
            </a:r>
          </a:p>
          <a:p>
            <a:pPr marL="285750" indent="-285750" algn="just">
              <a:buFont typeface="Wingdings" panose="05000000000000000000" pitchFamily="2" charset="2"/>
              <a:buChar char="§"/>
            </a:pPr>
            <a:r>
              <a:rPr lang="pl-PL" dirty="0"/>
              <a:t>Liczba osób biernych zawodowo nieuczestniczących w kształceniu lub szkoleniu, które otrzymały ofertę pracy, kształcenia ustawicznego, przygotowania zawodowego lub stażu po opuszczeniu programu.</a:t>
            </a:r>
          </a:p>
          <a:p>
            <a:pPr marL="285750" indent="-285750" algn="just">
              <a:buFont typeface="Wingdings" panose="05000000000000000000" pitchFamily="2" charset="2"/>
              <a:buChar char="§"/>
            </a:pPr>
            <a:r>
              <a:rPr lang="pl-PL" dirty="0"/>
              <a:t>Liczba osób biernych zawodowo nieuczestniczących w kształceniu lub szkoleniu, uczestniczących w kształceniu/ szkoleniu lub uzyskujących kwalifikacje lub pracujących (łącznie z pracującymi na własny rachunek) po opuszczeniu programu.</a:t>
            </a:r>
          </a:p>
          <a:p>
            <a:pPr marL="285750" indent="-285750" algn="just">
              <a:buFont typeface="Wingdings" panose="05000000000000000000" pitchFamily="2" charset="2"/>
              <a:buChar char="§"/>
            </a:pPr>
            <a:r>
              <a:rPr lang="pl-PL" dirty="0"/>
              <a:t>Liczba osób biernych zawodowo nieuczestniczących w kształceniu lub szkoleniu, które ukończyły interwencję wspieraną w ramach Inicjatywy na rzecz zatrudnienia ludzi młodych.</a:t>
            </a:r>
          </a:p>
        </p:txBody>
      </p:sp>
    </p:spTree>
    <p:extLst>
      <p:ext uri="{BB962C8B-B14F-4D97-AF65-F5344CB8AC3E}">
        <p14:creationId xmlns:p14="http://schemas.microsoft.com/office/powerpoint/2010/main" val="26716047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88167"/>
            <a:ext cx="11348581" cy="500715"/>
          </a:xfrm>
        </p:spPr>
        <p:txBody>
          <a:bodyPr>
            <a:normAutofit fontScale="90000"/>
          </a:bodyPr>
          <a:lstStyle/>
          <a:p>
            <a:r>
              <a:rPr lang="pl-PL" b="1" dirty="0"/>
              <a:t>Przykładowe wskaźniki i ich pomiar</a:t>
            </a:r>
          </a:p>
        </p:txBody>
      </p:sp>
      <p:sp>
        <p:nvSpPr>
          <p:cNvPr id="3" name="Symbol zastępczy zawartości 2"/>
          <p:cNvSpPr>
            <a:spLocks noGrp="1"/>
          </p:cNvSpPr>
          <p:nvPr>
            <p:ph idx="1"/>
          </p:nvPr>
        </p:nvSpPr>
        <p:spPr>
          <a:xfrm>
            <a:off x="277472" y="1543101"/>
            <a:ext cx="10515600" cy="4526732"/>
          </a:xfrm>
        </p:spPr>
        <p:txBody>
          <a:bodyPr>
            <a:noAutofit/>
          </a:bodyPr>
          <a:lstStyle/>
          <a:p>
            <a:pPr marL="285750" indent="-285750" algn="just">
              <a:buFont typeface="Wingdings" panose="05000000000000000000" pitchFamily="2" charset="2"/>
              <a:buChar char="§"/>
            </a:pPr>
            <a:r>
              <a:rPr lang="pl-PL" dirty="0"/>
              <a:t>Liczba osób bezrobotnych, uczestniczących w kształceniu/ szkoleniu lub uzyskujących kwalifikacje lub pracujących (łącznie z pracującymi na własny rachunek) po opuszczeniu programu.</a:t>
            </a:r>
          </a:p>
          <a:p>
            <a:pPr algn="just"/>
            <a:r>
              <a:rPr lang="pl-PL" b="1" dirty="0"/>
              <a:t>Źródło danych do pomiaru wskaźnika</a:t>
            </a:r>
          </a:p>
          <a:p>
            <a:pPr algn="just"/>
            <a:r>
              <a:rPr lang="pl-PL" dirty="0"/>
              <a:t>1.Zaświadczenie z PUP, 2. Kopia umowy o pracę / zlecenie / dzieło/ wyciąg z rejestru podmiotów prowadzących działalność gospodarczą, 3. Programy szkoleń, 4. Listy obecności na szkoleniach, 5. Oświadczenie o rozpoczęciu szkolenia po zakończeniu projektu, 6. Kopie dokumentów  potwierdzających nabycie kwalifikacji.</a:t>
            </a:r>
          </a:p>
          <a:p>
            <a:pPr algn="just"/>
            <a:r>
              <a:rPr lang="pl-PL" b="1" dirty="0"/>
              <a:t>Sposób pomiaru wskaźnika</a:t>
            </a:r>
          </a:p>
          <a:p>
            <a:pPr algn="just"/>
            <a:r>
              <a:rPr lang="pl-PL" dirty="0"/>
              <a:t>ad. 1, 2, 5, 6 UP dostarczy do 4 tygodni po zakończeniu udziału w projekcie ad. 3-4 trener/instytucja szkoleniowa dostarczy do 4 dni po zakończeniu szkolenia.</a:t>
            </a:r>
          </a:p>
          <a:p>
            <a:pPr algn="just"/>
            <a:r>
              <a:rPr lang="pl-PL" b="1" dirty="0"/>
              <a:t>Odpowiedzialny</a:t>
            </a:r>
            <a:r>
              <a:rPr lang="pl-PL" dirty="0"/>
              <a:t>: specjalista </a:t>
            </a:r>
            <a:r>
              <a:rPr lang="pl-PL" dirty="0" err="1"/>
              <a:t>ds</a:t>
            </a:r>
            <a:r>
              <a:rPr lang="pl-PL" dirty="0"/>
              <a:t> monitoringu i ewaluacji</a:t>
            </a:r>
          </a:p>
          <a:p>
            <a:pPr algn="just"/>
            <a:endParaRPr lang="pl-PL" dirty="0"/>
          </a:p>
        </p:txBody>
      </p:sp>
    </p:spTree>
    <p:extLst>
      <p:ext uri="{BB962C8B-B14F-4D97-AF65-F5344CB8AC3E}">
        <p14:creationId xmlns:p14="http://schemas.microsoft.com/office/powerpoint/2010/main" val="20880369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89384"/>
            <a:ext cx="11348581" cy="500715"/>
          </a:xfrm>
        </p:spPr>
        <p:txBody>
          <a:bodyPr>
            <a:normAutofit fontScale="90000"/>
          </a:bodyPr>
          <a:lstStyle/>
          <a:p>
            <a:r>
              <a:rPr lang="pl-PL" b="1" dirty="0"/>
              <a:t>Przykładowe wskaźniki i ich pomiar</a:t>
            </a:r>
          </a:p>
        </p:txBody>
      </p:sp>
      <p:sp>
        <p:nvSpPr>
          <p:cNvPr id="3" name="Symbol zastępczy zawartości 2"/>
          <p:cNvSpPr>
            <a:spLocks noGrp="1"/>
          </p:cNvSpPr>
          <p:nvPr>
            <p:ph idx="1"/>
          </p:nvPr>
        </p:nvSpPr>
        <p:spPr>
          <a:xfrm>
            <a:off x="236893" y="1165634"/>
            <a:ext cx="10515600" cy="4526732"/>
          </a:xfrm>
        </p:spPr>
        <p:txBody>
          <a:bodyPr>
            <a:noAutofit/>
          </a:bodyPr>
          <a:lstStyle/>
          <a:p>
            <a:pPr marL="285750" indent="-285750" algn="just">
              <a:buFont typeface="Wingdings" panose="05000000000000000000" pitchFamily="2" charset="2"/>
              <a:buChar char="§"/>
            </a:pPr>
            <a:r>
              <a:rPr lang="pl-PL" b="1" dirty="0"/>
              <a:t>Liczba osób pracujących, łącznie z pracującymi na własny rachunek po opuszczeniu Programu;  </a:t>
            </a:r>
          </a:p>
          <a:p>
            <a:pPr algn="just"/>
            <a:r>
              <a:rPr lang="pl-PL" b="1" dirty="0"/>
              <a:t>Źródła: 1)</a:t>
            </a:r>
            <a:r>
              <a:rPr lang="pl-PL" dirty="0"/>
              <a:t>oświadczenia,</a:t>
            </a:r>
            <a:r>
              <a:rPr lang="pl-PL" b="1" dirty="0"/>
              <a:t> 2)</a:t>
            </a:r>
            <a:r>
              <a:rPr lang="pl-PL" dirty="0"/>
              <a:t>kopie umów o pracę/zlecenie/wydruk z działalności gospodarczej</a:t>
            </a:r>
          </a:p>
          <a:p>
            <a:pPr algn="just"/>
            <a:r>
              <a:rPr lang="pl-PL" b="1" dirty="0"/>
              <a:t>Sposób</a:t>
            </a:r>
            <a:r>
              <a:rPr lang="pl-PL" dirty="0"/>
              <a:t>: ad1) na etapie rekrutacji ad 2) do 4 tyg. po opuszczeniu projektu.</a:t>
            </a:r>
          </a:p>
          <a:p>
            <a:pPr algn="just"/>
            <a:r>
              <a:rPr lang="pl-PL" b="1" dirty="0"/>
              <a:t>Odpowiedzialny: </a:t>
            </a:r>
            <a:r>
              <a:rPr lang="pl-PL" dirty="0"/>
              <a:t>koordynator</a:t>
            </a:r>
          </a:p>
          <a:p>
            <a:pPr marL="285750" indent="-285750" algn="just">
              <a:buFont typeface="Wingdings" panose="05000000000000000000" pitchFamily="2" charset="2"/>
              <a:buChar char="§"/>
            </a:pPr>
            <a:r>
              <a:rPr lang="pl-PL" b="1" dirty="0"/>
              <a:t>Liczba osób, które uzyskały kwalifikacje po opuszczeniu Programu, w tym: </a:t>
            </a:r>
          </a:p>
          <a:p>
            <a:pPr algn="just"/>
            <a:r>
              <a:rPr lang="pl-PL" dirty="0"/>
              <a:t>1) </a:t>
            </a:r>
            <a:r>
              <a:rPr lang="pl-PL" dirty="0" err="1"/>
              <a:t>L.os</a:t>
            </a:r>
            <a:r>
              <a:rPr lang="pl-PL" dirty="0"/>
              <a:t>. </a:t>
            </a:r>
            <a:r>
              <a:rPr lang="pl-PL" dirty="0" err="1"/>
              <a:t>bezrob</a:t>
            </a:r>
            <a:r>
              <a:rPr lang="pl-PL" dirty="0"/>
              <a:t>. (łącznie z długotrwale bezrobotnymi) objętych wsparciem w Programie; </a:t>
            </a:r>
          </a:p>
          <a:p>
            <a:pPr algn="just"/>
            <a:r>
              <a:rPr lang="pl-PL" dirty="0"/>
              <a:t>2) Liczba osób długotrwale bezrobotnych objętych wsparciem w Programie; </a:t>
            </a:r>
          </a:p>
          <a:p>
            <a:pPr algn="just"/>
            <a:r>
              <a:rPr lang="pl-PL" dirty="0"/>
              <a:t>3) Liczba osób z niepełnosprawnościami objętych wsparciem w Programie </a:t>
            </a:r>
          </a:p>
          <a:p>
            <a:pPr algn="just"/>
            <a:r>
              <a:rPr lang="pl-PL" b="1" dirty="0"/>
              <a:t>Źródła</a:t>
            </a:r>
            <a:r>
              <a:rPr lang="pl-PL" dirty="0"/>
              <a:t>: 1) oświadczenia, 2) kopie dokumentów nadających kwalifikacje</a:t>
            </a:r>
          </a:p>
          <a:p>
            <a:pPr algn="just"/>
            <a:r>
              <a:rPr lang="pl-PL" b="1" dirty="0"/>
              <a:t>Sposób: </a:t>
            </a:r>
            <a:r>
              <a:rPr lang="pl-PL" dirty="0"/>
              <a:t>ad1) na etapie rekrutacji, ad2) do 4 tyg. po zakończeniu projektu.</a:t>
            </a:r>
          </a:p>
          <a:p>
            <a:pPr algn="just"/>
            <a:r>
              <a:rPr lang="pl-PL" b="1" dirty="0"/>
              <a:t>Odpowiedzialny: </a:t>
            </a:r>
            <a:r>
              <a:rPr lang="pl-PL" dirty="0"/>
              <a:t>koordynator</a:t>
            </a:r>
          </a:p>
          <a:p>
            <a:pPr algn="just"/>
            <a:endParaRPr lang="pl-PL" dirty="0"/>
          </a:p>
          <a:p>
            <a:pPr algn="just"/>
            <a:endParaRPr lang="pl-PL" dirty="0"/>
          </a:p>
        </p:txBody>
      </p:sp>
    </p:spTree>
    <p:extLst>
      <p:ext uri="{BB962C8B-B14F-4D97-AF65-F5344CB8AC3E}">
        <p14:creationId xmlns:p14="http://schemas.microsoft.com/office/powerpoint/2010/main" val="3389420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801419"/>
            <a:ext cx="11348581" cy="500715"/>
          </a:xfrm>
        </p:spPr>
        <p:txBody>
          <a:bodyPr>
            <a:normAutofit fontScale="90000"/>
          </a:bodyPr>
          <a:lstStyle/>
          <a:p>
            <a:r>
              <a:rPr lang="pl-PL" b="1" dirty="0"/>
              <a:t>Przykładowe wskaźniki i ich pomiar</a:t>
            </a:r>
          </a:p>
        </p:txBody>
      </p:sp>
      <p:sp>
        <p:nvSpPr>
          <p:cNvPr id="3" name="Symbol zastępczy zawartości 2"/>
          <p:cNvSpPr>
            <a:spLocks noGrp="1"/>
          </p:cNvSpPr>
          <p:nvPr>
            <p:ph idx="1"/>
          </p:nvPr>
        </p:nvSpPr>
        <p:spPr>
          <a:xfrm>
            <a:off x="383490" y="1665863"/>
            <a:ext cx="10515600" cy="4526732"/>
          </a:xfrm>
        </p:spPr>
        <p:txBody>
          <a:bodyPr>
            <a:noAutofit/>
          </a:bodyPr>
          <a:lstStyle/>
          <a:p>
            <a:pPr algn="just"/>
            <a:r>
              <a:rPr lang="pl-PL" dirty="0"/>
              <a:t>1) Liczba osób bezrobotnych (łącznie z długotrwale bezrobotnymi) objętych wsparciem w Programie; </a:t>
            </a:r>
          </a:p>
          <a:p>
            <a:pPr algn="just"/>
            <a:r>
              <a:rPr lang="pl-PL" dirty="0"/>
              <a:t>2) Liczba osób długotrwale bezrobotnych objętych wsparciem w Programie; </a:t>
            </a:r>
          </a:p>
          <a:p>
            <a:pPr algn="just"/>
            <a:r>
              <a:rPr lang="pl-PL" dirty="0"/>
              <a:t>3) Liczba osób z niepełnosprawnościami objętych wsparciem w Programie; </a:t>
            </a:r>
          </a:p>
          <a:p>
            <a:pPr algn="just"/>
            <a:endParaRPr lang="pl-PL" dirty="0"/>
          </a:p>
          <a:p>
            <a:pPr algn="just"/>
            <a:endParaRPr lang="pl-PL" dirty="0"/>
          </a:p>
          <a:p>
            <a:pPr algn="just"/>
            <a:r>
              <a:rPr lang="pl-PL" b="1" dirty="0"/>
              <a:t>Źródła</a:t>
            </a:r>
            <a:r>
              <a:rPr lang="pl-PL" dirty="0"/>
              <a:t>: 1) oświadczenia 2) IPD, 3) dokumenty poświadczające uczestnictwo w formach wsparcia i wypłatę świadczeń z nimi związanych</a:t>
            </a:r>
          </a:p>
          <a:p>
            <a:pPr algn="just"/>
            <a:r>
              <a:rPr lang="pl-PL" b="1" dirty="0"/>
              <a:t>Sposób: </a:t>
            </a:r>
            <a:r>
              <a:rPr lang="pl-PL" dirty="0"/>
              <a:t>ad.1-2 na etapie rekrutacji ad3. na bieżąco w miarę realizacji form wsparcia.</a:t>
            </a:r>
          </a:p>
          <a:p>
            <a:pPr algn="just"/>
            <a:r>
              <a:rPr lang="pl-PL" b="1" dirty="0"/>
              <a:t>Odpowiedzialny: </a:t>
            </a:r>
            <a:r>
              <a:rPr lang="pl-PL" dirty="0"/>
              <a:t>koordynator</a:t>
            </a:r>
          </a:p>
          <a:p>
            <a:pPr algn="just"/>
            <a:endParaRPr lang="pl-PL" dirty="0"/>
          </a:p>
          <a:p>
            <a:pPr algn="just"/>
            <a:endParaRPr lang="pl-PL" dirty="0"/>
          </a:p>
        </p:txBody>
      </p:sp>
    </p:spTree>
    <p:extLst>
      <p:ext uri="{BB962C8B-B14F-4D97-AF65-F5344CB8AC3E}">
        <p14:creationId xmlns:p14="http://schemas.microsoft.com/office/powerpoint/2010/main" val="80847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Płatności</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Instytucja Pośrednicząca może zawiesić wypłatę transzy dofinansowania, w przypadku gdy:</a:t>
            </a:r>
          </a:p>
          <a:p>
            <a:r>
              <a:rPr lang="pl-PL" dirty="0"/>
              <a:t>1) zachodzi uzasadnione podejrzenie, że w związku z realizacją Projektu doszło do powstania</a:t>
            </a:r>
          </a:p>
          <a:p>
            <a:r>
              <a:rPr lang="pl-PL" dirty="0"/>
              <a:t>poważnych nieprawidłowości;</a:t>
            </a:r>
          </a:p>
          <a:p>
            <a:r>
              <a:rPr lang="pl-PL" dirty="0"/>
              <a:t>2) postęp rzeczowy Projektu odbiega od harmonogramu realizacji Projektu określonego we</a:t>
            </a:r>
          </a:p>
          <a:p>
            <a:r>
              <a:rPr lang="pl-PL" dirty="0"/>
              <a:t>Wniosku w stopniu zagrażającym osiągnięciu wskaźników określonych we Wniosku;</a:t>
            </a:r>
          </a:p>
          <a:p>
            <a:r>
              <a:rPr lang="pl-PL" dirty="0"/>
              <a:t>3) Beneficjent nie rozliczy stawek jednostkowych zgodnie z umową IP informuje Beneficjenta, z wykorzystaniem SL2014 lub pisemnie, jeżeli z powodów technicznych nie będzie to możliwe za pośrednictwem SL2014, o zawieszeniu wypłaty transzy dofinansowania i jego przyczynach ( dotyczy projektów ze stawkami jednostkowymi).</a:t>
            </a:r>
          </a:p>
        </p:txBody>
      </p:sp>
    </p:spTree>
    <p:extLst>
      <p:ext uri="{BB962C8B-B14F-4D97-AF65-F5344CB8AC3E}">
        <p14:creationId xmlns:p14="http://schemas.microsoft.com/office/powerpoint/2010/main" val="7399593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89384"/>
            <a:ext cx="11348581" cy="500715"/>
          </a:xfrm>
        </p:spPr>
        <p:txBody>
          <a:bodyPr>
            <a:normAutofit fontScale="90000"/>
          </a:bodyPr>
          <a:lstStyle/>
          <a:p>
            <a:r>
              <a:rPr lang="pl-PL" b="1" dirty="0"/>
              <a:t>Reguła proporcjonalności</a:t>
            </a:r>
          </a:p>
        </p:txBody>
      </p:sp>
      <p:sp>
        <p:nvSpPr>
          <p:cNvPr id="3" name="Symbol zastępczy zawartości 2"/>
          <p:cNvSpPr>
            <a:spLocks noGrp="1"/>
          </p:cNvSpPr>
          <p:nvPr>
            <p:ph idx="1"/>
          </p:nvPr>
        </p:nvSpPr>
        <p:spPr>
          <a:xfrm>
            <a:off x="217221" y="1368395"/>
            <a:ext cx="10515600" cy="4526732"/>
          </a:xfrm>
        </p:spPr>
        <p:txBody>
          <a:bodyPr>
            <a:noAutofit/>
          </a:bodyPr>
          <a:lstStyle/>
          <a:p>
            <a:pPr algn="just"/>
            <a:r>
              <a:rPr lang="pl-PL" dirty="0"/>
              <a:t>Beneficjent jest rozliczany (</a:t>
            </a:r>
            <a:r>
              <a:rPr lang="pl-PL" b="1" u="sng" dirty="0"/>
              <a:t>reguła proporcjonalności</a:t>
            </a:r>
            <a:r>
              <a:rPr lang="pl-PL" dirty="0"/>
              <a:t>) z osiągnięcia wszystkich wskaźników określonych w umowie (czyli wszystkich wykazanych we wniosku o dofinansowanie</a:t>
            </a:r>
            <a:r>
              <a:rPr lang="pl-PL" b="1" dirty="0"/>
              <a:t>), z wyłączeniem wskaźników horyzontalnych.</a:t>
            </a:r>
          </a:p>
          <a:p>
            <a:pPr algn="just"/>
            <a:r>
              <a:rPr lang="pl-PL" b="1" dirty="0"/>
              <a:t>Pozostałe wskaźniki, które nie zostały wybrane we wniosku oraz wskaźniki wspólne Wnioskodawca ma obowiązek jedynie monitorować</a:t>
            </a:r>
            <a:r>
              <a:rPr lang="pl-PL" dirty="0"/>
              <a:t>, czyli nie jest rozliczany z osiągniętej wartości tych wskaźników.</a:t>
            </a:r>
          </a:p>
          <a:p>
            <a:pPr algn="just"/>
            <a:endParaRPr lang="pl-PL" dirty="0"/>
          </a:p>
        </p:txBody>
      </p:sp>
    </p:spTree>
    <p:extLst>
      <p:ext uri="{BB962C8B-B14F-4D97-AF65-F5344CB8AC3E}">
        <p14:creationId xmlns:p14="http://schemas.microsoft.com/office/powerpoint/2010/main" val="25771205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89384"/>
            <a:ext cx="11348581" cy="500715"/>
          </a:xfrm>
        </p:spPr>
        <p:txBody>
          <a:bodyPr>
            <a:normAutofit fontScale="90000"/>
          </a:bodyPr>
          <a:lstStyle/>
          <a:p>
            <a:r>
              <a:rPr lang="pl-PL" b="1" dirty="0"/>
              <a:t>Reguła proporcjonalności</a:t>
            </a:r>
          </a:p>
        </p:txBody>
      </p:sp>
      <p:sp>
        <p:nvSpPr>
          <p:cNvPr id="3" name="Symbol zastępczy zawartości 2"/>
          <p:cNvSpPr>
            <a:spLocks noGrp="1"/>
          </p:cNvSpPr>
          <p:nvPr>
            <p:ph idx="1"/>
          </p:nvPr>
        </p:nvSpPr>
        <p:spPr>
          <a:xfrm>
            <a:off x="217221" y="1368395"/>
            <a:ext cx="10515600" cy="4526732"/>
          </a:xfrm>
        </p:spPr>
        <p:txBody>
          <a:bodyPr>
            <a:noAutofit/>
          </a:bodyPr>
          <a:lstStyle/>
          <a:p>
            <a:pPr algn="just"/>
            <a:r>
              <a:rPr lang="pl-PL" dirty="0"/>
              <a:t>IP stosuje regułę proporcjonalności na zakończenie projektu tj. przed zatwierdzeniem końcowego wniosku o płatność: </a:t>
            </a:r>
          </a:p>
          <a:p>
            <a:pPr algn="just"/>
            <a:r>
              <a:rPr lang="pl-PL" dirty="0"/>
              <a:t>1) w przypadku niespełnienia kryterium zatwierdzonego przez Komitet Monitorujący RPO, instytucja będąca stroną umowy dla danego projektu może uznać wszystkie lub odpowiednią część wydatków dotychczas rozliczonych w ramach projektu za niekwalifikowalne, </a:t>
            </a:r>
          </a:p>
          <a:p>
            <a:pPr algn="just"/>
            <a:r>
              <a:rPr lang="pl-PL" dirty="0"/>
              <a:t>2) w przypadku nieosiągnięcia celu projektu (wyrażonego wskaźnikami produktu lub rezultatu w zależności od założeń wskazanych w zatwierdzonym wniosku), instytucja będąca stroną umowy może uznać wszystkie lub odpowiednią część wydatków dotychczas rozliczonych w ramach projektu za niekwalifikowalne; wysokość wydatków niekwalifikowanych uzależniona jest od stopnia niezrealizowania celu projektu; wydatki niekwalifikowane obejmują wydatki związane z tym zadaniem merytorycznym, którego założenia nie zostały osiągnięte i kosztów pośrednich; stopień nieosiągnięcia założeń projektu jest określany przez IP; wysokość wydatków w dotychczas zatwierdzonych wnioskach o płatność może zostać proporcjonalnie zmniejszona. </a:t>
            </a:r>
          </a:p>
          <a:p>
            <a:pPr algn="just"/>
            <a:endParaRPr lang="pl-PL" dirty="0"/>
          </a:p>
        </p:txBody>
      </p:sp>
    </p:spTree>
    <p:extLst>
      <p:ext uri="{BB962C8B-B14F-4D97-AF65-F5344CB8AC3E}">
        <p14:creationId xmlns:p14="http://schemas.microsoft.com/office/powerpoint/2010/main" val="23142448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08654"/>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264220" y="1345312"/>
            <a:ext cx="10515600" cy="4526732"/>
          </a:xfrm>
        </p:spPr>
        <p:txBody>
          <a:bodyPr>
            <a:noAutofit/>
          </a:bodyPr>
          <a:lstStyle/>
          <a:p>
            <a:pPr algn="just"/>
            <a:r>
              <a:rPr lang="pl-PL" dirty="0"/>
              <a:t>Efektywność zatrudnieniowa w PO WER umowy podpisane w 2017 r:</a:t>
            </a:r>
          </a:p>
          <a:p>
            <a:pPr algn="just"/>
            <a:r>
              <a:rPr lang="pl-PL" b="1" dirty="0"/>
              <a:t>Projekt zakłada: </a:t>
            </a:r>
          </a:p>
          <a:p>
            <a:pPr algn="just"/>
            <a:endParaRPr lang="pl-PL" b="1" dirty="0"/>
          </a:p>
          <a:p>
            <a:pPr marL="285750" indent="-285750" algn="just">
              <a:buFont typeface="Wingdings" panose="05000000000000000000" pitchFamily="2" charset="2"/>
              <a:buChar char="§"/>
            </a:pPr>
            <a:r>
              <a:rPr lang="pl-PL" dirty="0"/>
              <a:t>minimalny poziom kryterium efektywności zatrudnieniowej w przypadku uczestników nie kwalifikujących się do żadnej z poniżej wymienionych grup docelowych na poziomie </a:t>
            </a:r>
            <a:r>
              <a:rPr lang="pl-PL" b="1" dirty="0"/>
              <a:t>co najmniej 43%; </a:t>
            </a:r>
          </a:p>
          <a:p>
            <a:pPr marL="285750" indent="-285750" algn="just">
              <a:buFont typeface="Wingdings" panose="05000000000000000000" pitchFamily="2" charset="2"/>
              <a:buChar char="§"/>
            </a:pPr>
            <a:r>
              <a:rPr lang="pl-PL" dirty="0"/>
              <a:t>minimalny poziom kryterium efektywności zatrudnieniowej w przypadku </a:t>
            </a:r>
            <a:r>
              <a:rPr lang="pl-PL" b="1" dirty="0"/>
              <a:t>osób z niepełnosprawnościami</a:t>
            </a:r>
            <a:r>
              <a:rPr lang="pl-PL" dirty="0"/>
              <a:t>  na poziomie </a:t>
            </a:r>
            <a:r>
              <a:rPr lang="pl-PL" b="1" dirty="0"/>
              <a:t>co najmniej 17%; </a:t>
            </a:r>
          </a:p>
          <a:p>
            <a:pPr marL="285750" indent="-285750" algn="just">
              <a:buFont typeface="Wingdings" panose="05000000000000000000" pitchFamily="2" charset="2"/>
              <a:buChar char="§"/>
            </a:pPr>
            <a:r>
              <a:rPr lang="pl-PL" dirty="0"/>
              <a:t>minimalny poziom kryterium efektywności zatrudnieniowej w przypadku </a:t>
            </a:r>
            <a:r>
              <a:rPr lang="pl-PL" b="1" dirty="0"/>
              <a:t>osób o niskich kwalifikacjach </a:t>
            </a:r>
            <a:r>
              <a:rPr lang="pl-PL" dirty="0"/>
              <a:t>na poziomie </a:t>
            </a:r>
            <a:r>
              <a:rPr lang="pl-PL" b="1" dirty="0"/>
              <a:t>co najmniej 48%; </a:t>
            </a:r>
          </a:p>
          <a:p>
            <a:pPr marL="285750" indent="-285750" algn="just">
              <a:buFont typeface="Wingdings" panose="05000000000000000000" pitchFamily="2" charset="2"/>
              <a:buChar char="§"/>
            </a:pPr>
            <a:r>
              <a:rPr lang="pl-PL" dirty="0"/>
              <a:t>minimalny poziom kryterium efektywności zatrudnieniowej w przypadku </a:t>
            </a:r>
            <a:r>
              <a:rPr lang="pl-PL" b="1" dirty="0"/>
              <a:t>osób długotrwale bezrobotnych </a:t>
            </a:r>
            <a:r>
              <a:rPr lang="pl-PL" dirty="0"/>
              <a:t>na poziomie </a:t>
            </a:r>
            <a:r>
              <a:rPr lang="pl-PL" b="1" dirty="0"/>
              <a:t>co najmniej 35%.</a:t>
            </a:r>
          </a:p>
        </p:txBody>
      </p:sp>
    </p:spTree>
    <p:extLst>
      <p:ext uri="{BB962C8B-B14F-4D97-AF65-F5344CB8AC3E}">
        <p14:creationId xmlns:p14="http://schemas.microsoft.com/office/powerpoint/2010/main" val="1258076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329636"/>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542516" y="1165634"/>
            <a:ext cx="10515600" cy="4526732"/>
          </a:xfrm>
        </p:spPr>
        <p:txBody>
          <a:bodyPr>
            <a:noAutofit/>
          </a:bodyPr>
          <a:lstStyle/>
          <a:p>
            <a:r>
              <a:rPr lang="pl-PL" b="1" dirty="0"/>
              <a:t>Obowiązujące w ramach naborów w 2017 wytyczne</a:t>
            </a:r>
            <a:r>
              <a:rPr lang="pl-PL" dirty="0"/>
              <a:t>: </a:t>
            </a:r>
            <a:r>
              <a:rPr lang="pl-PL" i="1" dirty="0"/>
              <a:t>Wytyczne w zakresie realizacji przedsięwzięć z udziałem środków Europejskiego Funduszu Społecznego w obszarze rynku pracy na lata 2014-2020 </a:t>
            </a:r>
            <a:r>
              <a:rPr lang="pl-PL" b="1" dirty="0"/>
              <a:t>z dn. 2 listopada 2016 r. Pomiar efektywności zatrudnieniowej na podstawie: </a:t>
            </a:r>
            <a:r>
              <a:rPr lang="pl-PL" dirty="0"/>
              <a:t>Podrozdziału 3.2 </a:t>
            </a:r>
            <a:r>
              <a:rPr lang="pl-PL" i="1" dirty="0"/>
              <a:t>Sposób pomiaru kryterium efektywności zatrudnieniowej w projekcie </a:t>
            </a:r>
            <a:r>
              <a:rPr lang="pl-PL" dirty="0"/>
              <a:t>ww. </a:t>
            </a:r>
            <a:r>
              <a:rPr lang="pl-PL" i="1" dirty="0"/>
              <a:t>Wytycznych.</a:t>
            </a:r>
          </a:p>
          <a:p>
            <a:r>
              <a:rPr lang="pl-PL" b="1" dirty="0"/>
              <a:t>Pomiaru kryterium efektywności zatrudnieniowej dokonujemy wśród uczestników projektu, którzy</a:t>
            </a:r>
            <a:r>
              <a:rPr lang="pl-PL" dirty="0"/>
              <a:t>: </a:t>
            </a:r>
          </a:p>
          <a:p>
            <a:pPr marL="285750" indent="-285750">
              <a:buFont typeface="Wingdings" panose="05000000000000000000" pitchFamily="2" charset="2"/>
              <a:buChar char="§"/>
            </a:pPr>
            <a:r>
              <a:rPr lang="pl-PL" dirty="0"/>
              <a:t>Zakończyli udział w projekcie zgodnie z zaplanowaną ścieżką. </a:t>
            </a:r>
          </a:p>
          <a:p>
            <a:pPr marL="285750" indent="-285750">
              <a:buFont typeface="Wingdings" panose="05000000000000000000" pitchFamily="2" charset="2"/>
              <a:buChar char="§"/>
            </a:pPr>
            <a:r>
              <a:rPr lang="pl-PL" dirty="0"/>
              <a:t>Przerwali udział w projekcie w wyniku podjęcia zatrudnienia spełniającego wymogi dot. sposobu pomiaru kryterium efektywności zatrudnieniowej. Uwaga! Podjęcie zatrudnienia musi być przyczyną przerwania udziału w projekcie. Osoba, która przerwała udział w projekcie z innego powodu nie będzie brana pod uwagę w pomiarze kryterium efektywności nawet jeżeli do 3 miesięcy od przerwania udziału w projekcie podejmie zatrudnienie. </a:t>
            </a:r>
          </a:p>
          <a:p>
            <a:endParaRPr lang="pl-PL" dirty="0"/>
          </a:p>
        </p:txBody>
      </p:sp>
    </p:spTree>
    <p:extLst>
      <p:ext uri="{BB962C8B-B14F-4D97-AF65-F5344CB8AC3E}">
        <p14:creationId xmlns:p14="http://schemas.microsoft.com/office/powerpoint/2010/main" val="12183319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329636"/>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542516" y="1165634"/>
            <a:ext cx="10515600" cy="4526732"/>
          </a:xfrm>
        </p:spPr>
        <p:txBody>
          <a:bodyPr>
            <a:noAutofit/>
          </a:bodyPr>
          <a:lstStyle/>
          <a:p>
            <a:r>
              <a:rPr lang="pl-PL" b="1" dirty="0"/>
              <a:t>Pomiaru kryterium efektywności zatrudnieniowej dokonujemy wśród uczestników projektu, którzy</a:t>
            </a:r>
            <a:r>
              <a:rPr lang="pl-PL" dirty="0"/>
              <a:t>: </a:t>
            </a:r>
          </a:p>
          <a:p>
            <a:pPr marL="285750" indent="-285750">
              <a:buFont typeface="Wingdings" panose="05000000000000000000" pitchFamily="2" charset="2"/>
              <a:buChar char="§"/>
            </a:pPr>
            <a:r>
              <a:rPr lang="pl-PL" dirty="0"/>
              <a:t>Podjęli pracę, jednak jednocześnie kontynuowali udział w projekcie. Uwaga! Nie dotyczy osób, które zostały zatrudnione w ramach projektu EFS (subsydiowane zatrudnienie). Osoby takie, uwzględniane są w kryterium efektywności zatrudnieniowej dopiero po zakończeniu okresu refundacji kosztów zatrudnienia współfinansowanych ze środków EFS. </a:t>
            </a:r>
          </a:p>
          <a:p>
            <a:endParaRPr lang="pl-PL" dirty="0"/>
          </a:p>
        </p:txBody>
      </p:sp>
    </p:spTree>
    <p:extLst>
      <p:ext uri="{BB962C8B-B14F-4D97-AF65-F5344CB8AC3E}">
        <p14:creationId xmlns:p14="http://schemas.microsoft.com/office/powerpoint/2010/main" val="14592668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88167"/>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383490" y="1400820"/>
            <a:ext cx="10515600" cy="4526732"/>
          </a:xfrm>
        </p:spPr>
        <p:txBody>
          <a:bodyPr>
            <a:noAutofit/>
          </a:bodyPr>
          <a:lstStyle/>
          <a:p>
            <a:endParaRPr lang="pl-PL" dirty="0"/>
          </a:p>
          <a:p>
            <a:r>
              <a:rPr lang="pl-PL" b="1" dirty="0"/>
              <a:t>Z pomiaru kryterium efektywności zatrudnieniowej wyłączamy uczestników projektu, którzy zakończyli projekt zgodnie ze ścieżką wsparcia i którzy: </a:t>
            </a:r>
            <a:endParaRPr lang="pl-PL" dirty="0"/>
          </a:p>
          <a:p>
            <a:pPr marL="285750" indent="-285750">
              <a:buFont typeface="Wingdings" panose="05000000000000000000" pitchFamily="2" charset="2"/>
              <a:buChar char="§"/>
            </a:pPr>
            <a:r>
              <a:rPr lang="pl-PL" dirty="0"/>
              <a:t>podjęli naukę w formach szkolnych, </a:t>
            </a:r>
          </a:p>
          <a:p>
            <a:pPr marL="285750" indent="-285750">
              <a:buFont typeface="Wingdings" panose="05000000000000000000" pitchFamily="2" charset="2"/>
              <a:buChar char="§"/>
            </a:pPr>
            <a:r>
              <a:rPr lang="pl-PL" dirty="0"/>
              <a:t>otrzymali dotację na założenie działalności gospodarczej w projekcie EFS (zarówno w danym projekcie realizowanym przez beneficjenta, jak i w innych projektach EFS) Uwaga! Uczestnicy projektu zobowiązani są przedstawić informację o podjęciu działalności gospodarczej w wyniku otrzymania zwrotnych lub bezzwrotnych środków w innych projektach współfinansowanych z EFS, </a:t>
            </a:r>
          </a:p>
          <a:p>
            <a:pPr marL="285750" indent="-285750">
              <a:buFont typeface="Wingdings" panose="05000000000000000000" pitchFamily="2" charset="2"/>
              <a:buChar char="§"/>
            </a:pPr>
            <a:r>
              <a:rPr lang="pl-PL" dirty="0"/>
              <a:t>nie podjęli pracy, ale nie upłynął jeszcze okres 3 miesięcy od zakończenia udziału w projekcie (przez 3 miesiące należy rozumieć okres co najmniej 90 dni kalendarzowych, z wyjątkiem roku nieprzestępnego, kiedy pomiar jest dokonywany w okresie luty – kwiecień i kiedy przez 3 miesiące kalendarzowe należy rozumieć okres co najmniej 89 dni kalendarzowych). </a:t>
            </a:r>
          </a:p>
          <a:p>
            <a:endParaRPr lang="pl-PL" dirty="0"/>
          </a:p>
        </p:txBody>
      </p:sp>
    </p:spTree>
    <p:extLst>
      <p:ext uri="{BB962C8B-B14F-4D97-AF65-F5344CB8AC3E}">
        <p14:creationId xmlns:p14="http://schemas.microsoft.com/office/powerpoint/2010/main" val="21570649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74915"/>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270230" y="1556353"/>
            <a:ext cx="10515600" cy="4526732"/>
          </a:xfrm>
        </p:spPr>
        <p:txBody>
          <a:bodyPr>
            <a:noAutofit/>
          </a:bodyPr>
          <a:lstStyle/>
          <a:p>
            <a:endParaRPr lang="pl-PL" dirty="0"/>
          </a:p>
          <a:p>
            <a:pPr marL="285750" indent="-285750">
              <a:buFont typeface="Wingdings" panose="05000000000000000000" pitchFamily="2" charset="2"/>
              <a:buChar char="§"/>
            </a:pPr>
            <a:r>
              <a:rPr lang="pl-PL" dirty="0"/>
              <a:t>Kryterium efektywności zatrudnieniowej jest mierzone w odniesieniu do grup docelowych takich jak osoby długotrwale bezrobotne, osoby z niepełnosprawnościami, osoby o niskich kwalifikacjach. Uczestnik projektu kwalifikujący się do kilku grup docelowych, jest wykazywany we wszystkich kategoriach, do których należy (np. długotrwałe bezrobocie, niepełnosprawność). </a:t>
            </a:r>
          </a:p>
          <a:p>
            <a:endParaRPr lang="pl-PL" dirty="0"/>
          </a:p>
          <a:p>
            <a:pPr marL="285750" indent="-285750">
              <a:buFont typeface="Wingdings" panose="05000000000000000000" pitchFamily="2" charset="2"/>
              <a:buChar char="§"/>
            </a:pPr>
            <a:r>
              <a:rPr lang="pl-PL" dirty="0"/>
              <a:t>Podczas pomiaru spełnienia kryterium efektywności zatrudnieniowej, uczestników projektu należy wykazywać w momencie podjęcia pracy, ale nie później niż po upływie trzech miesięcy od zakończenia udziału w projekcie (przez trzy miesiące należy rozumieć okres co najmniej 90 dni kalendarzowych, za wyjątkiem pomiaru dokonywanego w okresie luty-kwiecień w roku nieprzestępnym – wówczas za 3 miesiące kalendarzowe należy rozumieć okres co najmniej 89 dni kalendarzowych.). </a:t>
            </a:r>
          </a:p>
          <a:p>
            <a:endParaRPr lang="pl-PL" dirty="0"/>
          </a:p>
        </p:txBody>
      </p:sp>
    </p:spTree>
    <p:extLst>
      <p:ext uri="{BB962C8B-B14F-4D97-AF65-F5344CB8AC3E}">
        <p14:creationId xmlns:p14="http://schemas.microsoft.com/office/powerpoint/2010/main" val="6404122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95402"/>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283482" y="1917655"/>
            <a:ext cx="10515600" cy="4526732"/>
          </a:xfrm>
        </p:spPr>
        <p:txBody>
          <a:bodyPr>
            <a:noAutofit/>
          </a:bodyPr>
          <a:lstStyle/>
          <a:p>
            <a:r>
              <a:rPr lang="pl-PL" b="1" dirty="0"/>
              <a:t>Sposób pomiaru wskaźnika efektywności zatrudnieniowej:</a:t>
            </a:r>
          </a:p>
          <a:p>
            <a:r>
              <a:rPr lang="pl-PL" b="1" dirty="0"/>
              <a:t>           </a:t>
            </a:r>
            <a:r>
              <a:rPr lang="pl-PL" dirty="0"/>
              <a:t>Liczba osób, które znalazły lub kontynuuj  zatrudnienie w 	okresie do trzech miesięcy po 	zakończeniu przez uczestnika 	udziału w projekcie</a:t>
            </a:r>
          </a:p>
          <a:p>
            <a:r>
              <a:rPr lang="pl-PL" b="1" dirty="0"/>
              <a:t> W    = </a:t>
            </a:r>
            <a:r>
              <a:rPr lang="pl-PL" dirty="0"/>
              <a:t>----------------------------------------------------                          </a:t>
            </a:r>
            <a:r>
              <a:rPr lang="pl-PL" b="1" dirty="0"/>
              <a:t>X 100</a:t>
            </a:r>
          </a:p>
          <a:p>
            <a:r>
              <a:rPr lang="pl-PL" dirty="0"/>
              <a:t>       Liczba osób, które zakończyły udział w projekcie (ogółem)</a:t>
            </a:r>
          </a:p>
          <a:p>
            <a:endParaRPr lang="pl-PL" dirty="0"/>
          </a:p>
          <a:p>
            <a:r>
              <a:rPr lang="pl-PL" dirty="0"/>
              <a:t>Wartość wskaźnika efektywności zatrudnieniowej nie należy przedstawiać ani w podziale na poszczególne formy zatrudnienia, ani długość okresu zatrudnienia.</a:t>
            </a:r>
          </a:p>
        </p:txBody>
      </p:sp>
    </p:spTree>
    <p:extLst>
      <p:ext uri="{BB962C8B-B14F-4D97-AF65-F5344CB8AC3E}">
        <p14:creationId xmlns:p14="http://schemas.microsoft.com/office/powerpoint/2010/main" val="32489801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29141"/>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421709" y="1427326"/>
            <a:ext cx="10515600" cy="4526732"/>
          </a:xfrm>
        </p:spPr>
        <p:txBody>
          <a:bodyPr>
            <a:noAutofit/>
          </a:bodyPr>
          <a:lstStyle/>
          <a:p>
            <a:pPr marL="285750" indent="-285750" algn="just">
              <a:buFont typeface="Wingdings" panose="05000000000000000000" pitchFamily="2" charset="2"/>
              <a:buChar char="§"/>
            </a:pPr>
            <a:r>
              <a:rPr lang="pl-PL" b="1" dirty="0"/>
              <a:t>Kryterium efektywności zatrudnieniowej </a:t>
            </a:r>
            <a:r>
              <a:rPr lang="pl-PL" dirty="0"/>
              <a:t>w przypadku stosunku pracy należy uznać za spełnione jeżeli uczestnik projektu zostanie zatrudniony na nieprzerwany okres (tj. okres zatrudnienia musi być ciągły, bez przerw – wyjątek stanowią dni świąteczne, które nie są traktowane jako przerwy w zatrudnieniu) </a:t>
            </a:r>
            <a:r>
              <a:rPr lang="pl-PL" b="1" dirty="0"/>
              <a:t>co najmniej trzech miesięcy, przynajmniej na ½ etatu</a:t>
            </a:r>
            <a:r>
              <a:rPr lang="pl-PL" dirty="0"/>
              <a:t>. </a:t>
            </a:r>
          </a:p>
          <a:p>
            <a:pPr marL="285750" indent="-285750" algn="just">
              <a:buFont typeface="Wingdings" panose="05000000000000000000" pitchFamily="2" charset="2"/>
              <a:buChar char="§"/>
            </a:pPr>
            <a:r>
              <a:rPr lang="pl-PL" dirty="0"/>
              <a:t>Istotna jest data rozpoczęcia pracy wskazana w dokumencie stanowiącym podstawę nawiązania stosunku pracy. Tym samym, co do zasady powinna to być jedna umowa (lub inny dokument będący podstawą nawiązania stosunku pracy) zawarta w związku z nawiązaniem stosunku pracy na minimum trzy miesiące i przynajmniej na ½ etatu. </a:t>
            </a:r>
          </a:p>
          <a:p>
            <a:pPr marL="285750" indent="-285750" algn="just">
              <a:buFont typeface="Wingdings" panose="05000000000000000000" pitchFamily="2" charset="2"/>
              <a:buChar char="§"/>
            </a:pPr>
            <a:r>
              <a:rPr lang="pl-PL" dirty="0"/>
              <a:t>Niemniej, dopuszcza się również sytuacje, w których uczestnik udokumentuje fakt podjęcia pracy </a:t>
            </a:r>
            <a:r>
              <a:rPr lang="pl-PL" b="1" dirty="0"/>
              <a:t>na podstawie kilku umów </a:t>
            </a:r>
            <a:r>
              <a:rPr lang="pl-PL" dirty="0"/>
              <a:t>(lub innych dokumentów stanowiących podstawę do nawiązania stosunku pracy), pod warunkiem potwierdzenia zatrudnienia </a:t>
            </a:r>
            <a:r>
              <a:rPr lang="pl-PL" b="1" dirty="0"/>
              <a:t>na łączny okres trzech miesięcy (do tego okresu nie należy wliczać ewentualnych przerw w zatrudnieniu) i zachowania minimalnego wymiaru etatu w wysokości ½ dla każdej umowy; </a:t>
            </a:r>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9017382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642393"/>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383490" y="1347812"/>
            <a:ext cx="10515600" cy="4526732"/>
          </a:xfrm>
        </p:spPr>
        <p:txBody>
          <a:bodyPr>
            <a:noAutofit/>
          </a:bodyPr>
          <a:lstStyle/>
          <a:p>
            <a:pPr algn="just"/>
            <a:endParaRPr lang="pl-PL" b="1" dirty="0"/>
          </a:p>
          <a:p>
            <a:pPr algn="just"/>
            <a:r>
              <a:rPr lang="pl-PL" b="1" dirty="0"/>
              <a:t>W przypadku, gdy uczestnik projektu rozpoczął realizację zadań na podstawie umowy cywilnoprawnej</a:t>
            </a:r>
            <a:r>
              <a:rPr lang="pl-PL" dirty="0"/>
              <a:t>, warunkiem uwzględnienia takiej osoby w liczbie uczestników projektu, którzy podjęli pracę po zakończeniu wsparcia jest spełnienie dwóch przesłanek: </a:t>
            </a:r>
          </a:p>
          <a:p>
            <a:pPr marL="342900" indent="-342900" algn="just">
              <a:buFont typeface="Wingdings" panose="05000000000000000000" pitchFamily="2" charset="2"/>
              <a:buChar char="§"/>
            </a:pPr>
            <a:r>
              <a:rPr lang="pl-PL" dirty="0"/>
              <a:t>umowa cywilnoprawna jest zawarta na minimum trzy miesiące oraz</a:t>
            </a:r>
          </a:p>
          <a:p>
            <a:pPr marL="342900" indent="-342900" algn="just">
              <a:buFont typeface="Wingdings" panose="05000000000000000000" pitchFamily="2" charset="2"/>
              <a:buChar char="§"/>
            </a:pPr>
            <a:r>
              <a:rPr lang="pl-PL" dirty="0"/>
              <a:t>wartość umowy jest równa lub wyższa od trzykrotności minimalnego wynagrodzenia za pracę ustalanego na podstawie przepisów o minimalnym wynagrodzeniu za pracę </a:t>
            </a:r>
          </a:p>
          <a:p>
            <a:pPr algn="just"/>
            <a:endParaRPr lang="pl-PL" dirty="0"/>
          </a:p>
          <a:p>
            <a:pPr algn="just"/>
            <a:r>
              <a:rPr lang="pl-PL" b="1" dirty="0"/>
              <a:t>W przypadku umowy o dzieło, w której nie określono czasu trwania umowy, wartość umowy musi być równa lub wyższa od trzykrotności minimalnego wynagrodzenia</a:t>
            </a:r>
            <a:r>
              <a:rPr lang="pl-PL" dirty="0"/>
              <a:t> za pracę ustalanego na podstawie przepisów o minimalnym wynagrodzeniu za pracę. 	</a:t>
            </a:r>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112756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Płatności </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1. Beneficjent składa pierwszy wniosek o płatność, będący podstawą wypłaty pierwszej transzy</a:t>
            </a:r>
          </a:p>
          <a:p>
            <a:r>
              <a:rPr lang="pl-PL" dirty="0"/>
              <a:t>dofinansowania, po podpisaniu umowy.</a:t>
            </a:r>
          </a:p>
          <a:p>
            <a:r>
              <a:rPr lang="pl-PL" dirty="0"/>
              <a:t>2. Beneficjent składa kolejne wnioski o płatność za okresy rozliczeniowe, zgodnie z harmonogramem płatności w terminie do 10 dni roboczych od zakończenia okresu rozliczeniowego, a końcowy wniosek o płatność w terminie do 90 dni kalendarzowych od dnia zakończenia okresu realizacji Projektu ( stawki jednostkowe) lub 30 dni kalendarzowych ( projekty rozliczane na podstawie rzeczywiście poniesionych wydatków).</a:t>
            </a:r>
          </a:p>
          <a:p>
            <a:r>
              <a:rPr lang="pl-PL" dirty="0"/>
              <a:t>3. Beneficjent oświadcza w drugim i kolejnych wnioskach o płatność o kwocie poniesionych w ramach Projektu wydatków bezpośrednich i pośrednich w związku z realizacją wsparcia objętego stawkami jednostkowymi oraz informuje o przebiegu postępu rzeczowego Projektu.</a:t>
            </a:r>
          </a:p>
          <a:p>
            <a:r>
              <a:rPr lang="pl-PL" dirty="0"/>
              <a:t>Beneficjent przedkłada wniosek o płatność oraz dokumenty niezbędne do rozliczenia Projektu za</a:t>
            </a:r>
          </a:p>
          <a:p>
            <a:r>
              <a:rPr lang="pl-PL" dirty="0"/>
              <a:t>pośrednictwem SL2014, chyba że z przyczyn technicznych nie jest to możliwe.</a:t>
            </a:r>
          </a:p>
        </p:txBody>
      </p:sp>
    </p:spTree>
    <p:extLst>
      <p:ext uri="{BB962C8B-B14F-4D97-AF65-F5344CB8AC3E}">
        <p14:creationId xmlns:p14="http://schemas.microsoft.com/office/powerpoint/2010/main" val="1176924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12299"/>
            <a:ext cx="11348581" cy="500715"/>
          </a:xfrm>
        </p:spPr>
        <p:txBody>
          <a:bodyPr>
            <a:normAutofit fontScale="90000"/>
          </a:bodyPr>
          <a:lstStyle/>
          <a:p>
            <a:r>
              <a:rPr lang="pl-PL" b="1" dirty="0"/>
              <a:t>Efektywność zatrudnieniowa</a:t>
            </a:r>
          </a:p>
        </p:txBody>
      </p:sp>
      <p:sp>
        <p:nvSpPr>
          <p:cNvPr id="3" name="Symbol zastępczy zawartości 2"/>
          <p:cNvSpPr>
            <a:spLocks noGrp="1"/>
          </p:cNvSpPr>
          <p:nvPr>
            <p:ph idx="1"/>
          </p:nvPr>
        </p:nvSpPr>
        <p:spPr>
          <a:xfrm>
            <a:off x="277473" y="1262378"/>
            <a:ext cx="10515600" cy="4526732"/>
          </a:xfrm>
        </p:spPr>
        <p:txBody>
          <a:bodyPr>
            <a:noAutofit/>
          </a:bodyPr>
          <a:lstStyle/>
          <a:p>
            <a:pPr algn="just"/>
            <a:r>
              <a:rPr lang="pl-PL" b="1" dirty="0"/>
              <a:t>Warunkiem uwzględnienia uczestnika</a:t>
            </a:r>
            <a:r>
              <a:rPr lang="pl-PL" dirty="0"/>
              <a:t> projektu, który po zakończeniu udziału w projekcie </a:t>
            </a:r>
            <a:r>
              <a:rPr lang="pl-PL" b="1" dirty="0"/>
              <a:t>podjął działalność gospodarczą, w liczbie osób pracujących jest dostarczenie dokumentu potwierdzającego fakt rozpoczęcia prowadzenia działalności gospodarczej - jako datę początkową należy brać pod uwagę datę rozpoczęcia wykonywania działalności gospodarczej </a:t>
            </a:r>
            <a:r>
              <a:rPr lang="pl-PL" dirty="0"/>
              <a:t>(zgodnie z aktualnym wpisem do ewidencji działalności gospodarczej CEIDG lub KRS), nie zaś sam moment dokonania rejestracji firmy.</a:t>
            </a:r>
          </a:p>
          <a:p>
            <a:pPr algn="just"/>
            <a:endParaRPr lang="pl-PL" dirty="0"/>
          </a:p>
          <a:p>
            <a:pPr algn="just"/>
            <a:r>
              <a:rPr lang="pl-PL" b="1" dirty="0"/>
              <a:t>Z kryterium efektywności zatrudnieniowej są wyłączone osoby</a:t>
            </a:r>
            <a:r>
              <a:rPr lang="pl-PL" dirty="0"/>
              <a:t>, które podjęły działalność gospodarczą, w wyniku otrzymania w ramach projektu </a:t>
            </a:r>
            <a:r>
              <a:rPr lang="pl-PL" b="1" dirty="0"/>
              <a:t>współfinansowanego z EFS zwrotnych lub bezzwrotnych środków </a:t>
            </a:r>
            <a:r>
              <a:rPr lang="pl-PL" dirty="0"/>
              <a:t>na ten cel (zarówno w ramach projektu realizowanego przez beneficjenta, który w umowie o dofinansowanie projektu został zobowiązany do przedstawiania informacji niezbędnych do weryfikacji tego kryterium, jak również w ramach innego projektu EFS, tj. wdrażanego przez inny podmiot).</a:t>
            </a:r>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20211663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668897"/>
            <a:ext cx="11348581" cy="500715"/>
          </a:xfrm>
        </p:spPr>
        <p:txBody>
          <a:bodyPr>
            <a:normAutofit fontScale="90000"/>
          </a:bodyPr>
          <a:lstStyle/>
          <a:p>
            <a:r>
              <a:rPr lang="pl-PL" b="1" dirty="0"/>
              <a:t>Efektywność zatrudnieniowa </a:t>
            </a:r>
          </a:p>
        </p:txBody>
      </p:sp>
      <p:sp>
        <p:nvSpPr>
          <p:cNvPr id="3" name="Symbol zastępczy zawartości 2"/>
          <p:cNvSpPr>
            <a:spLocks noGrp="1"/>
          </p:cNvSpPr>
          <p:nvPr>
            <p:ph idx="1"/>
          </p:nvPr>
        </p:nvSpPr>
        <p:spPr>
          <a:xfrm>
            <a:off x="383490" y="1662371"/>
            <a:ext cx="10515600" cy="4526732"/>
          </a:xfrm>
        </p:spPr>
        <p:txBody>
          <a:bodyPr>
            <a:noAutofit/>
          </a:bodyPr>
          <a:lstStyle/>
          <a:p>
            <a:pPr algn="just"/>
            <a:endParaRPr lang="pl-PL" b="1" dirty="0"/>
          </a:p>
          <a:p>
            <a:pPr algn="just"/>
            <a:r>
              <a:rPr lang="pl-PL" b="1" dirty="0"/>
              <a:t>Kryterium efektywności zatrudnieniowej jest mierzone </a:t>
            </a:r>
            <a:r>
              <a:rPr lang="pl-PL" dirty="0"/>
              <a:t>w odniesieniu do grup docelowych (np. osoby długotrwale bezrobotne, osoby z niepełnosprawnościami). Jeżeli jeden uczestnik projektu kwalifikuje się do kilku grup docelowych, wówczas jest on wykazywany we wszystkich kategoriach, do których należy (np. długotrwałe bezrobocie, niepełnosprawność).</a:t>
            </a:r>
          </a:p>
          <a:p>
            <a:pPr algn="just"/>
            <a:endParaRPr lang="pl-PL" dirty="0"/>
          </a:p>
          <a:p>
            <a:pPr algn="just"/>
            <a:r>
              <a:rPr lang="pl-PL" b="1" dirty="0"/>
              <a:t>Zatwierdzenie końcowego wniosku o płatność i ostateczne rozliczenie Projektu uwarunkowane jest przekazaniem przez Beneficjenta danych nt. spełnienia kryterium efektywności.</a:t>
            </a:r>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3574091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8274" y="516572"/>
            <a:ext cx="8229600" cy="1143000"/>
          </a:xfrm>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pl-PL" sz="2900" b="1" dirty="0">
                <a:solidFill>
                  <a:schemeClr val="tx1"/>
                </a:solidFill>
              </a:rPr>
              <a:t>Efektywność zatrudnieniowa 2018</a:t>
            </a:r>
            <a:endParaRPr lang="pl-PL" sz="2900" b="1" cap="all" dirty="0">
              <a:ln w="9000" cmpd="sng">
                <a:solidFill>
                  <a:schemeClr val="tx2">
                    <a:lumMod val="75000"/>
                  </a:schemeClr>
                </a:solidFill>
                <a:prstDash val="solid"/>
              </a:ln>
              <a:solidFill>
                <a:schemeClr val="tx1"/>
              </a:solidFill>
              <a:effectLst>
                <a:reflection blurRad="12700" stA="28000" endPos="45000" dist="1000" dir="5400000" sy="-100000" algn="bl" rotWithShape="0"/>
              </a:effectLst>
            </a:endParaRPr>
          </a:p>
        </p:txBody>
      </p:sp>
      <p:sp>
        <p:nvSpPr>
          <p:cNvPr id="7171" name="Symbol zastępczy zawartości 2"/>
          <p:cNvSpPr>
            <a:spLocks noGrp="1"/>
          </p:cNvSpPr>
          <p:nvPr>
            <p:ph idx="1"/>
          </p:nvPr>
        </p:nvSpPr>
        <p:spPr>
          <a:xfrm>
            <a:off x="348274" y="1291799"/>
            <a:ext cx="10836000" cy="5867400"/>
          </a:xfrm>
        </p:spPr>
        <p:txBody>
          <a:bodyPr rtlCol="0">
            <a:normAutofit/>
          </a:bodyPr>
          <a:lstStyle/>
          <a:p>
            <a:r>
              <a:rPr lang="pl-PL" dirty="0"/>
              <a:t>Jest mierzona wyłącznie wśród tych uczestników projektu, którzy w momencie rozpoczęcia udziału w projekcie byli osobami bezrobotnymi lub osobami biernymi zawodowo, z wyłączeniem osób, które w ramach projektu lub w okresie 3 miesięcy od zakończenia udziału w projekcie podjęły naukę w formach szkolnych lub otrzymały zwrotne lub bezzwrotne środki na podjęcie działalności gospodarczej z EFS (zarówno w danym projekcie realizowanym przez beneficjenta, jak i w innych projektach EFS); </a:t>
            </a:r>
          </a:p>
          <a:p>
            <a:r>
              <a:rPr lang="pl-PL" b="1" dirty="0"/>
              <a:t>Zatrudnienie to podjęcie pracy w oparciu o:</a:t>
            </a:r>
          </a:p>
          <a:p>
            <a:r>
              <a:rPr lang="pl-PL" dirty="0"/>
              <a:t>i. </a:t>
            </a:r>
            <a:r>
              <a:rPr lang="pl-PL" b="1" dirty="0"/>
              <a:t>stosunek pracy  na min ½ etatu </a:t>
            </a:r>
            <a:r>
              <a:rPr lang="pl-PL" dirty="0"/>
              <a:t>(regulowany w szczególności ustawą z dnia 26 czerwca 1974 r. - Kodeks pracy) lub</a:t>
            </a:r>
          </a:p>
          <a:p>
            <a:r>
              <a:rPr lang="pl-PL" dirty="0"/>
              <a:t>ii. </a:t>
            </a:r>
            <a:r>
              <a:rPr lang="pl-PL" b="1" dirty="0"/>
              <a:t>podjęcie działalności gospodarczej </a:t>
            </a:r>
            <a:r>
              <a:rPr lang="pl-PL" dirty="0"/>
              <a:t>(regulowane w szczególności ustawą z dnia 2 lipca 2004 r. o swobodzie działalności gospodarczej);</a:t>
            </a:r>
          </a:p>
          <a:p>
            <a:r>
              <a:rPr lang="pl-PL" dirty="0"/>
              <a:t>Działalność gospodarcza powinna zostać rozpoczęta w okresie do trzech miesięcy od zakończenia przez uczestnika udziału w projekcie. </a:t>
            </a:r>
            <a:endParaRPr lang="pl-PL" altLang="pl-PL" sz="2200" dirty="0">
              <a:latin typeface="Garamond" panose="02020404030301010803" pitchFamily="18" charset="0"/>
            </a:endParaRPr>
          </a:p>
          <a:p>
            <a:pPr>
              <a:buFont typeface="Wingdings" panose="05000000000000000000" pitchFamily="2" charset="2"/>
              <a:buChar char="Ø"/>
              <a:defRPr/>
            </a:pPr>
            <a:endParaRPr lang="pl-PL" altLang="pl-PL" sz="2200" dirty="0">
              <a:latin typeface="Garamond" panose="02020404030301010803" pitchFamily="18" charset="0"/>
            </a:endParaRPr>
          </a:p>
        </p:txBody>
      </p:sp>
    </p:spTree>
    <p:extLst>
      <p:ext uri="{BB962C8B-B14F-4D97-AF65-F5344CB8AC3E}">
        <p14:creationId xmlns:p14="http://schemas.microsoft.com/office/powerpoint/2010/main" val="14205018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8274" y="516572"/>
            <a:ext cx="8229600" cy="1143000"/>
          </a:xfrm>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pl-PL" sz="2900" b="1" dirty="0">
                <a:solidFill>
                  <a:schemeClr val="tx1"/>
                </a:solidFill>
              </a:rPr>
              <a:t>Efektywność zatrudnieniowa 2018</a:t>
            </a:r>
            <a:endParaRPr lang="pl-PL" sz="2900" b="1" cap="all" dirty="0">
              <a:ln w="9000" cmpd="sng">
                <a:solidFill>
                  <a:schemeClr val="tx2">
                    <a:lumMod val="75000"/>
                  </a:schemeClr>
                </a:solidFill>
                <a:prstDash val="solid"/>
              </a:ln>
              <a:solidFill>
                <a:schemeClr val="tx1"/>
              </a:solidFill>
              <a:effectLst>
                <a:reflection blurRad="12700" stA="28000" endPos="45000" dist="1000" dir="5400000" sy="-100000" algn="bl" rotWithShape="0"/>
              </a:effectLst>
            </a:endParaRPr>
          </a:p>
        </p:txBody>
      </p:sp>
      <p:sp>
        <p:nvSpPr>
          <p:cNvPr id="7171" name="Symbol zastępczy zawartości 2"/>
          <p:cNvSpPr>
            <a:spLocks noGrp="1"/>
          </p:cNvSpPr>
          <p:nvPr>
            <p:ph idx="1"/>
          </p:nvPr>
        </p:nvSpPr>
        <p:spPr>
          <a:xfrm>
            <a:off x="348274" y="1291799"/>
            <a:ext cx="10836000" cy="5867400"/>
          </a:xfrm>
        </p:spPr>
        <p:txBody>
          <a:bodyPr rtlCol="0">
            <a:normAutofit/>
          </a:bodyPr>
          <a:lstStyle/>
          <a:p>
            <a:r>
              <a:rPr lang="pl-PL" dirty="0"/>
              <a:t>Warunkiem uwzględnienia w liczbie osób pracujących uczestnika projektu, który rozpoczął prowadzenie działalności gospodarczej, jest dostarczenie dokumentu potwierdzającego fakt rozpoczęcia prowadzenia działalności gospodarczej (np. dowód opłacenia należnych składek na ubezpieczenia społeczne lub zaświadczenie wydane przez upoważniony organ – np. ZUS, Urząd Skarbowy, urząd miasta lub gminy). </a:t>
            </a:r>
          </a:p>
          <a:p>
            <a:endParaRPr lang="pl-PL" dirty="0"/>
          </a:p>
          <a:p>
            <a:r>
              <a:rPr lang="pl-PL" dirty="0"/>
              <a:t>Dokumentem potwierdzającym fakt rozpoczęcia prowadzenia działalności gospodarczej może być również wyciąg z wpisu do CEIDG wydrukowany przez beneficjenta lub uczestnika projektu i dostarczony do beneficjenta, w którym określona została data rozpoczęcia działalności gospodarczej;</a:t>
            </a:r>
            <a:endParaRPr lang="pl-PL" altLang="pl-PL" dirty="0"/>
          </a:p>
          <a:p>
            <a:pPr>
              <a:buFont typeface="Wingdings" panose="05000000000000000000" pitchFamily="2" charset="2"/>
              <a:buChar char="Ø"/>
              <a:defRPr/>
            </a:pPr>
            <a:endParaRPr lang="pl-PL" altLang="pl-PL" sz="2200" dirty="0">
              <a:latin typeface="Garamond" panose="02020404030301010803" pitchFamily="18" charset="0"/>
            </a:endParaRPr>
          </a:p>
        </p:txBody>
      </p:sp>
    </p:spTree>
    <p:extLst>
      <p:ext uri="{BB962C8B-B14F-4D97-AF65-F5344CB8AC3E}">
        <p14:creationId xmlns:p14="http://schemas.microsoft.com/office/powerpoint/2010/main" val="40310852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08654"/>
            <a:ext cx="11348581" cy="500715"/>
          </a:xfrm>
        </p:spPr>
        <p:txBody>
          <a:bodyPr>
            <a:normAutofit fontScale="90000"/>
          </a:bodyPr>
          <a:lstStyle/>
          <a:p>
            <a:r>
              <a:rPr lang="pl-PL" b="1" dirty="0"/>
              <a:t>Badanie kompetencji i kwalifikacji zawodowych</a:t>
            </a:r>
          </a:p>
        </p:txBody>
      </p:sp>
      <p:sp>
        <p:nvSpPr>
          <p:cNvPr id="3" name="Symbol zastępczy zawartości 2"/>
          <p:cNvSpPr>
            <a:spLocks noGrp="1"/>
          </p:cNvSpPr>
          <p:nvPr>
            <p:ph idx="1"/>
          </p:nvPr>
        </p:nvSpPr>
        <p:spPr>
          <a:xfrm>
            <a:off x="459929" y="1209369"/>
            <a:ext cx="10515600" cy="4526732"/>
          </a:xfrm>
        </p:spPr>
        <p:txBody>
          <a:bodyPr>
            <a:noAutofit/>
          </a:bodyPr>
          <a:lstStyle/>
          <a:p>
            <a:r>
              <a:rPr lang="pl-PL" b="1" dirty="0"/>
              <a:t>Fakt nabycia kompetencji będzie weryfikowany w ramach następujących etapów</a:t>
            </a:r>
            <a:r>
              <a:rPr lang="pl-PL" dirty="0"/>
              <a:t>:</a:t>
            </a:r>
          </a:p>
          <a:p>
            <a:r>
              <a:rPr lang="pl-PL" b="1" dirty="0"/>
              <a:t>a) ETAP I </a:t>
            </a:r>
            <a:r>
              <a:rPr lang="pl-PL" dirty="0"/>
              <a:t>– </a:t>
            </a:r>
            <a:r>
              <a:rPr lang="pl-PL" b="1" dirty="0"/>
              <a:t>Zakres</a:t>
            </a:r>
            <a:r>
              <a:rPr lang="pl-PL" dirty="0"/>
              <a:t> – zdefiniowanie w ramach wniosku o dofinansowanie lub w regulaminie konkursu grupy docelowej do objęcia wsparciem oraz wybranie obszaru interwencji EFS, który będzie poddany ocenie,</a:t>
            </a:r>
          </a:p>
          <a:p>
            <a:r>
              <a:rPr lang="pl-PL" b="1" dirty="0"/>
              <a:t>b) ETAP II </a:t>
            </a:r>
            <a:r>
              <a:rPr lang="pl-PL" dirty="0"/>
              <a:t>– </a:t>
            </a:r>
            <a:r>
              <a:rPr lang="pl-PL" b="1" dirty="0"/>
              <a:t>Wzorzec</a:t>
            </a:r>
            <a:r>
              <a:rPr lang="pl-PL" dirty="0"/>
              <a:t> – zdefiniowanie we wniosku o dofinansowanie lub w regulaminie konkursu standardu wymagań, tj. efektów uczenia się, które osiągną uczestnicy w wyniku przeprowadzonych działań projektowych,</a:t>
            </a:r>
          </a:p>
          <a:p>
            <a:r>
              <a:rPr lang="pl-PL" b="1" dirty="0"/>
              <a:t>c) ETAP III </a:t>
            </a:r>
            <a:r>
              <a:rPr lang="pl-PL" dirty="0"/>
              <a:t>– </a:t>
            </a:r>
            <a:r>
              <a:rPr lang="pl-PL" b="1" dirty="0"/>
              <a:t>Ocena </a:t>
            </a:r>
            <a:r>
              <a:rPr lang="pl-PL" dirty="0"/>
              <a:t>– przeprowadzenie weryfikacji na podstawie opracowanych kryteriów oceny po zakończeniu wsparcia udzielanego danej osobie,</a:t>
            </a:r>
          </a:p>
          <a:p>
            <a:r>
              <a:rPr lang="pl-PL" b="1" dirty="0"/>
              <a:t>d) ETAP IV </a:t>
            </a:r>
            <a:r>
              <a:rPr lang="pl-PL" dirty="0"/>
              <a:t>–</a:t>
            </a:r>
            <a:r>
              <a:rPr lang="pl-PL" b="1" dirty="0"/>
              <a:t>Porównanie</a:t>
            </a:r>
            <a:r>
              <a:rPr lang="pl-PL" dirty="0"/>
              <a:t> – porównanie uzyskanych wyników etapu III (ocena) z przyjętymi wymaganiami (określonymi na etapie II efektami uczenia się) po zakończeniu wsparcia udzielanego danej osobie. </a:t>
            </a:r>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32483750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08654"/>
            <a:ext cx="11348581" cy="500715"/>
          </a:xfrm>
        </p:spPr>
        <p:txBody>
          <a:bodyPr>
            <a:normAutofit fontScale="90000"/>
          </a:bodyPr>
          <a:lstStyle/>
          <a:p>
            <a:r>
              <a:rPr lang="pl-PL" b="1" dirty="0"/>
              <a:t>Badanie kompetencji i kwalifikacji zawodowych</a:t>
            </a:r>
          </a:p>
        </p:txBody>
      </p:sp>
      <p:sp>
        <p:nvSpPr>
          <p:cNvPr id="3" name="Symbol zastępczy zawartości 2"/>
          <p:cNvSpPr>
            <a:spLocks noGrp="1"/>
          </p:cNvSpPr>
          <p:nvPr>
            <p:ph idx="1"/>
          </p:nvPr>
        </p:nvSpPr>
        <p:spPr>
          <a:xfrm>
            <a:off x="459929" y="1209369"/>
            <a:ext cx="10515600" cy="4526732"/>
          </a:xfrm>
        </p:spPr>
        <p:txBody>
          <a:bodyPr>
            <a:noAutofit/>
          </a:bodyPr>
          <a:lstStyle/>
          <a:p>
            <a:r>
              <a:rPr lang="pl-PL" b="1" dirty="0"/>
              <a:t>Kompetencja</a:t>
            </a:r>
            <a:r>
              <a:rPr lang="pl-PL" dirty="0"/>
              <a:t> to wyodrębniony zestaw efektów uczenia się/kształcenia. Opis kompetencji zawiera jasno określone warunki, które powinien spełniać uczestnik projektu ubiegający się o nabycie kompetencji, tj. wyczerpującą informację o efektach uczenia się dla danej kompetencji oraz kryteria i metody ich weryfikacji.</a:t>
            </a:r>
          </a:p>
          <a:p>
            <a:r>
              <a:rPr lang="pl-PL" b="1" dirty="0"/>
              <a:t>Kwalifikacja </a:t>
            </a:r>
            <a:r>
              <a:rPr lang="pl-PL" dirty="0"/>
              <a:t>to określony zestaw efektów uczenia się w zakresie wiedzy, umiejętności oraz kompetencji społecznych nabytych w edukacji formalnej, edukacji </a:t>
            </a:r>
            <a:r>
              <a:rPr lang="pl-PL" dirty="0" err="1"/>
              <a:t>pozaformalnej</a:t>
            </a:r>
            <a:r>
              <a:rPr lang="pl-PL" dirty="0"/>
              <a:t> lub poprzez uczenie się nieformalne, zgodnych z ustalonymi dla danej kwalifikacji wymaganiami, których osiągnięcie zostało sprawdzone w walidacji oraz formalnie potwierdzone przez instytucję uprawnioną do certyfikowania. </a:t>
            </a:r>
          </a:p>
          <a:p>
            <a:r>
              <a:rPr lang="pl-PL" b="1" dirty="0"/>
              <a:t>Zgodność z ustalonymi wymaganiami </a:t>
            </a:r>
            <a:r>
              <a:rPr lang="pl-PL" dirty="0"/>
              <a:t>oznacza, że wymagania dotyczące efektów uczenia się (wiedzy, umiejętności i kompetencji społecznych), składających się na daną kwalifikację opisane są w języku efektów uczenia się. Ponadto, dla kwalifikacji powinny być również określone wymagania dotyczące walidacji, a proces nadawania kwalifikacji (walidacji i certyfikowania) powinien być objęty zasadami zapewniania jakości. </a:t>
            </a:r>
          </a:p>
          <a:p>
            <a:endParaRPr lang="pl-PL" dirty="0"/>
          </a:p>
          <a:p>
            <a:pPr algn="just"/>
            <a:endParaRPr lang="pl-PL" i="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3129718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08654"/>
            <a:ext cx="11348581" cy="500715"/>
          </a:xfrm>
        </p:spPr>
        <p:txBody>
          <a:bodyPr>
            <a:normAutofit fontScale="90000"/>
          </a:bodyPr>
          <a:lstStyle/>
          <a:p>
            <a:r>
              <a:rPr lang="pl-PL" b="1" dirty="0"/>
              <a:t>Badanie kompetencji i kwalifikacji zawodowych</a:t>
            </a:r>
          </a:p>
        </p:txBody>
      </p:sp>
      <p:sp>
        <p:nvSpPr>
          <p:cNvPr id="3" name="Symbol zastępczy zawartości 2"/>
          <p:cNvSpPr>
            <a:spLocks noGrp="1"/>
          </p:cNvSpPr>
          <p:nvPr>
            <p:ph idx="1"/>
          </p:nvPr>
        </p:nvSpPr>
        <p:spPr>
          <a:xfrm>
            <a:off x="459929" y="1209369"/>
            <a:ext cx="10515600" cy="4526732"/>
          </a:xfrm>
        </p:spPr>
        <p:txBody>
          <a:bodyPr>
            <a:noAutofit/>
          </a:bodyPr>
          <a:lstStyle/>
          <a:p>
            <a:r>
              <a:rPr lang="pl-PL" b="1" dirty="0"/>
              <a:t>Walidacja </a:t>
            </a:r>
            <a:r>
              <a:rPr lang="pl-PL" dirty="0"/>
              <a:t>to wieloetapowy proces sprawdzania, czy – niezależnie od sposobu uczenia się – efekty uczenia się wymagane dla danej kwalifikacji zostały osiągnięte. Walidacja poprzedza certyfikowanie. Walidacja obejmuje identyfikację i dokumentację posiadanych efektów uczenia się oraz ich weryfikację w odniesieniu do wymagań określonych dla kwalifikacji. Walidacja powinna być prowadzona w sposób trafny (weryfikowane są te efekty uczenia się, które zostały określone dla danej kwalifikacji) i rzetelny (wynik weryfikacji jest niezależny od miejsca, czasu, metod oraz osób przeprowadzających walidację). Walidację wieńczy podjęcie i wydanie decyzji, jakie efekty uczenia się można potwierdzić, jakie zaś nie. </a:t>
            </a:r>
          </a:p>
          <a:p>
            <a:r>
              <a:rPr lang="pl-PL" b="1" dirty="0"/>
              <a:t>Certyfikowanie </a:t>
            </a:r>
            <a:r>
              <a:rPr lang="pl-PL" dirty="0"/>
              <a:t>to procedura, w wyniku której osoba ucząca się otrzymuje od upoważnionej instytucji formalny dokument stwierdzający, że osiągnęła określoną kwalifikację. Certyfikowanie następuje po walidacji, w wyniku wydania pozytywnej decyzji stwierdzającej, że wszystkie efekty uczenia się wymagane dla danej kwalifikacji zostały osiągnięte. Certyfikaty i inne dokumenty potwierdzające uzyskanie kwalifikacji powinny być </a:t>
            </a:r>
            <a:r>
              <a:rPr lang="pl-PL" b="1" dirty="0"/>
              <a:t>rozpoznawalne </a:t>
            </a:r>
            <a:r>
              <a:rPr lang="pl-PL" dirty="0"/>
              <a:t>i </a:t>
            </a:r>
            <a:r>
              <a:rPr lang="pl-PL" b="1" dirty="0"/>
              <a:t>uznawane </a:t>
            </a:r>
            <a:r>
              <a:rPr lang="pl-PL" dirty="0"/>
              <a:t>w danym sektorze lub branży.</a:t>
            </a:r>
          </a:p>
          <a:p>
            <a:pPr algn="just"/>
            <a:endParaRPr lang="pl-PL" i="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12407721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08654"/>
            <a:ext cx="11348581" cy="500715"/>
          </a:xfrm>
        </p:spPr>
        <p:txBody>
          <a:bodyPr>
            <a:normAutofit fontScale="90000"/>
          </a:bodyPr>
          <a:lstStyle/>
          <a:p>
            <a:r>
              <a:rPr lang="pl-PL" b="1" dirty="0"/>
              <a:t>Badanie kompetencji i kwalifikacji zawodowych</a:t>
            </a:r>
          </a:p>
        </p:txBody>
      </p:sp>
      <p:sp>
        <p:nvSpPr>
          <p:cNvPr id="3" name="Symbol zastępczy zawartości 2"/>
          <p:cNvSpPr>
            <a:spLocks noGrp="1"/>
          </p:cNvSpPr>
          <p:nvPr>
            <p:ph idx="1"/>
          </p:nvPr>
        </p:nvSpPr>
        <p:spPr>
          <a:xfrm>
            <a:off x="459929" y="1209369"/>
            <a:ext cx="10515600" cy="4526732"/>
          </a:xfrm>
        </p:spPr>
        <p:txBody>
          <a:bodyPr>
            <a:noAutofit/>
          </a:bodyPr>
          <a:lstStyle/>
          <a:p>
            <a:r>
              <a:rPr lang="pl-PL" dirty="0"/>
              <a:t>Do czasu pełnego uruchomienia Zintegrowanego Rejestru Kwalifikacji można wskazać przykłady kwalifikacji spoza systemów oświaty i szkolnictwa wyższego, które </a:t>
            </a:r>
            <a:r>
              <a:rPr lang="pl-PL" b="1" dirty="0"/>
              <a:t>mają znaczenie w określonych środowiskach działalności społecznej lub zawodowej </a:t>
            </a:r>
            <a:r>
              <a:rPr lang="pl-PL" dirty="0"/>
              <a:t>oraz </a:t>
            </a:r>
            <a:r>
              <a:rPr lang="pl-PL" b="1" dirty="0"/>
              <a:t>mają stworzony własny system walidacji i certyfikowania</a:t>
            </a:r>
            <a:r>
              <a:rPr lang="pl-PL" dirty="0"/>
              <a:t>. Ponadto pomimo braku regulacji ze strony państwa polskiego, </a:t>
            </a:r>
            <a:r>
              <a:rPr lang="pl-PL" b="1" dirty="0"/>
              <a:t>kwalifikacjami są również certyfikaty, dla których wypracowano już system walidacji i certyfikowania efektów uczenia się na poziomie międzynarodowym. </a:t>
            </a:r>
          </a:p>
          <a:p>
            <a:endParaRPr lang="pl-PL" b="1" dirty="0"/>
          </a:p>
          <a:p>
            <a:r>
              <a:rPr lang="pl-PL" dirty="0"/>
              <a:t>LISTA SPRAWDZAJĄCA do weryfikacji czy dany dokument można uznać za potwierdzający kwalifikacje na potrzeby mierzenia wskaźników monitorowania EFS dot. Uzyskiwania kwalifikacji– załącznik nr 8 do </a:t>
            </a:r>
            <a:r>
              <a:rPr lang="pl-PL" i="1" dirty="0"/>
              <a:t>Wytycznych w zakresie monitorowania postępu rzeczowego ( obowiązuje od 9 lipca 2018 r.)</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20553740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9075" y="3459776"/>
            <a:ext cx="11348581" cy="500715"/>
          </a:xfrm>
        </p:spPr>
        <p:txBody>
          <a:bodyPr>
            <a:normAutofit fontScale="90000"/>
          </a:bodyPr>
          <a:lstStyle/>
          <a:p>
            <a:pPr algn="ctr"/>
            <a:r>
              <a:rPr lang="pl-PL" sz="2800" b="1" dirty="0"/>
              <a:t>Przygotowanie do kontroli projektu</a:t>
            </a:r>
          </a:p>
        </p:txBody>
      </p:sp>
    </p:spTree>
    <p:extLst>
      <p:ext uri="{BB962C8B-B14F-4D97-AF65-F5344CB8AC3E}">
        <p14:creationId xmlns:p14="http://schemas.microsoft.com/office/powerpoint/2010/main" val="27548201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r>
              <a:rPr lang="pl-PL" b="1" dirty="0"/>
              <a:t>Rodzaje kontroli:</a:t>
            </a:r>
          </a:p>
          <a:p>
            <a:pPr marL="457200" indent="-457200">
              <a:buAutoNum type="arabicParenR"/>
            </a:pPr>
            <a:r>
              <a:rPr lang="pl-PL" dirty="0"/>
              <a:t>Kontrola w zakresie weryfikacji wydatków służących sprawdzeniu poprawności i kwalifikowalności poniesionych wydatków w formie:</a:t>
            </a:r>
          </a:p>
          <a:p>
            <a:pPr marL="285750" indent="-285750">
              <a:buFont typeface="Wingdings" panose="05000000000000000000" pitchFamily="2" charset="2"/>
              <a:buChar char="§"/>
            </a:pPr>
            <a:r>
              <a:rPr lang="pl-PL" dirty="0"/>
              <a:t>weryfikacji Wniosku beneficjenta o płatność</a:t>
            </a:r>
          </a:p>
          <a:p>
            <a:pPr marL="285750" indent="-285750">
              <a:buFont typeface="Wingdings" panose="05000000000000000000" pitchFamily="2" charset="2"/>
              <a:buChar char="§"/>
            </a:pPr>
            <a:r>
              <a:rPr lang="pl-PL" dirty="0"/>
              <a:t>kontroli projektu w miejscu jego realizacji/ w siedzibie beneficjenta</a:t>
            </a:r>
          </a:p>
          <a:p>
            <a:pPr marL="285750" indent="-285750">
              <a:buFont typeface="Wingdings" panose="05000000000000000000" pitchFamily="2" charset="2"/>
              <a:buChar char="§"/>
            </a:pPr>
            <a:r>
              <a:rPr lang="pl-PL" dirty="0"/>
              <a:t>kontroli krzyżowych.</a:t>
            </a:r>
          </a:p>
          <a:p>
            <a:r>
              <a:rPr lang="pl-PL" dirty="0"/>
              <a:t>2) Kontrola na zakończenie realizacji projektu;</a:t>
            </a:r>
          </a:p>
          <a:p>
            <a:r>
              <a:rPr lang="pl-PL" dirty="0"/>
              <a:t>3) Kontrola trwałości projektu;</a:t>
            </a:r>
          </a:p>
          <a:p>
            <a:r>
              <a:rPr lang="pl-PL" dirty="0"/>
              <a:t>4) Kontrola uprzednia.</a:t>
            </a:r>
          </a:p>
          <a:p>
            <a:pPr algn="just"/>
            <a:endParaRPr lang="pl-PL" b="1" i="1" dirty="0"/>
          </a:p>
          <a:p>
            <a:pPr algn="just"/>
            <a:endParaRPr lang="pl-PL" i="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Rodzaje kontroli</a:t>
            </a:r>
          </a:p>
        </p:txBody>
      </p:sp>
    </p:spTree>
    <p:extLst>
      <p:ext uri="{BB962C8B-B14F-4D97-AF65-F5344CB8AC3E}">
        <p14:creationId xmlns:p14="http://schemas.microsoft.com/office/powerpoint/2010/main" val="356680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Płatności – stawki jednostkowe</a:t>
            </a:r>
          </a:p>
        </p:txBody>
      </p:sp>
      <p:sp>
        <p:nvSpPr>
          <p:cNvPr id="3" name="Symbol zastępczy zawartości 2"/>
          <p:cNvSpPr>
            <a:spLocks noGrp="1"/>
          </p:cNvSpPr>
          <p:nvPr>
            <p:ph idx="1"/>
          </p:nvPr>
        </p:nvSpPr>
        <p:spPr>
          <a:xfrm>
            <a:off x="207133" y="1215290"/>
            <a:ext cx="11348581" cy="4615449"/>
          </a:xfrm>
        </p:spPr>
        <p:txBody>
          <a:bodyPr>
            <a:noAutofit/>
          </a:bodyPr>
          <a:lstStyle/>
          <a:p>
            <a:pPr algn="l"/>
            <a:r>
              <a:rPr lang="pl-PL" dirty="0"/>
              <a:t>Beneficjent zobowiązuje się do przedkładania wraz z każdym WNP informacji o wszystkich uczestnikach Projektu, zgodnie z zakresem określonym w załączniku do umowy i Wytycznymi.</a:t>
            </a:r>
          </a:p>
          <a:p>
            <a:pPr algn="l"/>
            <a:r>
              <a:rPr lang="pl-PL" dirty="0"/>
              <a:t>6. Beneficjent zobowiązuje się rozliczyć daną SJ nie później niż we WNP składanym za okres, w którym wsparcie objęte stawką jednostkową zostało zrealizowane.</a:t>
            </a:r>
          </a:p>
          <a:p>
            <a:pPr algn="l"/>
            <a:r>
              <a:rPr lang="pl-PL" dirty="0"/>
              <a:t>7. Beneficjent wykazuje we wniosku o płatność stawki jednostkowe w następujących wysokościach:</a:t>
            </a:r>
          </a:p>
          <a:p>
            <a:pPr marL="457200" indent="-457200" algn="l">
              <a:buAutoNum type="arabicParenR"/>
            </a:pPr>
            <a:r>
              <a:rPr lang="pl-PL" b="1" dirty="0"/>
              <a:t>90% </a:t>
            </a:r>
            <a:r>
              <a:rPr lang="pl-PL" dirty="0"/>
              <a:t>SJ, tj. 10 395 zł, za zrealizowanie usług aktywizacji zawodowej,</a:t>
            </a:r>
          </a:p>
          <a:p>
            <a:r>
              <a:rPr lang="pl-PL" dirty="0"/>
              <a:t>2) </a:t>
            </a:r>
            <a:r>
              <a:rPr lang="pl-PL" b="1" dirty="0"/>
              <a:t>10% </a:t>
            </a:r>
            <a:r>
              <a:rPr lang="pl-PL" dirty="0"/>
              <a:t>SJ, tj. 1 155 zł, za doprowadzenie każdego uczestnika do zatrudnienia spełniającego kryterium efektywności zatrudnieniowej (wypłacane, gdy beneficjent jest uprawniony do otrzymania SJ),</a:t>
            </a:r>
          </a:p>
          <a:p>
            <a:r>
              <a:rPr lang="pl-PL" dirty="0"/>
              <a:t>3) </a:t>
            </a:r>
            <a:r>
              <a:rPr lang="pl-PL" b="1" dirty="0"/>
              <a:t>50% </a:t>
            </a:r>
            <a:r>
              <a:rPr lang="pl-PL" dirty="0"/>
              <a:t>SJ, tj. 5 775 zł, gdy uczestnik pójdzie do pracy i przerwie udział w projekcie a jednocześnie w ramach projektu dla uczestnika opracowano IPD/analogiczny dokument oraz w chwili podjęcia zatrudnienia uczestnik brał udział przynajmniej w jednej z form wsparcia przewidzianych w IPD/analogicznym dokumencie, innej niż obligatoryjnej: pośrednictwo pracy i poradnictwo zawodowe.</a:t>
            </a:r>
          </a:p>
        </p:txBody>
      </p:sp>
    </p:spTree>
    <p:extLst>
      <p:ext uri="{BB962C8B-B14F-4D97-AF65-F5344CB8AC3E}">
        <p14:creationId xmlns:p14="http://schemas.microsoft.com/office/powerpoint/2010/main" val="9591306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r>
              <a:rPr lang="pl-PL" dirty="0"/>
              <a:t>Kontrole dzieli się również ze względu na tryb przeprowadzania kontroli na:</a:t>
            </a:r>
          </a:p>
          <a:p>
            <a:pPr marL="457200" indent="-457200">
              <a:buAutoNum type="alphaLcParenR"/>
            </a:pPr>
            <a:r>
              <a:rPr lang="pl-PL" dirty="0"/>
              <a:t>kontrole planowe;</a:t>
            </a:r>
          </a:p>
          <a:p>
            <a:pPr marL="457200" indent="-457200">
              <a:buAutoNum type="alphaLcParenR"/>
            </a:pPr>
            <a:r>
              <a:rPr lang="pl-PL" dirty="0"/>
              <a:t>kontrole doraźne (ad hoc).</a:t>
            </a:r>
          </a:p>
          <a:p>
            <a:endParaRPr lang="pl-PL" dirty="0"/>
          </a:p>
          <a:p>
            <a:r>
              <a:rPr lang="pl-PL" dirty="0"/>
              <a:t>Ze względu na sposób prowadzenia czynności kontrolnych:</a:t>
            </a:r>
          </a:p>
          <a:p>
            <a:pPr marL="457200" indent="-457200" algn="just">
              <a:buAutoNum type="alphaLcParenR"/>
            </a:pPr>
            <a:r>
              <a:rPr lang="pl-PL" dirty="0"/>
              <a:t>kontrole na miejscu/w siedzibie beneficjenta;</a:t>
            </a:r>
          </a:p>
          <a:p>
            <a:pPr marL="457200" indent="-457200" algn="just">
              <a:buAutoNum type="alphaLcParenR"/>
            </a:pPr>
            <a:r>
              <a:rPr lang="pl-PL" dirty="0"/>
              <a:t>kontrole na dokumentach.</a:t>
            </a:r>
            <a:endParaRPr lang="pl-PL" altLang="pl-PL" dirty="0"/>
          </a:p>
          <a:p>
            <a:pPr algn="just"/>
            <a:endParaRPr lang="pl-PL" altLang="pl-PL" dirty="0"/>
          </a:p>
          <a:p>
            <a:pPr algn="just"/>
            <a:endParaRPr lang="pl-PL" b="1" i="1" dirty="0"/>
          </a:p>
          <a:p>
            <a:pPr algn="just"/>
            <a:endParaRPr lang="pl-PL" i="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Rodzaje kontroli</a:t>
            </a:r>
          </a:p>
        </p:txBody>
      </p:sp>
    </p:spTree>
    <p:extLst>
      <p:ext uri="{BB962C8B-B14F-4D97-AF65-F5344CB8AC3E}">
        <p14:creationId xmlns:p14="http://schemas.microsoft.com/office/powerpoint/2010/main" val="39549224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Weryfikacja wydatków obejmuje </a:t>
            </a:r>
            <a:r>
              <a:rPr lang="pl-PL" b="1" dirty="0"/>
              <a:t>sprawdzenie zgodności realizacji projektu </a:t>
            </a:r>
            <a:r>
              <a:rPr lang="pl-PL" dirty="0"/>
              <a:t>z właściwymi celami szczegółowymi PO/RPO, umową o dofinansowanie projektu, przepisami prawa oraz wytycznymi, do stosowania których zobowiązał się beneficjent. </a:t>
            </a:r>
          </a:p>
          <a:p>
            <a:pPr algn="just"/>
            <a:endParaRPr lang="pl-PL" dirty="0"/>
          </a:p>
          <a:p>
            <a:pPr algn="just"/>
            <a:r>
              <a:rPr lang="pl-PL" dirty="0"/>
              <a:t>W trakcie weryfikacji wydatków każdorazowo sprawdza się, </a:t>
            </a:r>
            <a:r>
              <a:rPr lang="pl-PL" b="1" dirty="0"/>
              <a:t>czy dana operacja realizowana jest zgodnie z zakresem merytorycznym</a:t>
            </a:r>
            <a:r>
              <a:rPr lang="pl-PL" dirty="0"/>
              <a:t> wskazanym we wniosku o dofinansowanie, harmonogramem oraz budżetem projektu.</a:t>
            </a:r>
          </a:p>
          <a:p>
            <a:pPr algn="just"/>
            <a:endParaRPr lang="pl-PL" dirty="0"/>
          </a:p>
          <a:p>
            <a:pPr algn="just"/>
            <a:r>
              <a:rPr lang="pl-PL" dirty="0"/>
              <a:t>Weryfikacji podlega </a:t>
            </a:r>
            <a:r>
              <a:rPr lang="pl-PL" b="1" dirty="0"/>
              <a:t>postęp realizacji poszczególnych etapów zadań </a:t>
            </a:r>
            <a:r>
              <a:rPr lang="pl-PL" dirty="0"/>
              <a:t>w kontekście wypracowania określonych produktów/rezultatów oraz adekwatność poniesionych wydatków w stosunku do postępu rzeczowego.</a:t>
            </a:r>
          </a:p>
          <a:p>
            <a:pPr algn="just"/>
            <a:endParaRPr lang="pl-PL" altLang="pl-PL" dirty="0"/>
          </a:p>
          <a:p>
            <a:pPr algn="just"/>
            <a:endParaRPr lang="pl-PL" b="1" i="1" dirty="0"/>
          </a:p>
          <a:p>
            <a:pPr algn="just"/>
            <a:endParaRPr lang="pl-PL" i="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Weryfikacja wydatków</a:t>
            </a:r>
          </a:p>
        </p:txBody>
      </p:sp>
    </p:spTree>
    <p:extLst>
      <p:ext uri="{BB962C8B-B14F-4D97-AF65-F5344CB8AC3E}">
        <p14:creationId xmlns:p14="http://schemas.microsoft.com/office/powerpoint/2010/main" val="20138853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Pozycje z wniosku o płatność </a:t>
            </a:r>
            <a:r>
              <a:rPr lang="pl-PL" b="1" dirty="0"/>
              <a:t>są wybierane do weryfikacji w oparciu o metodykę doboru dokumentów</a:t>
            </a:r>
            <a:r>
              <a:rPr lang="pl-PL" dirty="0"/>
              <a:t> dotyczących </a:t>
            </a:r>
            <a:r>
              <a:rPr lang="pl-PL" b="1" dirty="0"/>
              <a:t>wydatków najbardziej ryzykownych</a:t>
            </a:r>
            <a:r>
              <a:rPr lang="pl-PL" dirty="0"/>
              <a:t> do sprawdzenia w trakcie weryfikacji wniosku o płatność i danych uczestników, określoną w Rocznych Planach Kontroli.</a:t>
            </a:r>
          </a:p>
          <a:p>
            <a:pPr algn="just"/>
            <a:r>
              <a:rPr lang="pl-PL" dirty="0"/>
              <a:t>Sposób prowadzenia pogłębionej analizy zależy od sposobu rozliczania wydatków we wniosku o płatność, tj. rozliczanie na podstawie rzeczywiście poniesionych wydatków lub metod uproszczonych Metodyka doboru dokumentów dotyczących wydatków najbardziej ryzykownych do sprawdzenia w trakcie weryfikacji wniosku o płatność i danych uczestników </a:t>
            </a:r>
            <a:r>
              <a:rPr lang="pl-PL" b="1" dirty="0"/>
              <a:t>projektu rozliczanego na podstawie rzeczywiście poniesionych wydatków </a:t>
            </a:r>
            <a:r>
              <a:rPr lang="pl-PL" dirty="0"/>
              <a:t>uwzględnia następujące wymogi:</a:t>
            </a:r>
          </a:p>
          <a:p>
            <a:pPr algn="just"/>
            <a:r>
              <a:rPr lang="pl-PL" dirty="0"/>
              <a:t>a) </a:t>
            </a:r>
            <a:r>
              <a:rPr lang="pl-PL" b="1" dirty="0"/>
              <a:t>obligatoryjnemu sprawdzeniu podlega dokumentacja źródłowa dotycząca minimum 5% pozycji wydatków, jednak nie mniej niż 3 pozycje wydatków i nie więcej niż 10 pozycji wydatków </a:t>
            </a:r>
            <a:r>
              <a:rPr lang="pl-PL" dirty="0"/>
              <a:t>(chyba że we wniosku o płatność wykazano mniej niż 3 pozycje wydatków), które zostały wykazane w tym wniosku, zwana „próbą dokumentów”,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Pogłębiona analiza wniosków o płatność</a:t>
            </a:r>
          </a:p>
        </p:txBody>
      </p:sp>
    </p:spTree>
    <p:extLst>
      <p:ext uri="{BB962C8B-B14F-4D97-AF65-F5344CB8AC3E}">
        <p14:creationId xmlns:p14="http://schemas.microsoft.com/office/powerpoint/2010/main" val="3723988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marL="285750" indent="-285750" algn="just">
              <a:buFont typeface="Wingdings" panose="05000000000000000000" pitchFamily="2" charset="2"/>
              <a:buChar char="§"/>
            </a:pPr>
            <a:r>
              <a:rPr lang="pl-PL" b="1" dirty="0"/>
              <a:t>w każdym przypadku weryfikacja uwzględnia dokumenty związane z wyborem wykonawców </a:t>
            </a:r>
            <a:r>
              <a:rPr lang="pl-PL" dirty="0"/>
              <a:t>do realizacji zamówień o wartości równej lub wyższej niż próg określony w przepisach wydanych na podstawie art. 11 ust. 8 ustawy z dnia 29 stycznia 2004 r. - Prawo zamówień publicznych (Dz. U. z 2013 r. poz. 907, z </a:t>
            </a:r>
            <a:r>
              <a:rPr lang="pl-PL" dirty="0" err="1"/>
              <a:t>późn</a:t>
            </a:r>
            <a:r>
              <a:rPr lang="pl-PL" dirty="0"/>
              <a:t>. zm., zwanej dalej „Prawem zamówień publicznych”), (</a:t>
            </a:r>
            <a:r>
              <a:rPr lang="pl-PL" b="1" u="sng" dirty="0"/>
              <a:t>135 000 EUR dla usług</a:t>
            </a:r>
            <a:r>
              <a:rPr lang="pl-PL" dirty="0"/>
              <a:t>) </a:t>
            </a:r>
          </a:p>
          <a:p>
            <a:pPr marL="285750" indent="-285750" algn="just">
              <a:buFont typeface="Wingdings" panose="05000000000000000000" pitchFamily="2" charset="2"/>
              <a:buChar char="§"/>
            </a:pPr>
            <a:r>
              <a:rPr lang="pl-PL" dirty="0"/>
              <a:t>w przypadku projektu skierowanego do uczestników – obligatoryjnemu sprawdzeniu podlega dokumentacja źródłowa dotycząca </a:t>
            </a:r>
            <a:r>
              <a:rPr lang="pl-PL" b="1" dirty="0"/>
              <a:t>minimum 5% uczestników projektu </a:t>
            </a:r>
            <a:r>
              <a:rPr lang="pl-PL" dirty="0"/>
              <a:t>wykazanych w okresie rozliczeniowym, za jaki składany jest wniosek o płatność, jednak nie mniej niż 3 (jeśli we wniosku o płatność wykazano 1-2 osoby należy zweryfikować wszystkie wykazane pozycje)  i nie więcej niż 10 uczestników ( </a:t>
            </a:r>
            <a:r>
              <a:rPr lang="pl-PL" i="1" dirty="0"/>
              <a:t>nie dotyczy projektów pozakonkursowych PUP).</a:t>
            </a:r>
            <a:r>
              <a:rPr lang="pl-PL" b="1" dirty="0"/>
              <a:t> </a:t>
            </a:r>
          </a:p>
          <a:p>
            <a:pPr marL="285750" indent="-285750" algn="just">
              <a:buFont typeface="Wingdings" panose="05000000000000000000" pitchFamily="2" charset="2"/>
              <a:buChar char="§"/>
            </a:pPr>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Pogłębiona analiza wniosków o płatność</a:t>
            </a:r>
          </a:p>
        </p:txBody>
      </p:sp>
    </p:spTree>
    <p:extLst>
      <p:ext uri="{BB962C8B-B14F-4D97-AF65-F5344CB8AC3E}">
        <p14:creationId xmlns:p14="http://schemas.microsoft.com/office/powerpoint/2010/main" val="2019995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Weryfikacji podlegają dokumenty finansowo-księgowe wraz z dowodami zapłaty oraz pozostała dokumentacja źródłowa, niezbędna do ustalenia kwalifikowalności wydatków, w szczególności:</a:t>
            </a:r>
          </a:p>
          <a:p>
            <a:pPr algn="just"/>
            <a:r>
              <a:rPr lang="pl-PL" dirty="0"/>
              <a:t>a) wynagrodzenie personelu – m.in. umowy o pracę/umowy cywilnoprawne, zakresy obowiązków, opisy stanowisk, listy płac, protokoły odbioru, </a:t>
            </a:r>
          </a:p>
          <a:p>
            <a:pPr algn="just"/>
            <a:r>
              <a:rPr lang="pl-PL" dirty="0"/>
              <a:t>b) zamówienia o wartości przekraczającej 20 000 PLN netto – m.in. dokumenty potwierdzające dokonanie rozeznania rynku, dokumenty z przeprowadzonego postępowania konkurencyjnego lub dokumenty potwierdzające zwolnienie z zastosowania tego trybu, umowy i faktury, </a:t>
            </a:r>
          </a:p>
          <a:p>
            <a:pPr algn="just"/>
            <a:r>
              <a:rPr lang="pl-PL" dirty="0"/>
              <a:t>c) wykonanie różnego rodzaju produktów/opracowań/ekspertyz na rzecz projektu – m.in. dokumenty związane z wyborem wykonawcy, umowy, faktury, produkty umów oraz dokumenty potwierdzające dokonanie odbioru przedmiotu umowy, </a:t>
            </a:r>
          </a:p>
          <a:p>
            <a:pPr algn="just"/>
            <a:r>
              <a:rPr lang="pl-PL" dirty="0"/>
              <a:t>d) w przypadku uczestników m.in. dokumenty potwierdzające kwalifikowalność uczestnika projektu (m.in. oświadczenia, zaświadczenia urzędowe), certyfikaty, listy obecności; </a:t>
            </a:r>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
        <p:nvSpPr>
          <p:cNvPr id="4" name="Tytuł 3"/>
          <p:cNvSpPr>
            <a:spLocks noGrp="1"/>
          </p:cNvSpPr>
          <p:nvPr>
            <p:ph type="title"/>
          </p:nvPr>
        </p:nvSpPr>
        <p:spPr/>
        <p:txBody>
          <a:bodyPr/>
          <a:lstStyle/>
          <a:p>
            <a:r>
              <a:rPr lang="pl-PL" dirty="0"/>
              <a:t>Pogłębiona analiza wniosków o płatność</a:t>
            </a:r>
          </a:p>
        </p:txBody>
      </p:sp>
    </p:spTree>
    <p:extLst>
      <p:ext uri="{BB962C8B-B14F-4D97-AF65-F5344CB8AC3E}">
        <p14:creationId xmlns:p14="http://schemas.microsoft.com/office/powerpoint/2010/main" val="22416784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marL="285750" indent="-285750" algn="just">
              <a:buFont typeface="Wingdings" panose="05000000000000000000" pitchFamily="2" charset="2"/>
              <a:buChar char="§"/>
            </a:pPr>
            <a:r>
              <a:rPr lang="pl-PL" dirty="0"/>
              <a:t>Weryfikacji podlegają dowody postępu rzeczowego projektu oraz dokumenty potwierdzające osiągnięcie produktów lub rezultatów określonych w umowie o dofinansowanie, np. listy obecności, certyfikaty, przy czym w przypadku weryfikacji uczestników podlegają w szczególności: dokumenty potwierdzające kwalifikowalność uczestnika projektu (m.in. oświadczenia, zaświadczenia urzędowe); </a:t>
            </a:r>
          </a:p>
          <a:p>
            <a:pPr marL="285750" indent="-285750" algn="just">
              <a:buFont typeface="Wingdings" panose="05000000000000000000" pitchFamily="2" charset="2"/>
              <a:buChar char="§"/>
            </a:pPr>
            <a:r>
              <a:rPr lang="pl-PL" dirty="0"/>
              <a:t>Weryfikacja wykorzystuje dane i dokumenty przekazywane za pośrednictwem SL 2014.</a:t>
            </a:r>
          </a:p>
          <a:p>
            <a:pPr marL="285750" indent="-285750" algn="just">
              <a:buFont typeface="Wingdings" panose="05000000000000000000" pitchFamily="2" charset="2"/>
              <a:buChar char="§"/>
            </a:pPr>
            <a:r>
              <a:rPr lang="pl-PL" dirty="0"/>
              <a:t>Instytucja nadzorująca projekt może na każdym etapie realizacji projektu przeprowadzać pogłębioną analizę polegającą na weryfikacji dokumentów źródłowych potwierdzających wszystkie wydatki wykazane we wniosku o płatność i wszystkie dane uczestników; </a:t>
            </a:r>
          </a:p>
          <a:p>
            <a:pPr marL="285750" indent="-285750" algn="just">
              <a:buFont typeface="Wingdings" panose="05000000000000000000" pitchFamily="2" charset="2"/>
              <a:buChar char="§"/>
            </a:pPr>
            <a:r>
              <a:rPr lang="pl-PL" dirty="0"/>
              <a:t>W przypadku cyklicznego wykazywania w kolejnych wnioskach o płatność wydatków wynikających z tych samych dokumentów źródłowych (np. jednej umowy o pracę) - nie ma konieczności ponownego sprawdzania tych samych dokumentów źródłowych, o ile w wyniku wcześniejszej weryfikacji nie stwierdzono nieuzasadnionych wydatków.</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Pogłębiona analiza wniosków o płatność</a:t>
            </a:r>
          </a:p>
        </p:txBody>
      </p:sp>
    </p:spTree>
    <p:extLst>
      <p:ext uri="{BB962C8B-B14F-4D97-AF65-F5344CB8AC3E}">
        <p14:creationId xmlns:p14="http://schemas.microsoft.com/office/powerpoint/2010/main" val="9388295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Kontrola projektu ma na celu </a:t>
            </a:r>
            <a:r>
              <a:rPr lang="pl-PL" b="1" dirty="0"/>
              <a:t>sprawdzenie dostarczenia towarów i usług współfinansowanych w ramach projektów</a:t>
            </a:r>
            <a:r>
              <a:rPr lang="pl-PL" dirty="0"/>
              <a:t>, </a:t>
            </a:r>
            <a:r>
              <a:rPr lang="pl-PL" b="1" dirty="0"/>
              <a:t>faktycznego poniesienia wydatków, a także zgodności projektu z celami szczegółowymi  </a:t>
            </a:r>
            <a:r>
              <a:rPr lang="pl-PL" dirty="0"/>
              <a:t>PO WER oraz z obowiązującymi przepisami prawa i wytycznymi.</a:t>
            </a:r>
          </a:p>
          <a:p>
            <a:pPr algn="just"/>
            <a:endParaRPr lang="pl-PL" dirty="0"/>
          </a:p>
          <a:p>
            <a:pPr algn="just"/>
            <a:r>
              <a:rPr lang="pl-PL" dirty="0"/>
              <a:t>Kontrole projektów prowadzone są co do zasady w trakcie ich realizacji, z uwzględnieniem stopnia zaawansowania rzeczowego i finansowego projektów. </a:t>
            </a:r>
          </a:p>
          <a:p>
            <a:pPr algn="just"/>
            <a:endParaRPr lang="pl-PL" dirty="0"/>
          </a:p>
          <a:p>
            <a:pPr algn="just"/>
            <a:r>
              <a:rPr lang="pl-PL" dirty="0"/>
              <a:t>Ustalany przez jednostkę kontrolującą harmonogram kontroli powinien uwzględniać kontrolę projektów ocenianych jako ryzykowne pod względem finansowym i realizacyjnym i umożliwiać podjęcie ewentualnych działań korygujących i odzyskanie wydatków niekwalifikowalnych w trakcie realizacji projektu.</a:t>
            </a:r>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projektu na miejscu</a:t>
            </a:r>
          </a:p>
        </p:txBody>
      </p:sp>
    </p:spTree>
    <p:extLst>
      <p:ext uri="{BB962C8B-B14F-4D97-AF65-F5344CB8AC3E}">
        <p14:creationId xmlns:p14="http://schemas.microsoft.com/office/powerpoint/2010/main" val="31302842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437077" cy="4500563"/>
          </a:xfrm>
        </p:spPr>
        <p:txBody>
          <a:bodyPr>
            <a:noAutofit/>
          </a:bodyPr>
          <a:lstStyle/>
          <a:p>
            <a:pPr algn="just"/>
            <a:r>
              <a:rPr lang="pl-PL" b="1" dirty="0"/>
              <a:t>Kontroli na miejscu w siedzibie beneficjenta podlegają standardowo następujące obszary: </a:t>
            </a:r>
          </a:p>
          <a:p>
            <a:pPr algn="just">
              <a:spcBef>
                <a:spcPts val="600"/>
              </a:spcBef>
            </a:pPr>
            <a:r>
              <a:rPr lang="pl-PL" dirty="0"/>
              <a:t>a) zgodność rzeczowa realizacji projektu, w tym zgodność podejmowanych działań merytorycznych z celami projektu i prawidłowość realizacji zadań związanych z monitorowaniem projektu, </a:t>
            </a:r>
          </a:p>
          <a:p>
            <a:pPr algn="just">
              <a:spcBef>
                <a:spcPts val="600"/>
              </a:spcBef>
            </a:pPr>
            <a:r>
              <a:rPr lang="pl-PL" dirty="0"/>
              <a:t>b) zgodność realizacji polityk horyzontalnych, w tym równości szans i niedyskryminacji i równości szans płci, </a:t>
            </a:r>
          </a:p>
          <a:p>
            <a:pPr algn="just">
              <a:spcBef>
                <a:spcPts val="600"/>
              </a:spcBef>
            </a:pPr>
            <a:r>
              <a:rPr lang="pl-PL" dirty="0"/>
              <a:t>c) kwalifikowalność uczestników projektu oraz prawidłowość przetwarzania danych osobowych, </a:t>
            </a:r>
          </a:p>
          <a:p>
            <a:pPr algn="just">
              <a:spcBef>
                <a:spcPts val="600"/>
              </a:spcBef>
            </a:pPr>
            <a:r>
              <a:rPr lang="pl-PL" dirty="0"/>
              <a:t>d) prawidłowość rozliczeń finansowych, </a:t>
            </a:r>
          </a:p>
          <a:p>
            <a:pPr algn="just">
              <a:spcBef>
                <a:spcPts val="600"/>
              </a:spcBef>
            </a:pPr>
            <a:r>
              <a:rPr lang="pl-PL" dirty="0"/>
              <a:t>e) poprawność udzielania zamówień publicznych, poprawność stosowania zasady konkurencyjności, </a:t>
            </a:r>
          </a:p>
          <a:p>
            <a:pPr algn="just">
              <a:spcBef>
                <a:spcPts val="600"/>
              </a:spcBef>
            </a:pPr>
            <a:r>
              <a:rPr lang="pl-PL" dirty="0"/>
              <a:t>g) kwalifikowalność personelu projektu, </a:t>
            </a:r>
          </a:p>
          <a:p>
            <a:pPr algn="just">
              <a:spcBef>
                <a:spcPts val="600"/>
              </a:spcBef>
            </a:pPr>
            <a:r>
              <a:rPr lang="pl-PL" dirty="0"/>
              <a:t>h) poprawność udzielania pomocy publicznej/pomocy </a:t>
            </a:r>
            <a:r>
              <a:rPr lang="pl-PL" i="1" dirty="0"/>
              <a:t>de </a:t>
            </a:r>
            <a:r>
              <a:rPr lang="pl-PL" i="1" dirty="0" err="1"/>
              <a:t>minimis</a:t>
            </a:r>
            <a:r>
              <a:rPr lang="pl-PL" dirty="0"/>
              <a:t>, </a:t>
            </a:r>
          </a:p>
          <a:p>
            <a:pPr algn="just">
              <a:spcBef>
                <a:spcPts val="600"/>
              </a:spcBef>
            </a:pPr>
            <a:r>
              <a:rPr lang="pl-PL" dirty="0"/>
              <a:t>i) prawidłowość realizacji działań informacyjno-promocyjnych, </a:t>
            </a:r>
          </a:p>
          <a:p>
            <a:pPr algn="just">
              <a:spcBef>
                <a:spcPts val="600"/>
              </a:spcBef>
            </a:pPr>
            <a:r>
              <a:rPr lang="pl-PL" dirty="0"/>
              <a:t>j) archiwizacja dokumentacji i zapewnienie ścieżki audytu.</a:t>
            </a:r>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w siedzibie beneficjenta</a:t>
            </a:r>
          </a:p>
        </p:txBody>
      </p:sp>
    </p:spTree>
    <p:extLst>
      <p:ext uri="{BB962C8B-B14F-4D97-AF65-F5344CB8AC3E}">
        <p14:creationId xmlns:p14="http://schemas.microsoft.com/office/powerpoint/2010/main" val="30757675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Celem wizyty monitoringowej jest weryfikacja sposobu realizacji projektu w miejscu prowadzenia działań merytorycznych </a:t>
            </a:r>
            <a:r>
              <a:rPr lang="pl-PL" dirty="0"/>
              <a:t>(np. w miejscu szkolenia, stażu, warsztatów).</a:t>
            </a:r>
          </a:p>
          <a:p>
            <a:pPr algn="just"/>
            <a:endParaRPr lang="pl-PL" dirty="0"/>
          </a:p>
          <a:p>
            <a:pPr algn="just"/>
            <a:r>
              <a:rPr lang="pl-PL" b="1" dirty="0"/>
              <a:t>Wizyta monitoringowa jest obligatoryjna</a:t>
            </a:r>
            <a:r>
              <a:rPr lang="pl-PL" dirty="0"/>
              <a:t>. Instytucja nadzorująca projekt jest zobowiązana do przeprowadzenia </a:t>
            </a:r>
            <a:r>
              <a:rPr lang="pl-PL" b="1" dirty="0"/>
              <a:t>przynajmniej jednej wizyty </a:t>
            </a:r>
            <a:r>
              <a:rPr lang="pl-PL" dirty="0"/>
              <a:t>monitoringowej w ramach każdego projektu wybranego do kontroli w danym roku obrachunkowym.</a:t>
            </a:r>
          </a:p>
          <a:p>
            <a:pPr algn="just"/>
            <a:endParaRPr lang="pl-PL" dirty="0"/>
          </a:p>
          <a:p>
            <a:pPr algn="just"/>
            <a:r>
              <a:rPr lang="pl-PL" dirty="0"/>
              <a:t>Wizyta monitoringowa powinna być planowana przed kontrolą w siedzibie beneficjenta na podstawie udostępnionych przez beneficjenta harmonogramów udzielania wsparcia. Wyniki wizyty monitoringowej powinny być brane pod uwagę przez kontrolujących w trakcie kontroli w siedzibie beneficjenta. </a:t>
            </a:r>
          </a:p>
          <a:p>
            <a:pPr algn="just"/>
            <a:r>
              <a:rPr lang="pl-PL" dirty="0"/>
              <a:t>Wizyty monitoringowe są prowadzone bez zapowiedzi.</a:t>
            </a:r>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Wizyta monitoringowa</a:t>
            </a:r>
          </a:p>
        </p:txBody>
      </p:sp>
    </p:spTree>
    <p:extLst>
      <p:ext uri="{BB962C8B-B14F-4D97-AF65-F5344CB8AC3E}">
        <p14:creationId xmlns:p14="http://schemas.microsoft.com/office/powerpoint/2010/main" val="29091143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Zakres wizyty monitoringowej umożliwia ocenę jakości i prawidłowości prowadzonych działań i obejmuje sprawdzenie, czy</a:t>
            </a:r>
            <a:r>
              <a:rPr lang="pl-PL" dirty="0"/>
              <a:t>: </a:t>
            </a:r>
          </a:p>
          <a:p>
            <a:pPr algn="just"/>
            <a:r>
              <a:rPr lang="pl-PL" dirty="0"/>
              <a:t>a) </a:t>
            </a:r>
            <a:r>
              <a:rPr lang="pl-PL" b="1" dirty="0"/>
              <a:t>forma wsparcia </a:t>
            </a:r>
            <a:r>
              <a:rPr lang="pl-PL" dirty="0"/>
              <a:t>jest zgodna z wnioskiem o dofinansowanie projektu, m.in. w zakresie: tematyki, terminów oraz sposobu realizacji wsparcia, </a:t>
            </a:r>
          </a:p>
          <a:p>
            <a:pPr algn="just"/>
            <a:r>
              <a:rPr lang="pl-PL" dirty="0"/>
              <a:t>b) </a:t>
            </a:r>
            <a:r>
              <a:rPr lang="pl-PL" b="1" dirty="0"/>
              <a:t>liczba uczestników </a:t>
            </a:r>
            <a:r>
              <a:rPr lang="pl-PL" dirty="0"/>
              <a:t>odpowiada założeniom opisanym we wniosku, </a:t>
            </a:r>
          </a:p>
          <a:p>
            <a:pPr algn="just"/>
            <a:r>
              <a:rPr lang="pl-PL" dirty="0"/>
              <a:t>c) </a:t>
            </a:r>
            <a:r>
              <a:rPr lang="pl-PL" b="1" dirty="0"/>
              <a:t>forma wsparcia </a:t>
            </a:r>
            <a:r>
              <a:rPr lang="pl-PL" dirty="0"/>
              <a:t>jest zgodna </a:t>
            </a:r>
            <a:r>
              <a:rPr lang="pl-PL" b="1" dirty="0"/>
              <a:t>z harmonogramem </a:t>
            </a:r>
            <a:r>
              <a:rPr lang="pl-PL" dirty="0"/>
              <a:t>realizacji wsparcia, udostępnianym przez beneficjenta na podstawie umowy o dofinansowanie, </a:t>
            </a:r>
          </a:p>
          <a:p>
            <a:pPr algn="just"/>
            <a:r>
              <a:rPr lang="pl-PL" dirty="0"/>
              <a:t>d) </a:t>
            </a:r>
            <a:r>
              <a:rPr lang="pl-PL" b="1" dirty="0"/>
              <a:t>forma wsparcia jest zgodna z umową </a:t>
            </a:r>
            <a:r>
              <a:rPr lang="pl-PL" dirty="0"/>
              <a:t>na realizację usługi (jeśli została zlecona), </a:t>
            </a:r>
          </a:p>
          <a:p>
            <a:pPr algn="just"/>
            <a:r>
              <a:rPr lang="pl-PL" dirty="0"/>
              <a:t>e) pomieszczenia, w których realizowane są zadania merytoryczne oraz materiały udostępniane uczestnikom są dostosowane pod kątem potrzeb osób z niepełnosprawnościami zgodnie z </a:t>
            </a:r>
            <a:r>
              <a:rPr lang="pl-PL" i="1" dirty="0"/>
              <a:t>Wytycznymi.</a:t>
            </a: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Wizyta monitoringowa</a:t>
            </a:r>
          </a:p>
        </p:txBody>
      </p:sp>
    </p:spTree>
    <p:extLst>
      <p:ext uri="{BB962C8B-B14F-4D97-AF65-F5344CB8AC3E}">
        <p14:creationId xmlns:p14="http://schemas.microsoft.com/office/powerpoint/2010/main" val="40919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Płatności – stawki jednostkowe (SJ)</a:t>
            </a:r>
          </a:p>
        </p:txBody>
      </p:sp>
      <p:sp>
        <p:nvSpPr>
          <p:cNvPr id="3" name="Symbol zastępczy zawartości 2"/>
          <p:cNvSpPr>
            <a:spLocks noGrp="1"/>
          </p:cNvSpPr>
          <p:nvPr>
            <p:ph idx="1"/>
          </p:nvPr>
        </p:nvSpPr>
        <p:spPr>
          <a:xfrm>
            <a:off x="207133" y="1308055"/>
            <a:ext cx="11348581" cy="4615449"/>
          </a:xfrm>
        </p:spPr>
        <p:txBody>
          <a:bodyPr>
            <a:normAutofit lnSpcReduction="10000"/>
          </a:bodyPr>
          <a:lstStyle/>
          <a:p>
            <a:r>
              <a:rPr lang="pl-PL" dirty="0"/>
              <a:t>Beneficjent wykazuje we wniosku o płatność SJ w następujących wysokościach:</a:t>
            </a:r>
          </a:p>
          <a:p>
            <a:r>
              <a:rPr lang="pl-PL" dirty="0"/>
              <a:t>1) </a:t>
            </a:r>
            <a:r>
              <a:rPr lang="pl-PL" b="1" dirty="0"/>
              <a:t>90% </a:t>
            </a:r>
            <a:r>
              <a:rPr lang="pl-PL" dirty="0"/>
              <a:t>SJ, tj. 4 302 zł, za zrealizowanie usług zmierzających do poprawy sytuacji uczestnika na rynku pracy,</a:t>
            </a:r>
          </a:p>
          <a:p>
            <a:r>
              <a:rPr lang="pl-PL" dirty="0"/>
              <a:t>2) </a:t>
            </a:r>
            <a:r>
              <a:rPr lang="pl-PL" b="1" dirty="0"/>
              <a:t>10% </a:t>
            </a:r>
            <a:r>
              <a:rPr lang="pl-PL" dirty="0"/>
              <a:t>SJ, tj. 478 zł, za doprowadzenie uczestnika projektu do poprawy jego sytuacji na rynku pracy spełniającej kryterium efektywności zawodowej (warunek: Beneficjent uprawniony do tej SJ),</a:t>
            </a:r>
          </a:p>
          <a:p>
            <a:r>
              <a:rPr lang="pl-PL" dirty="0"/>
              <a:t>3) </a:t>
            </a:r>
            <a:r>
              <a:rPr lang="pl-PL" b="1" dirty="0"/>
              <a:t>50% </a:t>
            </a:r>
            <a:r>
              <a:rPr lang="pl-PL" dirty="0"/>
              <a:t>stawki jednostkowej, tj. 2 390 zł, gdy uczestnik przerwie udział w projekcie z powodu poprawy swojej sytuacji na rynku pracy spełniającej kryterium efektywności zawodowej i jednocześnie w ramach projektu dla uczestnika opracowano IPD lub inny dokument pełniący analogiczną funkcję oraz w chwili podjęcia zatrudnienia uczestnik brał udział przynajmniej w jednej z form wsparcia przewidzianych w IPD lub analogicznym dokumencie, innej niż obligatoryjnej: pośrednictwo pracy i poradnictwo zawodowe.</a:t>
            </a:r>
          </a:p>
          <a:p>
            <a:r>
              <a:rPr lang="pl-PL" dirty="0"/>
              <a:t>Beneficjent jest zobowiązany do rozliczenia całości otrzymanego dofinansowania w końcowym WNP. </a:t>
            </a:r>
          </a:p>
          <a:p>
            <a:r>
              <a:rPr lang="pl-PL" dirty="0"/>
              <a:t>Jeśli dofinansowanie nie zostało w całości rozliczone przez Beneficjenta w ramach SJ i kosztów pośrednich,  Beneficjent zwraca tę część dofinansowania, która dotyczy nierozliczonych środków w terminie 90 dni kalendarzowych od dnia zakończenia okresu realizacji Projektu.</a:t>
            </a:r>
          </a:p>
        </p:txBody>
      </p:sp>
    </p:spTree>
    <p:extLst>
      <p:ext uri="{BB962C8B-B14F-4D97-AF65-F5344CB8AC3E}">
        <p14:creationId xmlns:p14="http://schemas.microsoft.com/office/powerpoint/2010/main" val="42317530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Umożliwia ocenę jakości i prawidłowości prowadzonych działań, obejmuje sprawdzenie, czy</a:t>
            </a:r>
            <a:r>
              <a:rPr lang="pl-PL" dirty="0"/>
              <a:t>: </a:t>
            </a:r>
          </a:p>
          <a:p>
            <a:pPr algn="just"/>
            <a:r>
              <a:rPr lang="pl-PL" dirty="0"/>
              <a:t>f) pomieszczenia, w których realizowane są zadania merytoryczne, </a:t>
            </a:r>
            <a:r>
              <a:rPr lang="pl-PL" b="1" dirty="0"/>
              <a:t>są oznakowane </a:t>
            </a:r>
            <a:r>
              <a:rPr lang="pl-PL" dirty="0"/>
              <a:t>plakatami i/lub tablicami zawierającymi logotypy UE i Funduszy Europejskich oraz nazwę PO WER, informującymi o współfinansowaniu projektu z EFS zgodnie z wymogami określonymi w umowie o dofinansowanie, </a:t>
            </a:r>
          </a:p>
          <a:p>
            <a:pPr algn="just"/>
            <a:r>
              <a:rPr lang="pl-PL" dirty="0"/>
              <a:t>g) uczestnicy otrzymują </a:t>
            </a:r>
            <a:r>
              <a:rPr lang="pl-PL" b="1" dirty="0"/>
              <a:t>materiały, które są oznakowane </a:t>
            </a:r>
            <a:r>
              <a:rPr lang="pl-PL" dirty="0"/>
              <a:t>zgodnie z zasadami informowania i promowania projektów w ramach PO WER, </a:t>
            </a:r>
          </a:p>
          <a:p>
            <a:pPr algn="just"/>
            <a:r>
              <a:rPr lang="pl-PL" dirty="0"/>
              <a:t>h) </a:t>
            </a:r>
            <a:r>
              <a:rPr lang="pl-PL" b="1" dirty="0"/>
              <a:t>sprzęt, wyposażenie </a:t>
            </a:r>
            <a:r>
              <a:rPr lang="pl-PL" dirty="0"/>
              <a:t>oraz elementy infrastruktury zakupione w celu udzielania wsparcia są dostępne w miejscu realizacji usługi i są wykorzystywane zgodnie z przeznaczeniem i </a:t>
            </a:r>
            <a:r>
              <a:rPr lang="pl-PL" b="1" dirty="0"/>
              <a:t>właściwie oznakowane. </a:t>
            </a:r>
          </a:p>
          <a:p>
            <a:pPr algn="just"/>
            <a:r>
              <a:rPr lang="pl-PL" dirty="0"/>
              <a:t>Podczas wizyty monitoringowej instytucja kontrolująca powinna również przeprowadzić </a:t>
            </a:r>
            <a:r>
              <a:rPr lang="pl-PL" b="1" dirty="0"/>
              <a:t>wywiad/ankietę z uczestnikami </a:t>
            </a:r>
            <a:r>
              <a:rPr lang="pl-PL" dirty="0"/>
              <a:t>projektu w celu poznania ich opinii na temat realizowanego wsparcia, w tym jakości prowadzonych działań oraz zweryfikowania, czy mają świadomość jego współfinansowania z Funduszy Europejskich.</a:t>
            </a:r>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Wizyta monitoringowa</a:t>
            </a:r>
          </a:p>
        </p:txBody>
      </p:sp>
    </p:spTree>
    <p:extLst>
      <p:ext uri="{BB962C8B-B14F-4D97-AF65-F5344CB8AC3E}">
        <p14:creationId xmlns:p14="http://schemas.microsoft.com/office/powerpoint/2010/main" val="6126849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165634"/>
            <a:ext cx="10515600" cy="4526732"/>
          </a:xfrm>
        </p:spPr>
        <p:txBody>
          <a:bodyPr>
            <a:noAutofit/>
          </a:bodyPr>
          <a:lstStyle/>
          <a:p>
            <a:pPr algn="just">
              <a:spcBef>
                <a:spcPts val="0"/>
              </a:spcBef>
            </a:pPr>
            <a:r>
              <a:rPr lang="pl-PL" dirty="0"/>
              <a:t>Po złożeniu przez beneficjenta do Instytucji nadzorującej projekt wniosku końcowego o płatność przeprowadzana jest </a:t>
            </a:r>
            <a:r>
              <a:rPr lang="pl-PL" b="1" dirty="0"/>
              <a:t>obligatoryjnie kontrola na zakończenie </a:t>
            </a:r>
            <a:r>
              <a:rPr lang="pl-PL" dirty="0"/>
              <a:t>realizacji </a:t>
            </a:r>
            <a:r>
              <a:rPr lang="pl-PL" b="1" dirty="0"/>
              <a:t>projektu na dokumentacji w siedzibie jednostki kontrolującej</a:t>
            </a:r>
            <a:r>
              <a:rPr lang="pl-PL" dirty="0"/>
              <a:t>;</a:t>
            </a:r>
          </a:p>
          <a:p>
            <a:pPr algn="just">
              <a:spcBef>
                <a:spcPts val="0"/>
              </a:spcBef>
            </a:pPr>
            <a:r>
              <a:rPr lang="pl-PL" dirty="0"/>
              <a:t>Polega na sprawdzeniu kompletności i prawidłowości dokumentacji związanej z realizacją projektu. </a:t>
            </a:r>
            <a:r>
              <a:rPr lang="pl-PL" b="1" dirty="0"/>
              <a:t>Może objąć także kontrolę na miejscu w siedzibie beneficjenta</a:t>
            </a:r>
            <a:r>
              <a:rPr lang="pl-PL" dirty="0"/>
              <a:t>. Powinna być przeprowadzana zwłaszcza w sytuacji, gdy kontrola na dokumentach nie daje wystarczającego zapewnienia, że cele projektu zostały osiągnięte oraz, że dokumentacja projektowa jest dostępna i kompletna; Zakończenie realizacji projektu i jego rozliczenie nie wyklucza możliwości przeprowadzenia kontroli w okresie wskazanym w umowie o dofinansowanie oraz prowadzenia procedur związanych z odzyskiwaniem wydatków niekwalifikowalnych; </a:t>
            </a:r>
          </a:p>
          <a:p>
            <a:pPr algn="just">
              <a:spcBef>
                <a:spcPts val="0"/>
              </a:spcBef>
            </a:pPr>
            <a:r>
              <a:rPr lang="pl-PL" b="1" dirty="0"/>
              <a:t>Kontrole po zakończeniu </a:t>
            </a:r>
            <a:r>
              <a:rPr lang="pl-PL" dirty="0"/>
              <a:t>realizacji projektu w ramach RPO WZ obejmują głównie </a:t>
            </a:r>
            <a:r>
              <a:rPr lang="pl-PL" b="1" dirty="0"/>
              <a:t>kontrole trwałości rezultatów</a:t>
            </a:r>
            <a:r>
              <a:rPr lang="pl-PL" dirty="0"/>
              <a:t>,  także np. w zakresie weryfikacji prawidłowości rozliczeń finansowych lub zgodności zamówień udzielonych w ramach projektu z przepisami unijnymi i krajowymi -może wynikać m.in. z otrzymanej informacji o potencjalnych nieprawidłowościach ujawnionych po rozliczeniu końcowym. </a:t>
            </a:r>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Kontrole na zakończenie realizacji projektu</a:t>
            </a:r>
          </a:p>
        </p:txBody>
      </p:sp>
    </p:spTree>
    <p:extLst>
      <p:ext uri="{BB962C8B-B14F-4D97-AF65-F5344CB8AC3E}">
        <p14:creationId xmlns:p14="http://schemas.microsoft.com/office/powerpoint/2010/main" val="24670157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Kontrole trwałości rezultatów dotyczą weryfikacji utrzymania wskaźników realizacji celów szczegółowych PO WER i obejmują projekty, w których </a:t>
            </a:r>
            <a:r>
              <a:rPr lang="pl-PL" b="1" dirty="0"/>
              <a:t>wymóg utrzymania trwałości został określony we wniosku o dofinansowanie.</a:t>
            </a:r>
          </a:p>
          <a:p>
            <a:pPr algn="just"/>
            <a:r>
              <a:rPr lang="pl-PL" dirty="0"/>
              <a:t>Kontrola prowadzona jest w okresie trwałości wskazanym w art. 71 Rozporządzenia ogólnego. </a:t>
            </a:r>
          </a:p>
          <a:p>
            <a:pPr algn="just"/>
            <a:r>
              <a:rPr lang="pl-PL" dirty="0"/>
              <a:t>W trakcie kontroli trwałości rezultatów badana jest także dostępność trwałych produktów projektu dla osób z niepełnosprawnościami. </a:t>
            </a:r>
          </a:p>
          <a:p>
            <a:pPr algn="just"/>
            <a:r>
              <a:rPr lang="pl-PL" dirty="0"/>
              <a:t>Kontrola trwałości rezultatów przybiera zazwyczaj formę kontroli na miejscu i może być realizowana w siedzibie beneficjenta lub w miejscu realizacji projektu. Projekt może nie podlegać kontroli trwałości na miejscu, o ile Instytucja nadzorująca projekt dysponuje dowodami wystarczającymi dla potwierdzenia zachowania trwałości.</a:t>
            </a:r>
          </a:p>
          <a:p>
            <a:pPr algn="just"/>
            <a:r>
              <a:rPr lang="pl-PL" dirty="0"/>
              <a:t>Założenia w zakresie próby oraz metodologii doboru projektów do kontroli trwałości rezultatów, prowadzonych na miejscu, będą ustalane indywidualnie w Rocznych Planach Kontroli.</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Kontrole trwałości rezultatów</a:t>
            </a:r>
          </a:p>
        </p:txBody>
      </p:sp>
    </p:spTree>
    <p:extLst>
      <p:ext uri="{BB962C8B-B14F-4D97-AF65-F5344CB8AC3E}">
        <p14:creationId xmlns:p14="http://schemas.microsoft.com/office/powerpoint/2010/main" val="38980608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Kontrola trwałości może być rozszerzona o kontrolę innych elementów podlegających weryfikacji po zakończeniu realizacji projektu, w szczególności o:</a:t>
            </a:r>
          </a:p>
          <a:p>
            <a:pPr marL="457200" indent="-457200" algn="just">
              <a:buAutoNum type="alphaLcParenR"/>
            </a:pPr>
            <a:r>
              <a:rPr lang="pl-PL" dirty="0"/>
              <a:t>weryfikację występowania podwójnego finansowania;</a:t>
            </a:r>
          </a:p>
          <a:p>
            <a:pPr marL="457200" indent="-457200" algn="just">
              <a:buAutoNum type="alphaLcParenR"/>
            </a:pPr>
            <a:r>
              <a:rPr lang="pl-PL" dirty="0"/>
              <a:t>weryfikację generowania dochodu w projekcie;</a:t>
            </a:r>
          </a:p>
          <a:p>
            <a:pPr marL="457200" indent="-457200" algn="just">
              <a:buAutoNum type="alphaLcParenR"/>
            </a:pPr>
            <a:r>
              <a:rPr lang="pl-PL" dirty="0"/>
              <a:t>zachowania celu projektu;</a:t>
            </a:r>
          </a:p>
          <a:p>
            <a:pPr marL="457200" indent="-457200" algn="just">
              <a:buAutoNum type="alphaLcParenR"/>
            </a:pPr>
            <a:r>
              <a:rPr lang="pl-PL" dirty="0"/>
              <a:t>poprawność archiwizacji dokumentów;</a:t>
            </a:r>
          </a:p>
          <a:p>
            <a:pPr marL="457200" indent="-457200" algn="just">
              <a:buAutoNum type="alphaLcParenR"/>
            </a:pPr>
            <a:r>
              <a:rPr lang="pl-PL" dirty="0"/>
              <a:t>weryfikację zachowania zasad informacji i promocji;</a:t>
            </a:r>
          </a:p>
          <a:p>
            <a:pPr marL="457200" indent="-457200" algn="just">
              <a:buAutoNum type="alphaLcParenR"/>
            </a:pPr>
            <a:r>
              <a:rPr lang="pl-PL" dirty="0"/>
              <a:t>weryfikacje zachowania zasad udzielania pomocy publicznej;</a:t>
            </a:r>
          </a:p>
          <a:p>
            <a:pPr marL="457200" indent="-457200" algn="just">
              <a:buAutoNum type="alphaLcParenR"/>
            </a:pPr>
            <a:r>
              <a:rPr lang="pl-PL" dirty="0"/>
              <a:t>kwalifikowalność podatku VAT.</a:t>
            </a:r>
          </a:p>
          <a:p>
            <a:pPr marL="457200" indent="-457200" algn="just">
              <a:buAutoNum type="alphaLcParenR"/>
            </a:pPr>
            <a:endParaRPr lang="pl-PL" dirty="0"/>
          </a:p>
          <a:p>
            <a:pPr marL="457200" indent="-457200" algn="just">
              <a:buAutoNum type="alphaLcParenR"/>
            </a:pPr>
            <a:endParaRPr lang="pl-PL" dirty="0"/>
          </a:p>
          <a:p>
            <a:pPr marL="457200" indent="-457200" algn="just">
              <a:buAutoNum type="alphaLcParenR"/>
            </a:pPr>
            <a:endParaRPr lang="pl-PL" dirty="0"/>
          </a:p>
          <a:p>
            <a:pPr marL="342900" indent="-342900" algn="just">
              <a:buFont typeface="Wingdings" panose="05000000000000000000" pitchFamily="2" charset="2"/>
              <a:buChar char="Ø"/>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Kontrole trwałości rezultatów</a:t>
            </a:r>
          </a:p>
        </p:txBody>
      </p:sp>
    </p:spTree>
    <p:extLst>
      <p:ext uri="{BB962C8B-B14F-4D97-AF65-F5344CB8AC3E}">
        <p14:creationId xmlns:p14="http://schemas.microsoft.com/office/powerpoint/2010/main" val="10741229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86351"/>
            <a:ext cx="10515600" cy="4526732"/>
          </a:xfrm>
        </p:spPr>
        <p:txBody>
          <a:bodyPr>
            <a:noAutofit/>
          </a:bodyPr>
          <a:lstStyle/>
          <a:p>
            <a:r>
              <a:rPr lang="pl-PL" dirty="0"/>
              <a:t>a) całkowite lub częściowe, więcej niż jednokrotne poświadczenie, zrefundowanie lub rozliczenie tego samego wydatku w ramach dofinansowania lub wkładu własnego tego samego lub różnych projektów współfinansowanych ze środków funduszy strukturalnych lub FS lub/oraz dotacji z krajowych środków publicznych,</a:t>
            </a:r>
          </a:p>
          <a:p>
            <a:r>
              <a:rPr lang="pl-PL" dirty="0"/>
              <a:t>b) otrzymanie na wydatki kwalifikowalne danego projektu lub części projektu bezzwrotnej pomocy finansowej z kilku źródeł (krajowych, unijnych lub innych) w wysokości łącznie wyższej niż 100% wydatków kwalifikowalnych projektu lub części projektu, </a:t>
            </a:r>
          </a:p>
          <a:p>
            <a:r>
              <a:rPr lang="pl-PL" dirty="0"/>
              <a:t>c) poświadczenie, zrefundowanie lub rozliczenie kosztów podatku VAT ze środków funduszy strukturalnych lub FS, a następnie odzyskanie tego podatku ze środków budżetu państwa na podstawie ustawy z dnia 11 marca 2004 r. o podatku od towarów i usług,</a:t>
            </a:r>
          </a:p>
          <a:p>
            <a:endParaRPr lang="pl-PL"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Podwójne finansowanie</a:t>
            </a:r>
          </a:p>
        </p:txBody>
      </p:sp>
    </p:spTree>
    <p:extLst>
      <p:ext uri="{BB962C8B-B14F-4D97-AF65-F5344CB8AC3E}">
        <p14:creationId xmlns:p14="http://schemas.microsoft.com/office/powerpoint/2010/main" val="20418352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r>
              <a:rPr lang="pl-PL" dirty="0"/>
              <a:t>d) zakupienie środka trwałego z udziałem środków unijnych lub/oraz dotacji z krajowych środków publicznych, a następnie rozliczenie kosztów amortyzacji tego środka trwałego w ramach tego samego projektu lub innych współfinansowanych ze środków UE,</a:t>
            </a:r>
          </a:p>
          <a:p>
            <a:r>
              <a:rPr lang="pl-PL" dirty="0"/>
              <a:t>e) zrefundowanie wydatku poniesionego przez leasingodawcę na zakup przedmiotu leasingu w ramach leasingu finansowego, a następnie zrefundowanie rat opłacanych przez beneficjenta w związku z leasingiem tego przedmiotu,</a:t>
            </a:r>
          </a:p>
          <a:p>
            <a:r>
              <a:rPr lang="pl-PL" dirty="0"/>
              <a:t>f) sytuacja, w której środki na prefinansowanie wkładu unijnego zostały pozyskane w formie kredytu lub pożyczki, które następnie zostały umorzone,</a:t>
            </a:r>
          </a:p>
          <a:p>
            <a:r>
              <a:rPr lang="pl-PL" dirty="0"/>
              <a:t>g) objęcie kosztów kwalifikowalnych projektu jednocześnie wsparciem pożyczkowym i gwarancyjnym,</a:t>
            </a:r>
          </a:p>
          <a:p>
            <a:pPr marL="457200" indent="-457200" algn="just">
              <a:buAutoNum type="alphaLcParenR"/>
            </a:pPr>
            <a:endParaRPr lang="pl-PL" dirty="0"/>
          </a:p>
          <a:p>
            <a:pPr marL="457200" indent="-457200" algn="just">
              <a:buAutoNum type="alphaLcParenR"/>
            </a:pPr>
            <a:endParaRPr lang="pl-PL" dirty="0"/>
          </a:p>
          <a:p>
            <a:pPr marL="457200" indent="-457200" algn="just">
              <a:buAutoNum type="alphaLcParenR"/>
            </a:pPr>
            <a:endParaRPr lang="pl-PL" dirty="0"/>
          </a:p>
          <a:p>
            <a:pPr marL="342900" indent="-342900" algn="just">
              <a:buFont typeface="Wingdings" panose="05000000000000000000" pitchFamily="2" charset="2"/>
              <a:buChar char="Ø"/>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Podwójne finansowanie (cd)</a:t>
            </a:r>
          </a:p>
        </p:txBody>
      </p:sp>
    </p:spTree>
    <p:extLst>
      <p:ext uri="{BB962C8B-B14F-4D97-AF65-F5344CB8AC3E}">
        <p14:creationId xmlns:p14="http://schemas.microsoft.com/office/powerpoint/2010/main" val="1936886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r>
              <a:rPr lang="pl-PL" dirty="0"/>
              <a:t>h) zakup używanego środka trwałego, który w ciągu 7 poprzednich lat (10 lat dla nieruchomości) był współfinansowany ze środków UE lub/oraz dotacji z krajowych środków publicznych,</a:t>
            </a:r>
          </a:p>
          <a:p>
            <a:r>
              <a:rPr lang="pl-PL" dirty="0"/>
              <a:t>i) rozliczenie tego samego wydatku w kosztach pośrednich oraz kosztach bezpośrednich.</a:t>
            </a:r>
          </a:p>
          <a:p>
            <a:r>
              <a:rPr lang="pl-PL" dirty="0"/>
              <a:t>IP zwraca szczególną uwagę na kwestie </a:t>
            </a:r>
            <a:r>
              <a:rPr lang="pl-PL" b="1" u="sng" dirty="0"/>
              <a:t>kupowania środków trwałych w ramach projektów</a:t>
            </a:r>
            <a:r>
              <a:rPr lang="pl-PL" b="1" dirty="0"/>
              <a:t>. </a:t>
            </a:r>
          </a:p>
          <a:p>
            <a:r>
              <a:rPr lang="pl-PL" dirty="0"/>
              <a:t>Zgodnie z ww. zasadami</a:t>
            </a:r>
            <a:r>
              <a:rPr lang="pl-PL" b="1" dirty="0"/>
              <a:t> </a:t>
            </a:r>
            <a:r>
              <a:rPr lang="pl-PL" dirty="0"/>
              <a:t>nie jest możliwe</a:t>
            </a:r>
            <a:r>
              <a:rPr lang="pl-PL" b="1" u="sng" dirty="0"/>
              <a:t> </a:t>
            </a:r>
            <a:r>
              <a:rPr lang="pl-PL" dirty="0"/>
              <a:t>zakupienie środka trwałego z udziałem środków unijnych lub/oraz dotacji z krajowych środków publicznych, a następnie rozliczenie kosztów amortyzacji tego środka trwałego w ramach tego samego projektu lub innych współfinansowanych ze środków UE. </a:t>
            </a:r>
          </a:p>
          <a:p>
            <a:r>
              <a:rPr lang="pl-PL" dirty="0"/>
              <a:t>W związku  z powyższym, przez podwójne finasowanie należy rozumieć także zakupienie środka trwałego z udziałem środków unijnych, a następnie zaliczenie odpisów amortyzacyjnych od pełnej wartości środka trwałego  do kosztów uzyskania przychodów, bez pomniejszenia wartości środka trwałego o otrzymane dofinansowanie.</a:t>
            </a:r>
          </a:p>
          <a:p>
            <a:endParaRPr lang="pl-PL" dirty="0"/>
          </a:p>
          <a:p>
            <a:pPr marL="457200" indent="-457200" algn="just">
              <a:buAutoNum type="alphaLcParenR"/>
            </a:pPr>
            <a:endParaRPr lang="pl-PL" dirty="0"/>
          </a:p>
          <a:p>
            <a:pPr marL="457200" indent="-457200" algn="just">
              <a:buAutoNum type="alphaLcParenR"/>
            </a:pPr>
            <a:endParaRPr lang="pl-PL" dirty="0"/>
          </a:p>
          <a:p>
            <a:pPr marL="457200" indent="-457200" algn="just">
              <a:buAutoNum type="alphaLcParenR"/>
            </a:pPr>
            <a:endParaRPr lang="pl-PL" dirty="0"/>
          </a:p>
          <a:p>
            <a:pPr marL="342900" indent="-342900" algn="just">
              <a:buFont typeface="Wingdings" panose="05000000000000000000" pitchFamily="2" charset="2"/>
              <a:buChar char="Ø"/>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Podwójne finansowanie (cd)</a:t>
            </a:r>
          </a:p>
        </p:txBody>
      </p:sp>
    </p:spTree>
    <p:extLst>
      <p:ext uri="{BB962C8B-B14F-4D97-AF65-F5344CB8AC3E}">
        <p14:creationId xmlns:p14="http://schemas.microsoft.com/office/powerpoint/2010/main" val="19925056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Kontrole wszczynane są w następujących trybach: </a:t>
            </a:r>
          </a:p>
          <a:p>
            <a:pPr algn="just"/>
            <a:r>
              <a:rPr lang="pl-PL" dirty="0"/>
              <a:t>a) </a:t>
            </a:r>
            <a:r>
              <a:rPr lang="pl-PL" b="1" dirty="0"/>
              <a:t>planowym</a:t>
            </a:r>
            <a:r>
              <a:rPr lang="pl-PL" dirty="0"/>
              <a:t> – wynikającym z zapisów Rocznego Planu Kontroli, </a:t>
            </a:r>
          </a:p>
          <a:p>
            <a:pPr algn="just"/>
            <a:r>
              <a:rPr lang="pl-PL" dirty="0"/>
              <a:t>b) </a:t>
            </a:r>
            <a:r>
              <a:rPr lang="pl-PL" b="1" dirty="0"/>
              <a:t>doraźnym</a:t>
            </a:r>
            <a:r>
              <a:rPr lang="pl-PL" dirty="0"/>
              <a:t> – realizowanych w związku z wystąpieniem sytuacji niestandardowych.</a:t>
            </a:r>
          </a:p>
          <a:p>
            <a:pPr algn="just"/>
            <a:endParaRPr lang="pl-PL" dirty="0"/>
          </a:p>
          <a:p>
            <a:pPr algn="just"/>
            <a:r>
              <a:rPr lang="pl-PL" dirty="0"/>
              <a:t>Do przeprowadzania </a:t>
            </a:r>
            <a:r>
              <a:rPr lang="pl-PL" b="1" dirty="0"/>
              <a:t>kontroli doraźnych </a:t>
            </a:r>
            <a:r>
              <a:rPr lang="pl-PL" dirty="0"/>
              <a:t>stosuje się tryb postępowania obowiązujący w odniesieniu do kontroli planowych z tą różnicą, iż </a:t>
            </a:r>
            <a:r>
              <a:rPr lang="pl-PL" b="1" dirty="0"/>
              <a:t>nie ma konieczności wysyłania zawiadomienia o planowanej kontroli.</a:t>
            </a:r>
          </a:p>
          <a:p>
            <a:pPr algn="just"/>
            <a:endParaRPr lang="pl-PL" b="1" dirty="0"/>
          </a:p>
          <a:p>
            <a:pPr algn="just"/>
            <a:r>
              <a:rPr lang="pl-PL" dirty="0"/>
              <a:t>W przypadku kontroli doraźnej sprawdzeniu mogą podlegać wybrane obszary.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Tryby kontroli na miejscu</a:t>
            </a:r>
          </a:p>
        </p:txBody>
      </p:sp>
    </p:spTree>
    <p:extLst>
      <p:ext uri="{BB962C8B-B14F-4D97-AF65-F5344CB8AC3E}">
        <p14:creationId xmlns:p14="http://schemas.microsoft.com/office/powerpoint/2010/main" val="25750496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Decyzja o przeprowadzeniu kontroli doraźnej może być podjęta, m.in. w następujących sytuacjach: </a:t>
            </a:r>
          </a:p>
          <a:p>
            <a:pPr algn="just"/>
            <a:r>
              <a:rPr lang="pl-PL" dirty="0"/>
              <a:t>a) otrzymania przez jednostkę kontrolującą </a:t>
            </a:r>
            <a:r>
              <a:rPr lang="pl-PL" b="1" dirty="0"/>
              <a:t>skarg</a:t>
            </a:r>
            <a:r>
              <a:rPr lang="pl-PL" dirty="0"/>
              <a:t> dotyczących domniemanych nieprawidłowości lub zaniedbań ze strony beneficjenta lub IP, </a:t>
            </a:r>
          </a:p>
          <a:p>
            <a:pPr algn="just"/>
            <a:r>
              <a:rPr lang="pl-PL" dirty="0"/>
              <a:t>b) </a:t>
            </a:r>
            <a:r>
              <a:rPr lang="pl-PL" b="1" dirty="0"/>
              <a:t>uchylania się przez beneficjenta od obowiązku składania wniosków o płatność</a:t>
            </a:r>
            <a:r>
              <a:rPr lang="pl-PL" dirty="0"/>
              <a:t> zgodnie z umową o dofinansowanie, </a:t>
            </a:r>
          </a:p>
          <a:p>
            <a:pPr algn="just"/>
            <a:r>
              <a:rPr lang="pl-PL" dirty="0"/>
              <a:t>c) braku realizacji zadań oddelegowanych przez IZ do IP na podstawie porozumienia.</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Kontrole doraźne</a:t>
            </a:r>
          </a:p>
        </p:txBody>
      </p:sp>
    </p:spTree>
    <p:extLst>
      <p:ext uri="{BB962C8B-B14F-4D97-AF65-F5344CB8AC3E}">
        <p14:creationId xmlns:p14="http://schemas.microsoft.com/office/powerpoint/2010/main" val="9885431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b="1" dirty="0"/>
              <a:t>Należy przygotować nw. dokumenty, jeśli obowiązują u Beneficjenta i/lub jego Partnerów:</a:t>
            </a:r>
          </a:p>
          <a:p>
            <a:pPr marL="342900" indent="-342900" algn="just">
              <a:buAutoNum type="arabicParenR"/>
            </a:pPr>
            <a:r>
              <a:rPr lang="pl-PL" dirty="0"/>
              <a:t>Regulamin wynagradzania,</a:t>
            </a:r>
          </a:p>
          <a:p>
            <a:pPr marL="342900" indent="-342900" algn="just">
              <a:buAutoNum type="arabicParenR"/>
            </a:pPr>
            <a:r>
              <a:rPr lang="pl-PL" dirty="0"/>
              <a:t>Regulamin wypłaty dodatków specjalnych,</a:t>
            </a:r>
          </a:p>
          <a:p>
            <a:pPr marL="342900" indent="-342900" algn="just">
              <a:buAutoNum type="arabicParenR"/>
            </a:pPr>
            <a:r>
              <a:rPr lang="pl-PL" dirty="0"/>
              <a:t>Instrukcję obiegu dokumentów księgowych,</a:t>
            </a:r>
          </a:p>
          <a:p>
            <a:pPr marL="342900" indent="-342900" algn="just">
              <a:buAutoNum type="arabicParenR"/>
            </a:pPr>
            <a:r>
              <a:rPr lang="pl-PL" dirty="0"/>
              <a:t>Politykę rachunkowości,</a:t>
            </a:r>
          </a:p>
          <a:p>
            <a:pPr marL="342900" indent="-342900" algn="just">
              <a:buAutoNum type="arabicParenR"/>
            </a:pPr>
            <a:r>
              <a:rPr lang="pl-PL" dirty="0"/>
              <a:t>Politykę bezpieczeństwa danych osobowych,</a:t>
            </a:r>
          </a:p>
          <a:p>
            <a:pPr marL="342900" indent="-342900" algn="just">
              <a:buAutoNum type="arabicParenR"/>
            </a:pPr>
            <a:r>
              <a:rPr lang="pl-PL" dirty="0"/>
              <a:t>Regulamin archiwizacji,</a:t>
            </a:r>
          </a:p>
          <a:p>
            <a:pPr marL="342900" indent="-342900" algn="just">
              <a:buAutoNum type="arabicParenR"/>
            </a:pPr>
            <a:r>
              <a:rPr lang="pl-PL" dirty="0"/>
              <a:t>Regulaminy dotyczące wyboru wykonawców poniżej progów wskazanych w Wytycznych i/lub PZP,</a:t>
            </a:r>
          </a:p>
          <a:p>
            <a:pPr marL="342900" indent="-342900" algn="just">
              <a:buAutoNum type="arabicParenR"/>
            </a:pPr>
            <a:r>
              <a:rPr lang="pl-PL" dirty="0"/>
              <a:t>Regulamin pracy,</a:t>
            </a:r>
          </a:p>
          <a:p>
            <a:pPr marL="342900" indent="-342900" algn="just">
              <a:buAutoNum type="arabicParenR"/>
            </a:pPr>
            <a:r>
              <a:rPr lang="pl-PL" b="1" dirty="0"/>
              <a:t>Inne?</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Przygotowanie wewnętrznych regulaminów i instrukcji</a:t>
            </a:r>
          </a:p>
        </p:txBody>
      </p:sp>
    </p:spTree>
    <p:extLst>
      <p:ext uri="{BB962C8B-B14F-4D97-AF65-F5344CB8AC3E}">
        <p14:creationId xmlns:p14="http://schemas.microsoft.com/office/powerpoint/2010/main" val="356793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Weryfikacja wniosku o płatność ( WNP)</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IP dokonuje weryfikacji WNP w terminie do 5 dni roboczych od dnia jego otrzymania.</a:t>
            </a:r>
          </a:p>
          <a:p>
            <a:pPr marL="342900" indent="-342900">
              <a:buFont typeface="Wingdings" panose="05000000000000000000" pitchFamily="2" charset="2"/>
              <a:buChar char="§"/>
            </a:pPr>
            <a:r>
              <a:rPr lang="pl-PL" dirty="0"/>
              <a:t>IP dokonuje weryfikacji pierwszej wersji kolejnych WNP w terminie 20 dni roboczych od dnia jej otrzymania, a kolejnych jego wersji w terminie do 15 dni roboczych od dnia ich otrzymania, a w przypadku gdy weryfikacja obejmuje także dokumenty źródłowe odpowiednio w terminie 25 i 20 dni roboczych.</a:t>
            </a:r>
          </a:p>
          <a:p>
            <a:pPr marL="342900" indent="-342900">
              <a:buFont typeface="Wingdings" panose="05000000000000000000" pitchFamily="2" charset="2"/>
              <a:buChar char="§"/>
            </a:pPr>
            <a:r>
              <a:rPr lang="pl-PL" dirty="0"/>
              <a:t>IP może wezwać Beneficjenta do złożenia dokumentów dotyczących Projektu. </a:t>
            </a:r>
          </a:p>
          <a:p>
            <a:pPr marL="342900" indent="-342900">
              <a:buFont typeface="Wingdings" panose="05000000000000000000" pitchFamily="2" charset="2"/>
              <a:buChar char="§"/>
            </a:pPr>
            <a:r>
              <a:rPr lang="pl-PL" dirty="0"/>
              <a:t>IP może także dokonać uzupełnienia lub poprawienia WNP w zakresie oczywistych omyłek, o czym informuje Beneficjenta lub wzywa Beneficjenta do poprawienia lub uzupełnienia WNP lub złożenia dodatkowych wyjaśnień w wyznaczonym terminie.</a:t>
            </a:r>
          </a:p>
          <a:p>
            <a:pPr marL="342900" indent="-342900">
              <a:buFont typeface="Wingdings" panose="05000000000000000000" pitchFamily="2" charset="2"/>
              <a:buChar char="§"/>
            </a:pPr>
            <a:r>
              <a:rPr lang="pl-PL" dirty="0"/>
              <a:t> Beneficjent zobowiązuje się do usunięcia błędów lub złożenia wyjaśnień, lub złożenia dokumentów dotyczących Projektu w wyznaczonym przez IP terminie, jednak nie krótszym niż 5 dni roboczych.</a:t>
            </a:r>
          </a:p>
        </p:txBody>
      </p:sp>
    </p:spTree>
    <p:extLst>
      <p:ext uri="{BB962C8B-B14F-4D97-AF65-F5344CB8AC3E}">
        <p14:creationId xmlns:p14="http://schemas.microsoft.com/office/powerpoint/2010/main" val="22365983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22318" cy="4526732"/>
          </a:xfrm>
        </p:spPr>
        <p:txBody>
          <a:bodyPr>
            <a:noAutofit/>
          </a:bodyPr>
          <a:lstStyle/>
          <a:p>
            <a:pPr algn="just"/>
            <a:r>
              <a:rPr lang="pl-PL" b="1" dirty="0"/>
              <a:t>Podczas kontroli u beneficjenta będzie weryfikowana m.in. następująca dokumentacja:</a:t>
            </a:r>
          </a:p>
          <a:p>
            <a:pPr marL="342900" indent="-342900" algn="just">
              <a:buAutoNum type="arabicParenR"/>
            </a:pPr>
            <a:r>
              <a:rPr lang="pl-PL" b="1" dirty="0"/>
              <a:t>Związana z wyborem wykonawców – </a:t>
            </a:r>
            <a:r>
              <a:rPr lang="pl-PL" dirty="0"/>
              <a:t>protokoły, oferty, w tym z rozeznania rynku przy wydatkach powyżej 20.000 zł netto, dowody na prawidłowe przeprowadzenie procedury wg PZP (ogłoszenie, zrzut ekranu z BIP, SIWZ, oferty, protokoły, zawiadomienia, </a:t>
            </a:r>
            <a:r>
              <a:rPr lang="pl-PL" dirty="0" err="1"/>
              <a:t>SzOPZ</a:t>
            </a:r>
            <a:r>
              <a:rPr lang="pl-PL" dirty="0"/>
              <a:t>, podpisane umowy z wykonawcami, wymagane załączniki), dowody na prawidłowe przeprowadzenie Zasady konkurencyjności (ogłoszenie, zrzut ekranu z Bazy konkurencyjności, oferty, protokół z wyboru wykonawców, umowy z załącznikami), </a:t>
            </a:r>
            <a:r>
              <a:rPr lang="pl-PL" sz="2000" b="1" dirty="0"/>
              <a:t>inne?</a:t>
            </a:r>
          </a:p>
          <a:p>
            <a:pPr algn="just"/>
            <a:r>
              <a:rPr lang="pl-PL" b="1" dirty="0"/>
              <a:t>Uwaga: </a:t>
            </a:r>
            <a:r>
              <a:rPr lang="pl-PL" dirty="0"/>
              <a:t>umowy z wykonawcami są konieczne przy wydatkach powyżej 50.000 zł netto.</a:t>
            </a:r>
          </a:p>
          <a:p>
            <a:pPr marL="342900" indent="-342900" algn="just">
              <a:buAutoNum type="arabicParenR" startAt="2"/>
            </a:pPr>
            <a:r>
              <a:rPr lang="pl-PL" b="1" dirty="0"/>
              <a:t>Związana z angażowaniem personelu </a:t>
            </a:r>
            <a:r>
              <a:rPr lang="pl-PL" dirty="0"/>
              <a:t>– umowy, ewidencje czasu pracy (gdy wynika to z przepisów i/lub Wytycznych, wewnętrznych regulaminów), przeszkolenie BHP na stanowisku pracy, zaświadczenie od lekarza medycyny pracy, zakres zadań i odpowiedzialności, plan urlopów, listy płac, dowody na udzielenie urlopów okolicznościowych, taryfikator płac, noty obciążeniowe (wolontariat), protokoły odbioru prac, </a:t>
            </a:r>
            <a:r>
              <a:rPr lang="pl-PL" sz="2000" b="1" dirty="0"/>
              <a:t>inne?</a:t>
            </a:r>
          </a:p>
          <a:p>
            <a:pPr algn="just"/>
            <a:endParaRPr lang="pl-PL" sz="2000" b="1" dirty="0"/>
          </a:p>
          <a:p>
            <a:pPr algn="just"/>
            <a:endParaRPr lang="pl-PL" b="1"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Kompletowanie dokumentacji, w tym od partnerów</a:t>
            </a:r>
          </a:p>
        </p:txBody>
      </p:sp>
    </p:spTree>
    <p:extLst>
      <p:ext uri="{BB962C8B-B14F-4D97-AF65-F5344CB8AC3E}">
        <p14:creationId xmlns:p14="http://schemas.microsoft.com/office/powerpoint/2010/main" val="40722869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785789" cy="4351338"/>
          </a:xfrm>
        </p:spPr>
        <p:txBody>
          <a:bodyPr>
            <a:noAutofit/>
          </a:bodyPr>
          <a:lstStyle/>
          <a:p>
            <a:pPr algn="just"/>
            <a:r>
              <a:rPr lang="pl-PL" b="1" dirty="0"/>
              <a:t>Podczas kontroli u beneficjenta będzie weryfikowana m.in. następująca dokumentacja (cd):</a:t>
            </a:r>
          </a:p>
          <a:p>
            <a:pPr marL="342900" indent="-342900" algn="just">
              <a:buAutoNum type="arabicParenR"/>
            </a:pPr>
            <a:r>
              <a:rPr lang="pl-PL" b="1" dirty="0"/>
              <a:t>Związana z uczestnikami projektu – </a:t>
            </a:r>
            <a:r>
              <a:rPr lang="pl-PL" dirty="0"/>
              <a:t>formularze zgłoszeniowe</a:t>
            </a:r>
            <a:r>
              <a:rPr lang="pl-PL" b="1" dirty="0"/>
              <a:t>, </a:t>
            </a:r>
            <a:r>
              <a:rPr lang="pl-PL" dirty="0"/>
              <a:t>zdjęcia, orzeczenia/zaświadczenia o niepełnosprawności, inne dowody na kwalifikowalność uczestników;</a:t>
            </a:r>
          </a:p>
          <a:p>
            <a:pPr marL="342900" indent="-342900" algn="just">
              <a:buAutoNum type="arabicParenR"/>
            </a:pPr>
            <a:r>
              <a:rPr lang="pl-PL" b="1" dirty="0"/>
              <a:t>Związana z przebiegiem wsparcia – </a:t>
            </a:r>
            <a:r>
              <a:rPr lang="pl-PL" dirty="0"/>
              <a:t>listy obecności, umowy uczestnictwa, dzienniki zajęć, programy szkoleń, listy zwrotów za dojazdy + dokumentacja wydatków, listy ubezpieczeniowe + faktura;</a:t>
            </a:r>
          </a:p>
          <a:p>
            <a:pPr marL="342900" indent="-342900" algn="just">
              <a:buAutoNum type="arabicParenR"/>
            </a:pPr>
            <a:r>
              <a:rPr lang="pl-PL" b="1" dirty="0"/>
              <a:t>Związana z przestrzeganiem ochrony danych osobowych – </a:t>
            </a:r>
            <a:r>
              <a:rPr lang="pl-PL" dirty="0"/>
              <a:t>opis czynności związanych z RODO, upoważnienia do przetwarzania danych, wykazy osób upoważnionych;</a:t>
            </a:r>
          </a:p>
          <a:p>
            <a:pPr marL="342900" indent="-342900" algn="just">
              <a:buAutoNum type="arabicParenR"/>
            </a:pPr>
            <a:r>
              <a:rPr lang="pl-PL" b="1" dirty="0"/>
              <a:t>Związana z informacją i promocją – </a:t>
            </a:r>
            <a:r>
              <a:rPr lang="pl-PL" dirty="0"/>
              <a:t>po 1 egzemplarzu materiałów informacyjno-promocyjnych, zdjęcia </a:t>
            </a:r>
            <a:r>
              <a:rPr lang="pl-PL" dirty="0" err="1"/>
              <a:t>ologowanego</a:t>
            </a:r>
            <a:r>
              <a:rPr lang="pl-PL" dirty="0"/>
              <a:t> sprzętu zakupionego z projektu, zdjęcia materiałów wydanych dla uczestników, zrzuty ekranów z informacją o projekcie;</a:t>
            </a:r>
          </a:p>
          <a:p>
            <a:pPr marL="342900" indent="-342900" algn="just">
              <a:buAutoNum type="arabicParenR"/>
            </a:pPr>
            <a:r>
              <a:rPr lang="pl-PL" b="1" dirty="0"/>
              <a:t>Związana z monitoringiem i ewaluacją – </a:t>
            </a:r>
            <a:r>
              <a:rPr lang="pl-PL" dirty="0"/>
              <a:t>ankiety, testy wraz z raportami, protokoły z egzaminów, raporty z obserwacji,  </a:t>
            </a:r>
            <a:r>
              <a:rPr lang="pl-PL" sz="2000" b="1" dirty="0"/>
              <a:t>inne? </a:t>
            </a:r>
          </a:p>
        </p:txBody>
      </p:sp>
      <p:sp>
        <p:nvSpPr>
          <p:cNvPr id="4" name="Tytuł 3"/>
          <p:cNvSpPr>
            <a:spLocks noGrp="1"/>
          </p:cNvSpPr>
          <p:nvPr>
            <p:ph type="title"/>
          </p:nvPr>
        </p:nvSpPr>
        <p:spPr/>
        <p:txBody>
          <a:bodyPr/>
          <a:lstStyle/>
          <a:p>
            <a:r>
              <a:rPr lang="pl-PL" dirty="0"/>
              <a:t>Kompletowanie dokumentacji, w tym od partnerów</a:t>
            </a:r>
          </a:p>
        </p:txBody>
      </p:sp>
    </p:spTree>
    <p:extLst>
      <p:ext uri="{BB962C8B-B14F-4D97-AF65-F5344CB8AC3E}">
        <p14:creationId xmlns:p14="http://schemas.microsoft.com/office/powerpoint/2010/main" val="2939638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4" y="1308055"/>
            <a:ext cx="10537816" cy="4351338"/>
          </a:xfrm>
        </p:spPr>
        <p:txBody>
          <a:bodyPr>
            <a:noAutofit/>
          </a:bodyPr>
          <a:lstStyle/>
          <a:p>
            <a:pPr marL="285750" indent="-285750" algn="just">
              <a:buFont typeface="Wingdings" panose="05000000000000000000" pitchFamily="2" charset="2"/>
              <a:buChar char="§"/>
            </a:pPr>
            <a:r>
              <a:rPr lang="pl-PL" dirty="0"/>
              <a:t>Czynności kontrolne mogą odbywać się u partnerów, lecz zwykle to Lider występuje w imieniu wszystkich partnerów wobec zespołu kontrolującego;</a:t>
            </a:r>
          </a:p>
          <a:p>
            <a:pPr marL="285750" indent="-285750" algn="just">
              <a:buFont typeface="Wingdings" panose="05000000000000000000" pitchFamily="2" charset="2"/>
              <a:buChar char="§"/>
            </a:pPr>
            <a:r>
              <a:rPr lang="pl-PL" dirty="0"/>
              <a:t>Partnerzy udzielają Liderowi upoważnienia do reprezentowania ich m.in. w trakcie kontroli projektu;</a:t>
            </a:r>
          </a:p>
          <a:p>
            <a:pPr marL="285750" indent="-285750" algn="just">
              <a:buFont typeface="Wingdings" panose="05000000000000000000" pitchFamily="2" charset="2"/>
              <a:buChar char="§"/>
            </a:pPr>
            <a:r>
              <a:rPr lang="pl-PL" dirty="0"/>
              <a:t>Upoważnienie powinno określać zakres reprezentacji;</a:t>
            </a:r>
          </a:p>
          <a:p>
            <a:pPr marL="285750" indent="-285750" algn="just">
              <a:buFont typeface="Wingdings" panose="05000000000000000000" pitchFamily="2" charset="2"/>
              <a:buChar char="§"/>
            </a:pPr>
            <a:r>
              <a:rPr lang="pl-PL" dirty="0"/>
              <a:t>Partnerzy dostarczają w takim przypadku dokumentację do siedziby Lidera;</a:t>
            </a:r>
          </a:p>
          <a:p>
            <a:pPr marL="285750" indent="-285750" algn="just">
              <a:buFont typeface="Wingdings" panose="05000000000000000000" pitchFamily="2" charset="2"/>
              <a:buChar char="§"/>
            </a:pPr>
            <a:r>
              <a:rPr lang="pl-PL" dirty="0"/>
              <a:t>Jeśli dostarczane są oryginały dokumentacji księgowej (faktury, rachunki, listy płac itp.) i pozostawiane poza siedzibą Partnera, powinno się to odbywać za potwierdzeniem odbioru.</a:t>
            </a:r>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Upoważnienie do reprezentowania partnerów</a:t>
            </a:r>
          </a:p>
        </p:txBody>
      </p:sp>
    </p:spTree>
    <p:extLst>
      <p:ext uri="{BB962C8B-B14F-4D97-AF65-F5344CB8AC3E}">
        <p14:creationId xmlns:p14="http://schemas.microsoft.com/office/powerpoint/2010/main" val="36702715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pPr algn="just"/>
            <a:r>
              <a:rPr lang="pl-PL" dirty="0"/>
              <a:t>Kontrola projektu stanowi kompleksową weryfikację prawidłowości jego realizacji, skuteczności podejmowanych działań w kontekście założonych celów projektu oraz przestrzegania zasady efektywnego ponoszenia wydatków przy osiąganiu celów i założeń projektu.</a:t>
            </a:r>
          </a:p>
          <a:p>
            <a:pPr algn="just"/>
            <a:endParaRPr lang="pl-PL" dirty="0"/>
          </a:p>
          <a:p>
            <a:pPr algn="just"/>
            <a:r>
              <a:rPr lang="pl-PL" dirty="0"/>
              <a:t>Zadaniem kontrolujących jest </a:t>
            </a:r>
            <a:r>
              <a:rPr lang="pl-PL" b="1" dirty="0"/>
              <a:t>ustalenie stanu faktycznego </a:t>
            </a:r>
            <a:r>
              <a:rPr lang="pl-PL" dirty="0"/>
              <a:t>na podstawie zebranych w toku kontroli dowodów, którymi są np. dokumenty i inne nośniki danych, opinie biegłych, oględziny oraz inne zabezpieczone przedmioty.</a:t>
            </a:r>
          </a:p>
          <a:p>
            <a:pPr algn="just"/>
            <a:endParaRPr lang="pl-PL" dirty="0"/>
          </a:p>
          <a:p>
            <a:pPr algn="just"/>
            <a:r>
              <a:rPr lang="pl-PL" dirty="0"/>
              <a:t> W razie ujawnienia w toku kontroli okoliczności wskazujących na popełnienie przestępstwa, kontrolujący niezwłocznie zawiadamiają na piśmie kierownika jednostki kontrolującej, który informuje o tym fakcie właściwy organ. W razie potrzeby kontrolujący odpowiednio zabezpieczają dowody wskazujące na wystąpienie nieprawidłowości w projekcie.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Przebieg kontroli</a:t>
            </a:r>
          </a:p>
        </p:txBody>
      </p:sp>
    </p:spTree>
    <p:extLst>
      <p:ext uri="{BB962C8B-B14F-4D97-AF65-F5344CB8AC3E}">
        <p14:creationId xmlns:p14="http://schemas.microsoft.com/office/powerpoint/2010/main" val="27002861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endParaRPr lang="pl-PL" dirty="0"/>
          </a:p>
          <a:p>
            <a:r>
              <a:rPr lang="pl-PL" dirty="0"/>
              <a:t>Do projektów PUP mają zastosowanie </a:t>
            </a:r>
            <a:r>
              <a:rPr lang="pl-PL" i="1" dirty="0"/>
              <a:t>Wytyczne w zakresie realizacji projektów finansowanych ze środków Funduszu Pracy w ramach programów operacyjnych współfinansowanych z Europejskiego Funduszu Społecznego na lata 2014-2020</a:t>
            </a:r>
            <a:r>
              <a:rPr lang="pl-PL" dirty="0"/>
              <a:t>. </a:t>
            </a:r>
          </a:p>
          <a:p>
            <a:r>
              <a:rPr lang="pl-PL" dirty="0"/>
              <a:t>PUP są obowiązane do stosowania ustawy z dnia 20 kwietnia 2004 r. </a:t>
            </a:r>
            <a:r>
              <a:rPr lang="pl-PL" i="1" dirty="0"/>
              <a:t>o promocji zatrudnienia i instytucjach rynku pracy. </a:t>
            </a:r>
            <a:endParaRPr lang="pl-PL" dirty="0"/>
          </a:p>
          <a:p>
            <a:r>
              <a:rPr lang="pl-PL" dirty="0"/>
              <a:t>Wsparcie w postaci środków na podjęcie działalności gospodarczej udzielane jest zgodnie z rozporządzeniem Ministra Rodziny, Pracy i Polityki Społecznej z dnia 14 lipca 2017 r. </a:t>
            </a:r>
            <a:r>
              <a:rPr lang="pl-PL" i="1" dirty="0"/>
              <a:t>w sprawie dokonywania ze środków Funduszu Pracy refundacji kosztów wyposażenia lub doposażenia stanowiska pracy oraz przyznawania środków na podjęcie działalności gospodarczej</a:t>
            </a:r>
            <a:r>
              <a:rPr lang="pl-PL" dirty="0"/>
              <a:t>, zgodnie z którym dotacja dofinansowywana jest na podstawie umowy zawartej przez starostę (PUP) z osobą bezrobotną, określającej warunki jej wydatkowania i rozliczenia. </a:t>
            </a:r>
          </a:p>
          <a:p>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20486658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Autofit/>
          </a:bodyPr>
          <a:lstStyle/>
          <a:p>
            <a:r>
              <a:rPr lang="pl-PL" dirty="0"/>
              <a:t>W związku z tym, że rozliczenie środków dokonywane jest na podstawie dokumentów źródłowych wskazujących na występowanie podatku VAT, na mocy § 8 ust. 2 pkt 5 ww. rozporządzenia osoba bezrobotna zobowiązana jest do zwrotu równowartości odliczonego lub zwróconego, zgodnie z ustawą z dnia 11 marca 2004 r. </a:t>
            </a:r>
            <a:r>
              <a:rPr lang="pl-PL" i="1" dirty="0"/>
              <a:t>o podatku od towarów i usług</a:t>
            </a:r>
            <a:r>
              <a:rPr lang="pl-PL" dirty="0"/>
              <a:t>, podatku VAT naliczonego dotyczącego zakupionych towarów i usług w ramach przyznanego dofinansowania w terminie: </a:t>
            </a:r>
          </a:p>
          <a:p>
            <a:r>
              <a:rPr lang="pl-PL" dirty="0"/>
              <a:t>a. określonym w umowie o dofinansowanie, </a:t>
            </a:r>
            <a:r>
              <a:rPr lang="pl-PL" b="1" dirty="0"/>
              <a:t>nie dłuższym jednak niż 90 dni </a:t>
            </a:r>
            <a:r>
              <a:rPr lang="pl-PL" dirty="0"/>
              <a:t>od dnia złożenia deklaracji podatkowej dotyczącej podatku VAT, w której wykazano kwotę podatku naliczonego z tego tytułu – w przypadku gdy z deklaracji za dany okres rozliczeniowy wynika kwota podatku podlegająca wpłacie do US lub kwota do przeniesienia na następny okres rozliczeniowy, </a:t>
            </a:r>
          </a:p>
          <a:p>
            <a:r>
              <a:rPr lang="pl-PL" dirty="0"/>
              <a:t>b. </a:t>
            </a:r>
            <a:r>
              <a:rPr lang="pl-PL" b="1" dirty="0"/>
              <a:t>30 dni od dnia dokonania przez urząd skarbowy zwrotu </a:t>
            </a:r>
            <a:r>
              <a:rPr lang="pl-PL" dirty="0"/>
              <a:t>podatku na rzecz bezrobotnego, absolwenta CIS, absolwenta KIS lub opiekuna – w przypadku gdy z deklaracji podatkowej dotyczącej VAT, w której wykazano kwotę podatku naliczonego z tego tytułu, za dany okres rozliczeniowy wynika kwota do zwrotu.</a:t>
            </a:r>
          </a:p>
          <a:p>
            <a:endParaRPr lang="pl-PL" dirty="0"/>
          </a:p>
          <a:p>
            <a:endParaRPr lang="pl-PL" dirty="0"/>
          </a:p>
          <a:p>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32439998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764000" cy="4526732"/>
          </a:xfrm>
        </p:spPr>
        <p:txBody>
          <a:bodyPr>
            <a:noAutofit/>
          </a:bodyPr>
          <a:lstStyle/>
          <a:p>
            <a:r>
              <a:rPr lang="pl-PL" dirty="0"/>
              <a:t>IP zobowiązuje PUP, aby uczestnik projektu, który otrzymał dotację na rozpoczęcie działalności gospodarczej, złożył oświadczenie potwierdzające brak odzyskania VAT od zakupionych towarów i usług w ramach przyznanego dofinansowania, gdy zwrot VAT nie został przez niego dokonany. </a:t>
            </a:r>
          </a:p>
          <a:p>
            <a:r>
              <a:rPr lang="pl-PL" dirty="0"/>
              <a:t>Oświadczenie to powinno być składane po upływie 12 miesięcy od rozpoczęcia prowadzenia działalności gospodarczej przez uczestnika projektu. Wzór oświadczenia stanowi załącznik 1a do Zaleceń. Odzyskany przez uczestnika podatek VAT pomniejsza wydatki kwalifikowalne w projekcie związane z dofinansowaniem działalności gospodarczej.</a:t>
            </a:r>
          </a:p>
          <a:p>
            <a:r>
              <a:rPr lang="pl-PL" b="1" dirty="0"/>
              <a:t>Doposażenie/wyposażenie miejsca pracy </a:t>
            </a:r>
            <a:r>
              <a:rPr lang="pl-PL" dirty="0"/>
              <a:t>- pracodawca zobowiązany jest do zwrotu równowartości odliczonego lub zwróconego VAT w ramach przyznanej refundacji w terminie: </a:t>
            </a:r>
          </a:p>
          <a:p>
            <a:r>
              <a:rPr lang="pl-PL" dirty="0"/>
              <a:t>- określonym w umowie o refundację, </a:t>
            </a:r>
            <a:r>
              <a:rPr lang="pl-PL" b="1" dirty="0"/>
              <a:t>do 90 dni od dnia złożenia deklaracji VAT</a:t>
            </a:r>
            <a:r>
              <a:rPr lang="pl-PL" dirty="0"/>
              <a:t>, w której wykazano kwotę podatku naliczonego z tego tytułu – w przypadku gdy z deklaracji za dany okres rozliczeniowy wynika kwota podatku podlegająca wpłacie do US lub kwota do przeniesienia na następny okres rozliczeniowy,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16208817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764000" cy="4526732"/>
          </a:xfrm>
        </p:spPr>
        <p:txBody>
          <a:bodyPr>
            <a:noAutofit/>
          </a:bodyPr>
          <a:lstStyle/>
          <a:p>
            <a:r>
              <a:rPr lang="pl-PL" dirty="0"/>
              <a:t>- </a:t>
            </a:r>
            <a:r>
              <a:rPr lang="pl-PL" b="1" dirty="0"/>
              <a:t>30 dni </a:t>
            </a:r>
            <a:r>
              <a:rPr lang="pl-PL" dirty="0"/>
              <a:t>od dnia dokonania przez US zwrotu VAT na rzecz pracodawcy – w przypadku gdy z deklaracji VAT, w której wykazano kwotę podatku naliczonego z tego tytułu, za dany okres rozliczeniowy wynika kwota do zwrotu. </a:t>
            </a:r>
          </a:p>
          <a:p>
            <a:r>
              <a:rPr lang="pl-PL" dirty="0"/>
              <a:t>IP zobowiązuje PUP (beneficjenta), aby pracodawca, który otrzymał refundację, złożył oświadczenie potwierdzające brak odzyskania równowartości VAT od zakupionych towarów i usług w ramach przyznanej refundacji, w przypadku gdy zwrot VAT nie został przez niego dokonany. </a:t>
            </a:r>
          </a:p>
          <a:p>
            <a:r>
              <a:rPr lang="pl-PL" dirty="0"/>
              <a:t>Oświadczenie to powinno być składane po upływie 24 miesięcy od dnia zawarcia umowy. </a:t>
            </a:r>
          </a:p>
          <a:p>
            <a:r>
              <a:rPr lang="pl-PL" dirty="0"/>
              <a:t>Wzór oświadczenia stanowi załącznik 1b do Zaleceń </a:t>
            </a:r>
          </a:p>
          <a:p>
            <a:endParaRPr lang="pl-PL" dirty="0"/>
          </a:p>
          <a:p>
            <a:endParaRPr lang="pl-PL" dirty="0"/>
          </a:p>
          <a:p>
            <a:endParaRPr lang="pl-PL" dirty="0"/>
          </a:p>
          <a:p>
            <a:endParaRPr lang="pl-PL" dirty="0"/>
          </a:p>
          <a:p>
            <a:endParaRPr lang="pl-PL" dirty="0"/>
          </a:p>
          <a:p>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18010393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764000" cy="4526732"/>
          </a:xfrm>
        </p:spPr>
        <p:txBody>
          <a:bodyPr>
            <a:noAutofit/>
          </a:bodyPr>
          <a:lstStyle/>
          <a:p>
            <a:r>
              <a:rPr lang="pl-PL" dirty="0"/>
              <a:t>Do projektów realizowanych przez podmioty inne niż PUP mają zastosowanie </a:t>
            </a:r>
            <a:r>
              <a:rPr lang="pl-PL" i="1" dirty="0"/>
              <a:t>Wytyczne w zakresie realizacji przedsięwzięć z udziałem środków Europejskiego Funduszu Społecznego w obszarze rynku pracy na lata 2014-2020. </a:t>
            </a:r>
            <a:endParaRPr lang="pl-PL" dirty="0"/>
          </a:p>
          <a:p>
            <a:r>
              <a:rPr lang="pl-PL" dirty="0"/>
              <a:t>W przypadku projektów konkursowych, w ramach których przyznawane są środki na rozpoczęcie działalności gospodarczej oraz wsparcie pomostowe finansowe:</a:t>
            </a:r>
          </a:p>
          <a:p>
            <a:pPr marL="342900" indent="-342900">
              <a:buFontTx/>
              <a:buChar char="-"/>
            </a:pPr>
            <a:r>
              <a:rPr lang="pl-PL" dirty="0"/>
              <a:t>uczestnik składa biznesplan wraz z oświadczeniem o statusie podatnika VAT (załącznik do zaleceń;</a:t>
            </a:r>
          </a:p>
          <a:p>
            <a:pPr marL="342900" indent="-342900">
              <a:buFontTx/>
              <a:buChar char="-"/>
            </a:pPr>
            <a:r>
              <a:rPr lang="pl-PL" dirty="0"/>
              <a:t>dotacja wypłacana jest w kwocie brutto (z podatkiem VAT) tym wnioskodawcom, którzy oświadczą, że nie zamierzają zarejestrować się jako podatnik VAT a w kwocie netto (bez podatku VAT) tym wnioskodawcom, którzy oświadczą, że zamierzają zarejestrować się jako podatnik VAT. </a:t>
            </a:r>
          </a:p>
          <a:p>
            <a:r>
              <a:rPr lang="pl-PL" dirty="0"/>
              <a:t>Dzień wypłaty środków jest traktowany jako rozpoczęcie i zakończenie tej formy wsparcia na potrzeby monitorowania danych uczestnika projektu. Jeśli uczestnik nie otrzyma innej formy pomocy (np. wsparcie pomostowe), jest to wówczas również dzień zakończenia przez niego udziału w projekcie.</a:t>
            </a:r>
          </a:p>
          <a:p>
            <a:endParaRPr lang="pl-PL" dirty="0"/>
          </a:p>
          <a:p>
            <a:pPr marL="342900" indent="-342900">
              <a:buFontTx/>
              <a:buChar char="-"/>
            </a:pPr>
            <a:endParaRPr lang="pl-PL" dirty="0"/>
          </a:p>
          <a:p>
            <a:endParaRPr lang="pl-PL" dirty="0"/>
          </a:p>
          <a:p>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34800749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764000" cy="4526732"/>
          </a:xfrm>
        </p:spPr>
        <p:txBody>
          <a:bodyPr>
            <a:noAutofit/>
          </a:bodyPr>
          <a:lstStyle/>
          <a:p>
            <a:endParaRPr lang="pl-PL" dirty="0"/>
          </a:p>
          <a:p>
            <a:r>
              <a:rPr lang="pl-PL" dirty="0"/>
              <a:t>Beneficjent co najmniej raz na kwartał oraz ostatni raz po upływie 12 miesięcy prowadzenia działalności gospodarczej sprawdza status uczestnika projektu, któremu przyznano dotację w kwocie brutto, jako podatnika VAT, na Portalu Podatkowym Ministerstwa Finansów http://www.finanse.mf.gov.pl/web/wp/pp, i dokumentuje weryfikację przeprowadzoną w tym zakresie.</a:t>
            </a:r>
          </a:p>
          <a:p>
            <a:r>
              <a:rPr lang="pl-PL" dirty="0"/>
              <a:t>Podobnie przy doposażeniu/wyposażeniu miejsca pracy – VAT jest kwalifikowalny wyłącznie w przypadku, gdy pracodawca nie jest </a:t>
            </a:r>
            <a:r>
              <a:rPr lang="pl-PL" dirty="0" err="1"/>
              <a:t>VATowcem</a:t>
            </a:r>
            <a:r>
              <a:rPr lang="pl-PL" dirty="0"/>
              <a:t>. </a:t>
            </a:r>
          </a:p>
          <a:p>
            <a:endParaRPr lang="pl-PL" dirty="0"/>
          </a:p>
          <a:p>
            <a:pPr marL="342900" indent="-342900">
              <a:buFontTx/>
              <a:buChar char="-"/>
            </a:pPr>
            <a:endParaRPr lang="pl-PL" dirty="0"/>
          </a:p>
          <a:p>
            <a:endParaRPr lang="pl-PL" dirty="0"/>
          </a:p>
          <a:p>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
        <p:nvSpPr>
          <p:cNvPr id="4" name="Tytuł 3"/>
          <p:cNvSpPr>
            <a:spLocks noGrp="1"/>
          </p:cNvSpPr>
          <p:nvPr>
            <p:ph type="title"/>
          </p:nvPr>
        </p:nvSpPr>
        <p:spPr/>
        <p:txBody>
          <a:bodyPr/>
          <a:lstStyle/>
          <a:p>
            <a:r>
              <a:rPr lang="pl-PL" dirty="0"/>
              <a:t>Kontrola VAT zmiany w projektach EFS</a:t>
            </a:r>
            <a:br>
              <a:rPr lang="pl-PL" dirty="0"/>
            </a:br>
            <a:r>
              <a:rPr lang="pl-PL" dirty="0"/>
              <a:t>zalecenia </a:t>
            </a:r>
            <a:r>
              <a:rPr lang="pl-PL" dirty="0" err="1"/>
              <a:t>MIiR</a:t>
            </a:r>
            <a:r>
              <a:rPr lang="pl-PL" dirty="0"/>
              <a:t> z 28.08.2018 r.</a:t>
            </a:r>
          </a:p>
        </p:txBody>
      </p:sp>
    </p:spTree>
    <p:extLst>
      <p:ext uri="{BB962C8B-B14F-4D97-AF65-F5344CB8AC3E}">
        <p14:creationId xmlns:p14="http://schemas.microsoft.com/office/powerpoint/2010/main" val="372415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Weryfikacja wniosku o płatność ( WNP)</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IP, po pozytywnym zweryfikowaniu WNP, przekazuje Beneficjentowi informację o wyniku weryfikacji WNP, przy czym informacja o zatwierdzeniu całości lub części wniosku o płatność powinna zawierać:</a:t>
            </a:r>
          </a:p>
          <a:p>
            <a:r>
              <a:rPr lang="pl-PL" dirty="0"/>
              <a:t>1) kwotę wydatków, które zostały uznane za niekwalifikowalne wraz z uzasadnieniem oraz wezwaniem do ich zwrotu na rachunek bankowy wskazany przez IP;</a:t>
            </a:r>
          </a:p>
          <a:p>
            <a:r>
              <a:rPr lang="pl-PL" dirty="0"/>
              <a:t>2) zatwierdzoną kwotę rozliczenia kwoty dofinansowania oraz wkładu własnego wynikającą</a:t>
            </a:r>
          </a:p>
          <a:p>
            <a:r>
              <a:rPr lang="pl-PL" dirty="0"/>
              <a:t>z pomniejszenia kwoty wydatków rozliczanych we wniosku o płatność o wydatki niekwalifikowalne.</a:t>
            </a:r>
          </a:p>
          <a:p>
            <a:pPr marL="342900" indent="-342900">
              <a:buFont typeface="Wingdings" panose="05000000000000000000" pitchFamily="2" charset="2"/>
              <a:buChar char="§"/>
            </a:pPr>
            <a:r>
              <a:rPr lang="pl-PL" dirty="0"/>
              <a:t>Beneficjent ma prawo wnieść w terminie 14 dni kalendarzowych od dnia otrzymania informacji zastrzeżenia do ustaleń IP w zakresie wydatków niekwalifikowanych.</a:t>
            </a:r>
          </a:p>
          <a:p>
            <a:pPr marL="342900" indent="-342900">
              <a:buFont typeface="Wingdings" panose="05000000000000000000" pitchFamily="2" charset="2"/>
              <a:buChar char="§"/>
            </a:pPr>
            <a:r>
              <a:rPr lang="pl-PL" dirty="0"/>
              <a:t>IP zobowiązuje się do zatwierdzenia WNP nie później niż w terminie 90 dni kalendarzowych od dnia</a:t>
            </a:r>
          </a:p>
          <a:p>
            <a:r>
              <a:rPr lang="pl-PL" dirty="0"/>
              <a:t>przedłożenia jego pierwszej wersji. W przypadku, gdy na 5 dni roboczych przed upływem tego terminu Beneficjent nie przedłoży wskazanych przez IP dokumentów potwierdzających kwalifikowalność SJ/wydatków ujętych we WNP, IP uznaje w tej części wydatki za niekwalifikowalne.</a:t>
            </a:r>
          </a:p>
          <a:p>
            <a:pPr marL="342900" indent="-342900">
              <a:buFont typeface="Wingdings" panose="05000000000000000000" pitchFamily="2" charset="2"/>
              <a:buChar char="§"/>
            </a:pPr>
            <a:endParaRPr lang="pl-PL" dirty="0"/>
          </a:p>
        </p:txBody>
      </p:sp>
    </p:spTree>
    <p:extLst>
      <p:ext uri="{BB962C8B-B14F-4D97-AF65-F5344CB8AC3E}">
        <p14:creationId xmlns:p14="http://schemas.microsoft.com/office/powerpoint/2010/main" val="37809228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512299"/>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171456" y="1165634"/>
            <a:ext cx="10515600" cy="4526732"/>
          </a:xfrm>
        </p:spPr>
        <p:txBody>
          <a:bodyPr>
            <a:noAutofit/>
          </a:bodyPr>
          <a:lstStyle/>
          <a:p>
            <a:pPr marL="285750" indent="-285750" algn="just">
              <a:buFont typeface="Wingdings" panose="05000000000000000000" pitchFamily="2" charset="2"/>
              <a:buChar char="§"/>
            </a:pPr>
            <a:r>
              <a:rPr lang="pl-PL" b="1" dirty="0"/>
              <a:t>Nieprawidłowość indywidualna </a:t>
            </a:r>
            <a:r>
              <a:rPr lang="pl-PL" dirty="0"/>
              <a:t>–każde naruszenie prawa unijnego lub krajowego dotyczącego stosowania prawa unijnego, wynikające z działania lub zaniechania podmiotu gospodarczego zaangażowanego we wdrażanie funduszy polityki spójności, które ma lub może mieć szkodliwy wpływ na budżet Unii poprzez obciążenie budżetu Unii nieuzasadnionym wydatkiem.</a:t>
            </a:r>
            <a:r>
              <a:rPr lang="pl-PL" b="1" dirty="0"/>
              <a:t> </a:t>
            </a:r>
          </a:p>
          <a:p>
            <a:pPr marL="285750" indent="-285750" algn="just">
              <a:buFont typeface="Wingdings" panose="05000000000000000000" pitchFamily="2" charset="2"/>
              <a:buChar char="§"/>
            </a:pPr>
            <a:r>
              <a:rPr lang="pl-PL" b="1" dirty="0"/>
              <a:t>Nieprawidłowość systemowa </a:t>
            </a:r>
            <a:r>
              <a:rPr lang="pl-PL" dirty="0"/>
              <a:t>– zgodnie z art. 2 pkt 38 rozporządzenia ogólnego, każda nieprawidłowość, która </a:t>
            </a:r>
            <a:r>
              <a:rPr lang="pl-PL" b="1" dirty="0"/>
              <a:t>może mieć charakter powtarzalny</a:t>
            </a:r>
            <a:r>
              <a:rPr lang="pl-PL" dirty="0"/>
              <a:t>, o wysokim prawdopodobieństwie wystąpienia w podobnych rodzajach projektów i jednocześnie taka, która jest konsekwencją istnienia poważnych defektów w skutecznym funkcjonowaniu systemu zarządzania i kontroli, w tym nieprawidłowość polegająca na </a:t>
            </a:r>
            <a:r>
              <a:rPr lang="pl-PL" b="1" dirty="0"/>
              <a:t>niewprowadzeniu odpowiednich procedur </a:t>
            </a:r>
            <a:r>
              <a:rPr lang="pl-PL" dirty="0"/>
              <a:t>zgodnie z rozporządzeniem ogólnym oraz przepisami dotyczącymi poszczególnych funduszy.</a:t>
            </a:r>
          </a:p>
          <a:p>
            <a:pPr marL="285750" indent="-285750" algn="just">
              <a:buFont typeface="Wingdings" panose="05000000000000000000" pitchFamily="2" charset="2"/>
              <a:buChar char="§"/>
            </a:pPr>
            <a:r>
              <a:rPr lang="pl-PL" b="1" dirty="0"/>
              <a:t>Wykrywanie nieprawidłowości </a:t>
            </a:r>
            <a:r>
              <a:rPr lang="pl-PL" dirty="0"/>
              <a:t>- podczas kontroli wdrażania PO, tj. przede wszystkim podczas </a:t>
            </a:r>
            <a:r>
              <a:rPr lang="pl-PL" b="1" dirty="0"/>
              <a:t>kontroli dokumentacji projektu </a:t>
            </a:r>
            <a:r>
              <a:rPr lang="pl-PL" dirty="0"/>
              <a:t>(np. kontrola ex-</a:t>
            </a:r>
            <a:r>
              <a:rPr lang="pl-PL" dirty="0" err="1"/>
              <a:t>ante</a:t>
            </a:r>
            <a:r>
              <a:rPr lang="pl-PL" dirty="0"/>
              <a:t> i ex-post zamówień publicznych), </a:t>
            </a:r>
            <a:r>
              <a:rPr lang="pl-PL" b="1" dirty="0"/>
              <a:t>weryfikacji WNP beneficjenta oraz kontroli na miejscu </a:t>
            </a:r>
            <a:r>
              <a:rPr lang="pl-PL" dirty="0"/>
              <a:t>realizacji projektów prowadzonych przez różne podmioty, w tym w szczególności IZ, IP, IW, KK, WS, a także IA i UZP. </a:t>
            </a:r>
          </a:p>
          <a:p>
            <a:pPr algn="just">
              <a:buFont typeface="Wingdings" panose="05000000000000000000" pitchFamily="2" charset="2"/>
              <a:buChar char="Ø"/>
            </a:pPr>
            <a:endParaRPr lang="pl-PL" alt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5749728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1426" y="629141"/>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118446" y="1165634"/>
            <a:ext cx="10980000" cy="4526732"/>
          </a:xfrm>
        </p:spPr>
        <p:txBody>
          <a:bodyPr>
            <a:noAutofit/>
          </a:bodyPr>
          <a:lstStyle/>
          <a:p>
            <a:pPr marL="285750" indent="-285750" algn="just">
              <a:buFont typeface="Wingdings" panose="05000000000000000000" pitchFamily="2" charset="2"/>
              <a:buChar char="§"/>
            </a:pPr>
            <a:r>
              <a:rPr lang="pl-PL" b="1" dirty="0"/>
              <a:t>Stwierdzenie wystąpienia nieprawidłowości </a:t>
            </a:r>
            <a:r>
              <a:rPr lang="pl-PL" dirty="0"/>
              <a:t>(tj. dokonanie tzw. </a:t>
            </a:r>
            <a:r>
              <a:rPr lang="pl-PL" i="1" dirty="0"/>
              <a:t>wstępnego ustalenia administracyjnego lub sądowego</a:t>
            </a:r>
            <a:r>
              <a:rPr lang="pl-PL" dirty="0"/>
              <a:t>) wiąże się z koniecznością podjęcia działań korygujących, polegających na pomniejszeniu wydatków kwalifikowalnych we WNP lub na nałożeniu korekty finansowej. Ponadto należy dokonać oceny czy nieprawidłowość wymaga zgłoszenia do KE.</a:t>
            </a:r>
          </a:p>
          <a:p>
            <a:pPr marL="285750" indent="-285750" algn="just">
              <a:buFont typeface="Wingdings" panose="05000000000000000000" pitchFamily="2" charset="2"/>
              <a:buChar char="§"/>
            </a:pPr>
            <a:r>
              <a:rPr lang="pl-PL" b="1" dirty="0"/>
              <a:t>Podstawą prawną do nałożenia korekty finansowej </a:t>
            </a:r>
            <a:r>
              <a:rPr lang="pl-PL" dirty="0"/>
              <a:t>są przepisy rozporządzenia ogólnego, ustawa oraz umowa o dofinansowanie projektu, w której beneficjent zobowiązuje się realizować projekt zgodnie z odpowiednimi przepisami unijnymi, krajowymi, </a:t>
            </a:r>
            <a:endParaRPr lang="pl-PL" altLang="pl-PL" dirty="0"/>
          </a:p>
          <a:p>
            <a:pPr marL="285750" indent="-285750" algn="just">
              <a:buFont typeface="Wingdings" panose="05000000000000000000" pitchFamily="2" charset="2"/>
              <a:buChar char="§"/>
            </a:pPr>
            <a:r>
              <a:rPr lang="pl-PL" b="1" dirty="0"/>
              <a:t>Odzyskiwanie </a:t>
            </a:r>
            <a:r>
              <a:rPr lang="pl-PL" dirty="0"/>
              <a:t>-podjęcie działań zmierzających do tego, by beneficjent zwrócił nieprawidłowo wydatkowane środki lub by zostały one potrącone z kolejnych płatności na rzecz beneficjenta.</a:t>
            </a:r>
          </a:p>
          <a:p>
            <a:pPr marL="285750" indent="-285750" algn="just">
              <a:buFont typeface="Wingdings" panose="05000000000000000000" pitchFamily="2" charset="2"/>
              <a:buChar char="§"/>
            </a:pPr>
            <a:r>
              <a:rPr lang="pl-PL" b="1" dirty="0"/>
              <a:t>Działania naprawcze </a:t>
            </a:r>
            <a:r>
              <a:rPr lang="pl-PL" dirty="0"/>
              <a:t>-likwidacja skutków nieprawidłowości, które mogą mieć wymiar nie tylko finansowy, np. zapewnienie beneficjentom lepszej informacji nt. wydatków kwalifikowalnych, podniesieniu kwalifikacji pracowników zajmujących się wdrażaniem programu operacyjnego, zintensyfikowaniu działań kontrolnych. Działania naprawcze należy podjąć możliwie szybko po stwierdzeniu nieprawidłowości.</a:t>
            </a:r>
            <a:endParaRPr lang="pl-PL" altLang="pl-PL" dirty="0"/>
          </a:p>
          <a:p>
            <a:pPr algn="just"/>
            <a:endParaRPr lang="pl-PL" dirty="0"/>
          </a:p>
          <a:p>
            <a:pPr algn="just"/>
            <a:endParaRPr lang="pl-PL" alt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1475108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15889"/>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197959" y="1328638"/>
            <a:ext cx="10515600" cy="4526732"/>
          </a:xfrm>
        </p:spPr>
        <p:txBody>
          <a:bodyPr>
            <a:noAutofit/>
          </a:bodyPr>
          <a:lstStyle/>
          <a:p>
            <a:pPr algn="just"/>
            <a:r>
              <a:rPr lang="pl-PL" b="1" dirty="0"/>
              <a:t>Nieprawidłowość indywidualna- trzy zasadnicze przesłanki</a:t>
            </a:r>
            <a:r>
              <a:rPr lang="pl-PL" dirty="0"/>
              <a:t>, które </a:t>
            </a:r>
            <a:r>
              <a:rPr lang="pl-PL" b="1" dirty="0"/>
              <a:t>muszą zaistnieć jednocześnie </a:t>
            </a:r>
            <a:r>
              <a:rPr lang="pl-PL" dirty="0"/>
              <a:t>tj.:</a:t>
            </a:r>
          </a:p>
          <a:p>
            <a:pPr algn="just"/>
            <a:r>
              <a:rPr lang="pl-PL" b="1" dirty="0"/>
              <a:t>a) naruszenie prawa </a:t>
            </a:r>
            <a:r>
              <a:rPr lang="pl-PL" dirty="0"/>
              <a:t>unijnego lub prawa krajowego dotyczącego stosowania prawa unijnego,</a:t>
            </a:r>
          </a:p>
          <a:p>
            <a:pPr algn="just"/>
            <a:r>
              <a:rPr lang="pl-PL" b="1" dirty="0"/>
              <a:t>b) działanie lub zaniechanie </a:t>
            </a:r>
            <a:r>
              <a:rPr lang="pl-PL" dirty="0"/>
              <a:t>podmiotu gospodarczego oraz</a:t>
            </a:r>
          </a:p>
          <a:p>
            <a:pPr algn="just"/>
            <a:r>
              <a:rPr lang="pl-PL" b="1" dirty="0"/>
              <a:t>c) realna albo potencjalna szkoda dla budżetu UE</a:t>
            </a:r>
            <a:r>
              <a:rPr lang="pl-PL" dirty="0"/>
              <a:t>, polegająca na finansowaniu ze środków tego budżetu nieuzasadnionego wydatku.</a:t>
            </a:r>
            <a:endParaRPr lang="pl-PL" altLang="pl-PL" dirty="0"/>
          </a:p>
          <a:p>
            <a:pPr algn="just"/>
            <a:r>
              <a:rPr lang="pl-PL" b="1" dirty="0"/>
              <a:t>Poprzez naruszenie prawa należy rozumieć </a:t>
            </a:r>
            <a:r>
              <a:rPr lang="pl-PL" dirty="0"/>
              <a:t>nie tylko naruszenie przepisów aktów prawnych, takich jak ustawy czy rozporządzenia, ale również zasad określonych w dokumentach, których obowiązek stosowania wynika z umowy o dofinansowanie projektu, decyzji o dofinansowaniu projektu. Sposób postępowania z nieprawidłowymi wydatkami uzależniony jest od momentu ich stwierdzenia</a:t>
            </a:r>
            <a:r>
              <a:rPr lang="pl-PL" b="1" dirty="0"/>
              <a:t>. </a:t>
            </a:r>
          </a:p>
          <a:p>
            <a:pPr algn="just"/>
            <a:endParaRPr lang="pl-PL" alt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542436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15889"/>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197959" y="1328638"/>
            <a:ext cx="10515600" cy="4526732"/>
          </a:xfrm>
        </p:spPr>
        <p:txBody>
          <a:bodyPr>
            <a:noAutofit/>
          </a:bodyPr>
          <a:lstStyle/>
          <a:p>
            <a:pPr algn="just"/>
            <a:r>
              <a:rPr lang="pl-PL" b="1" dirty="0"/>
              <a:t>Należy wyróżnić następujące sytuacje:</a:t>
            </a:r>
          </a:p>
          <a:p>
            <a:pPr algn="just"/>
            <a:r>
              <a:rPr lang="pl-PL" b="1" dirty="0"/>
              <a:t>a)</a:t>
            </a:r>
            <a:r>
              <a:rPr lang="pl-PL" dirty="0"/>
              <a:t> stwierdzenie nieprawidłowości przed podpisaniem umowy o dofinansowanie realizacji projektu,</a:t>
            </a:r>
          </a:p>
          <a:p>
            <a:pPr algn="just"/>
            <a:r>
              <a:rPr lang="pl-PL" b="1" dirty="0"/>
              <a:t>b)</a:t>
            </a:r>
            <a:r>
              <a:rPr lang="pl-PL" dirty="0"/>
              <a:t> stwierdzenie nieprawidłowości przed zatwierdzeniem wniosku beneficjenta o płatność oraz</a:t>
            </a:r>
          </a:p>
          <a:p>
            <a:pPr algn="just"/>
            <a:r>
              <a:rPr lang="pl-PL" b="1" dirty="0"/>
              <a:t>c)</a:t>
            </a:r>
            <a:r>
              <a:rPr lang="pl-PL" dirty="0"/>
              <a:t> stwierdzenie nieprawidłowości po zatwierdzeniu wniosku beneficjenta o płatność.</a:t>
            </a:r>
          </a:p>
          <a:p>
            <a:pPr algn="just"/>
            <a:endParaRPr lang="pl-PL" altLang="pl-PL" dirty="0"/>
          </a:p>
          <a:p>
            <a:r>
              <a:rPr lang="pl-PL" dirty="0"/>
              <a:t>Nieprawidłowości </a:t>
            </a:r>
            <a:r>
              <a:rPr lang="pl-PL" b="1" dirty="0"/>
              <a:t>stwierdzone przed zatwierdzeniem wniosku beneficjenta o płatność</a:t>
            </a:r>
            <a:r>
              <a:rPr lang="pl-PL" dirty="0"/>
              <a:t> dzielimy na dwa rodzaje: </a:t>
            </a:r>
            <a:r>
              <a:rPr lang="pl-PL" b="1" dirty="0"/>
              <a:t>nieprawidłowości stwierdzone przed złożeniem </a:t>
            </a:r>
            <a:r>
              <a:rPr lang="pl-PL" dirty="0"/>
              <a:t>przez beneficjenta wniosku o płatność oraz nieprawidłowości stwierdzone </a:t>
            </a:r>
            <a:r>
              <a:rPr lang="pl-PL" b="1" dirty="0"/>
              <a:t>w trakcie weryfikacji wniosku beneficjenta o płatność.</a:t>
            </a:r>
          </a:p>
          <a:p>
            <a:pPr algn="just"/>
            <a:endParaRPr lang="pl-PL" altLang="pl-PL" dirty="0"/>
          </a:p>
          <a:p>
            <a:pPr algn="just"/>
            <a:endParaRPr lang="pl-PL" dirty="0"/>
          </a:p>
          <a:p>
            <a:pPr algn="just"/>
            <a:endParaRPr lang="pl-PL" alt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00798699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62657"/>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383490" y="1568611"/>
            <a:ext cx="10515600" cy="4526732"/>
          </a:xfrm>
        </p:spPr>
        <p:txBody>
          <a:bodyPr>
            <a:noAutofit/>
          </a:bodyPr>
          <a:lstStyle/>
          <a:p>
            <a:pPr algn="just"/>
            <a:r>
              <a:rPr lang="pl-PL" b="1" dirty="0"/>
              <a:t>1.</a:t>
            </a:r>
            <a:r>
              <a:rPr lang="pl-PL" dirty="0"/>
              <a:t> Szczególną sytuacją jest stwierdzenie nieprawidłowości przed złożeniem przez beneficjenta wniosku o płatność, np. w trakcie kontroli na miejscu. </a:t>
            </a:r>
            <a:r>
              <a:rPr lang="pl-PL" b="1" dirty="0"/>
              <a:t>Nieprawidłowy wydatek nie może być we wniosku o płatność wskazany jako kwalifikowalny</a:t>
            </a:r>
            <a:r>
              <a:rPr lang="pl-PL" dirty="0"/>
              <a:t>, z zastrzeżeniem sytuacji, o których mowa poniżej w pkt 2 i 3.</a:t>
            </a:r>
          </a:p>
          <a:p>
            <a:pPr algn="just"/>
            <a:r>
              <a:rPr lang="pl-PL" b="1" dirty="0"/>
              <a:t>2. </a:t>
            </a:r>
            <a:r>
              <a:rPr lang="pl-PL" dirty="0"/>
              <a:t>W przypadku, gdy nieprawidłowość dotyczy ZP przeprowadzonego z naruszeniem prawa, beneficjent, w zależności od charakteru i wagi naruszenia, może być uprawniony </a:t>
            </a:r>
            <a:r>
              <a:rPr lang="pl-PL" b="1" dirty="0"/>
              <a:t>do częściowego zrefundowania wydatków </a:t>
            </a:r>
            <a:r>
              <a:rPr lang="pl-PL" dirty="0"/>
              <a:t>poniesionych w związku z postępowaniem obciążonym nieprawidłowością. W takim przypadku instytucja kontrolująca lub instytucja zajmująca się weryfikacją wniosków o płatność informuje beneficjenta o konieczności ujęcia we wniosku o płatność wydatków kwalifikowalnych pomniejszonych o kwotę, jaka wynikałaby z konieczności nałożenia </a:t>
            </a:r>
            <a:r>
              <a:rPr lang="pl-PL" b="1" dirty="0"/>
              <a:t>korekty zgodnie z taryfikatorem.</a:t>
            </a:r>
            <a:r>
              <a:rPr lang="pl-PL" dirty="0"/>
              <a:t> </a:t>
            </a:r>
          </a:p>
          <a:p>
            <a:pPr algn="just"/>
            <a:r>
              <a:rPr lang="pl-PL" b="1" dirty="0"/>
              <a:t>3.</a:t>
            </a:r>
            <a:r>
              <a:rPr lang="pl-PL" dirty="0"/>
              <a:t>Nieprawidłowości </a:t>
            </a:r>
            <a:r>
              <a:rPr lang="pl-PL" b="1" dirty="0"/>
              <a:t>stwierdzone przed zatwierdzeniem wniosku beneficjenta o płatność</a:t>
            </a:r>
            <a:r>
              <a:rPr lang="pl-PL" dirty="0"/>
              <a:t>.</a:t>
            </a:r>
            <a:endParaRPr lang="pl-PL" b="1" dirty="0"/>
          </a:p>
          <a:p>
            <a:pPr algn="just"/>
            <a:endParaRPr lang="pl-PL" dirty="0"/>
          </a:p>
          <a:p>
            <a:pPr algn="just"/>
            <a:endParaRPr lang="pl-PL" alt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2991304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7229" y="413613"/>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317229" y="1165634"/>
            <a:ext cx="10515600" cy="4526732"/>
          </a:xfrm>
        </p:spPr>
        <p:txBody>
          <a:bodyPr>
            <a:noAutofit/>
          </a:bodyPr>
          <a:lstStyle/>
          <a:p>
            <a:pPr algn="just"/>
            <a:r>
              <a:rPr lang="pl-PL" dirty="0"/>
              <a:t>W przypadku </a:t>
            </a:r>
            <a:r>
              <a:rPr lang="pl-PL" b="1" dirty="0"/>
              <a:t>stwierdzenia nieprawidłowości w złożonym przez beneficjenta </a:t>
            </a:r>
            <a:r>
              <a:rPr lang="pl-PL" b="1" dirty="0" err="1"/>
              <a:t>WoP</a:t>
            </a:r>
            <a:r>
              <a:rPr lang="pl-PL" dirty="0"/>
              <a:t>, instytucja weryfikująca wniosek dokonuje pomniejszenia wartości wydatków kwalifikowalnych ujętych we wniosku o płatność złożonym przez </a:t>
            </a:r>
            <a:r>
              <a:rPr lang="pl-PL" b="1" dirty="0"/>
              <a:t>beneficjenta o całkowitą kwotę wydatków nieprawidłowych.</a:t>
            </a:r>
          </a:p>
          <a:p>
            <a:pPr algn="just"/>
            <a:r>
              <a:rPr lang="pl-PL" dirty="0"/>
              <a:t>Stwierdzenie nieprawidłowych wydatków we </a:t>
            </a:r>
            <a:r>
              <a:rPr lang="pl-PL" dirty="0" err="1"/>
              <a:t>WoP</a:t>
            </a:r>
            <a:r>
              <a:rPr lang="pl-PL" dirty="0"/>
              <a:t> przed jego zatwierdzeniem, o czym mowa w art. 24 ust. 9 pkt 1 ustawy, nie wiąże się z obniżeniem współfinansowania UE dla projektu.</a:t>
            </a:r>
          </a:p>
          <a:p>
            <a:pPr algn="just"/>
            <a:r>
              <a:rPr lang="pl-PL" dirty="0"/>
              <a:t>W miejsce wydatków nieprawidłowych beneficjent może przedstawić inne wydatki kwalifikowalne, nieobarczone błędem. </a:t>
            </a:r>
          </a:p>
          <a:p>
            <a:pPr algn="just"/>
            <a:r>
              <a:rPr lang="pl-PL" dirty="0"/>
              <a:t>Instytucja weryfikująca wniosek o płatność informuje beneficjenta w formie pisemnej o dokonanym pomniejszeniu.</a:t>
            </a:r>
          </a:p>
          <a:p>
            <a:pPr algn="just"/>
            <a:r>
              <a:rPr lang="pl-PL" b="1" dirty="0"/>
              <a:t>Beneficjent w terminie 14 dni od dnia otrzymania informacji o pomniejszeniu może wnieść umotywowane pisemne zastrzeżenia</a:t>
            </a:r>
            <a:r>
              <a:rPr lang="pl-PL" dirty="0"/>
              <a:t>.</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8650375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615888"/>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277472" y="1387569"/>
            <a:ext cx="10515600" cy="4526732"/>
          </a:xfrm>
        </p:spPr>
        <p:txBody>
          <a:bodyPr>
            <a:noAutofit/>
          </a:bodyPr>
          <a:lstStyle/>
          <a:p>
            <a:r>
              <a:rPr lang="pl-PL" dirty="0"/>
              <a:t>W przypadku pozytywnego rozpatrzenia zastrzeżeń zgłoszonych przez beneficjenta, instytucja – w zależności od konkretnej sytuacji i rozwiązań przyjętych w danym programie – dokonuje odpowiedniej zmiany we wniosku o płatność albo zwraca się do beneficjenta z prośbą o </a:t>
            </a:r>
            <a:r>
              <a:rPr lang="pl-PL" b="1" dirty="0"/>
              <a:t>ujęcie zakwestionowanych wydatków w kolejnym wniosku o płatność.</a:t>
            </a:r>
          </a:p>
          <a:p>
            <a:pPr algn="just"/>
            <a:r>
              <a:rPr lang="pl-PL" dirty="0"/>
              <a:t>W przypadku </a:t>
            </a:r>
            <a:r>
              <a:rPr lang="pl-PL" b="1" dirty="0"/>
              <a:t>stwierdzenia nieprawidłowości po zatwierdzeniu wniosku beneficjenta o płatność</a:t>
            </a:r>
            <a:r>
              <a:rPr lang="pl-PL" dirty="0"/>
              <a:t>, zachodzi konieczność </a:t>
            </a:r>
            <a:r>
              <a:rPr lang="pl-PL" b="1" dirty="0"/>
              <a:t>nałożenia korekty finansowej </a:t>
            </a:r>
            <a:r>
              <a:rPr lang="pl-PL" dirty="0"/>
              <a:t>na wydatki w ramach projektu. </a:t>
            </a:r>
          </a:p>
          <a:p>
            <a:pPr algn="just"/>
            <a:r>
              <a:rPr lang="pl-PL" dirty="0"/>
              <a:t>Wiąże się to z obniżeniem całkowitej kwoty współfinansowania UE dla danego projektu o kwotę nałożonej korekty. Beneficjent w miejsce nieprawidłowych wydatków nie ma już możliwości przedstawienia do współfinansowania innych wydatków kwalifikowalnych, nieobarczonych błędem.</a:t>
            </a:r>
          </a:p>
          <a:p>
            <a:pPr algn="just"/>
            <a:r>
              <a:rPr lang="pl-PL" dirty="0"/>
              <a:t>Kwota, o jaką obniżone zostało współfinansowanie UE dla danego projektu, może zostać przeznaczona na współfinansowanie UE innego projektu w ramach tego samego programu operacyjnego.</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0008433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61663"/>
            <a:ext cx="11348581" cy="500715"/>
          </a:xfrm>
        </p:spPr>
        <p:txBody>
          <a:bodyPr>
            <a:normAutofit fontScale="90000"/>
          </a:bodyPr>
          <a:lstStyle/>
          <a:p>
            <a:r>
              <a:rPr lang="pl-PL" b="1" dirty="0"/>
              <a:t>Nieprawidłowości</a:t>
            </a:r>
          </a:p>
        </p:txBody>
      </p:sp>
      <p:sp>
        <p:nvSpPr>
          <p:cNvPr id="3" name="Symbol zastępczy zawartości 2"/>
          <p:cNvSpPr>
            <a:spLocks noGrp="1"/>
          </p:cNvSpPr>
          <p:nvPr>
            <p:ph idx="1"/>
          </p:nvPr>
        </p:nvSpPr>
        <p:spPr>
          <a:xfrm>
            <a:off x="250968" y="1387567"/>
            <a:ext cx="10515600" cy="4526732"/>
          </a:xfrm>
        </p:spPr>
        <p:txBody>
          <a:bodyPr>
            <a:noAutofit/>
          </a:bodyPr>
          <a:lstStyle/>
          <a:p>
            <a:pPr algn="just"/>
            <a:r>
              <a:rPr lang="pl-PL" b="1" dirty="0"/>
              <a:t>Nieprawidłowość indywidualna niezawiniona </a:t>
            </a:r>
            <a:r>
              <a:rPr lang="pl-PL" dirty="0"/>
              <a:t>przez beneficjenta to, zgodnie z ustawą, nieprawidłowość, która wynikała bezpośrednio z działania lub zaniechania instytucji funkcjonującej w systemie wdrażania danego programu operacyjnego lub też z działania lub zaniechania organu państwa.</a:t>
            </a:r>
          </a:p>
          <a:p>
            <a:pPr algn="just"/>
            <a:r>
              <a:rPr lang="pl-PL" b="1" dirty="0"/>
              <a:t>W przypadku stwierdzenia nieprawidłowości indywidualnej niezawinionej </a:t>
            </a:r>
            <a:r>
              <a:rPr lang="pl-PL" dirty="0"/>
              <a:t>przez beneficjenta należy nałożyć korektę finansową na wydatki w ramach projektu tak, jak w przypadku innych nieprawidłowości indywidualnych.</a:t>
            </a:r>
          </a:p>
          <a:p>
            <a:pPr algn="just"/>
            <a:r>
              <a:rPr lang="pl-PL" dirty="0"/>
              <a:t>Konsekwentnie, </a:t>
            </a:r>
            <a:r>
              <a:rPr lang="pl-PL" b="1" dirty="0"/>
              <a:t>nałożenie korekty skutkuje koniecznością obniżenia współfinansowania UE dla projektu</a:t>
            </a:r>
            <a:r>
              <a:rPr lang="pl-PL" dirty="0"/>
              <a:t>.</a:t>
            </a:r>
          </a:p>
          <a:p>
            <a:pPr algn="just"/>
            <a:r>
              <a:rPr lang="pl-PL" dirty="0"/>
              <a:t> Jednocześnie jednak beneficjent nie powinien ponosić kosztu korekty, dlatego </a:t>
            </a:r>
            <a:r>
              <a:rPr lang="pl-PL" b="1" u="sng" dirty="0"/>
              <a:t>pomimo obniżenia współfinansowania UE, otrzymuje środki na pokrycie wydatków nieprawidłowych, choć będą one stanowiły wydatki niekwalifikowalne w projekcie</a:t>
            </a:r>
            <a:r>
              <a:rPr lang="pl-PL" dirty="0"/>
              <a:t>.</a:t>
            </a:r>
          </a:p>
          <a:p>
            <a:pPr algn="just"/>
            <a:endParaRPr lang="pl-PL" b="1" dirty="0"/>
          </a:p>
          <a:p>
            <a:pPr algn="just"/>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776771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7687" y="512299"/>
            <a:ext cx="11348581" cy="500715"/>
          </a:xfrm>
        </p:spPr>
        <p:txBody>
          <a:bodyPr>
            <a:normAutofit fontScale="90000"/>
          </a:bodyPr>
          <a:lstStyle/>
          <a:p>
            <a:r>
              <a:rPr lang="pl-PL" b="1" dirty="0"/>
              <a:t>Przykłady działań naprawczych</a:t>
            </a:r>
          </a:p>
        </p:txBody>
      </p:sp>
      <p:sp>
        <p:nvSpPr>
          <p:cNvPr id="3" name="Symbol zastępczy zawartości 2"/>
          <p:cNvSpPr>
            <a:spLocks noGrp="1"/>
          </p:cNvSpPr>
          <p:nvPr>
            <p:ph idx="1"/>
          </p:nvPr>
        </p:nvSpPr>
        <p:spPr>
          <a:xfrm>
            <a:off x="377687" y="1275630"/>
            <a:ext cx="10515600" cy="4526732"/>
          </a:xfrm>
        </p:spPr>
        <p:txBody>
          <a:bodyPr>
            <a:noAutofit/>
          </a:bodyPr>
          <a:lstStyle/>
          <a:p>
            <a:pPr algn="just"/>
            <a:r>
              <a:rPr lang="pl-PL" b="1" dirty="0"/>
              <a:t>Sytuacja 1</a:t>
            </a:r>
          </a:p>
          <a:p>
            <a:pPr algn="just"/>
            <a:r>
              <a:rPr lang="pl-PL" dirty="0"/>
              <a:t>W planowanym okresie nie udało się zrekrutować kompletu uczestników.</a:t>
            </a:r>
          </a:p>
          <a:p>
            <a:pPr algn="just"/>
            <a:r>
              <a:rPr lang="pl-PL" dirty="0"/>
              <a:t>Działanie: prośba o zgodę na zmianę w harmonogramie, wykorzystanie dodatkowych narzędzi promocji i rekrutacji lepiej dopasowanych do grupy docelowej, podjęcie współpracy z podmiotami, które ustawowo/statutowo wspierają grupę docelową.</a:t>
            </a:r>
          </a:p>
          <a:p>
            <a:pPr algn="just"/>
            <a:r>
              <a:rPr lang="pl-PL" b="1" dirty="0"/>
              <a:t>Sytuacja 2</a:t>
            </a:r>
          </a:p>
          <a:p>
            <a:pPr algn="just"/>
            <a:r>
              <a:rPr lang="pl-PL" dirty="0"/>
              <a:t>Połowa uczestników kursu nie zdała egzaminu kwalifikacyjnego. </a:t>
            </a:r>
          </a:p>
          <a:p>
            <a:pPr algn="just"/>
            <a:r>
              <a:rPr lang="pl-PL" dirty="0"/>
              <a:t>Działanie: prośba o zmian w harmonogramie, egzekwowanie kar umownych wobec wykonawcy kursów zawodowych. Przeznaczenie pozyskanej kwoty (w tej perspektywie nie jest to dochód w projekcie) na egzaminy poprawkowe.</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1593416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7687" y="512299"/>
            <a:ext cx="11348581" cy="500715"/>
          </a:xfrm>
        </p:spPr>
        <p:txBody>
          <a:bodyPr>
            <a:normAutofit fontScale="90000"/>
          </a:bodyPr>
          <a:lstStyle/>
          <a:p>
            <a:r>
              <a:rPr lang="pl-PL" b="1" dirty="0"/>
              <a:t>Przykłady działań naprawczych</a:t>
            </a:r>
          </a:p>
        </p:txBody>
      </p:sp>
      <p:sp>
        <p:nvSpPr>
          <p:cNvPr id="3" name="Symbol zastępczy zawartości 2"/>
          <p:cNvSpPr>
            <a:spLocks noGrp="1"/>
          </p:cNvSpPr>
          <p:nvPr>
            <p:ph idx="1"/>
          </p:nvPr>
        </p:nvSpPr>
        <p:spPr>
          <a:xfrm>
            <a:off x="377687" y="1275630"/>
            <a:ext cx="10515600" cy="4526732"/>
          </a:xfrm>
        </p:spPr>
        <p:txBody>
          <a:bodyPr>
            <a:noAutofit/>
          </a:bodyPr>
          <a:lstStyle/>
          <a:p>
            <a:pPr algn="just"/>
            <a:r>
              <a:rPr lang="pl-PL" b="1" dirty="0"/>
              <a:t>Sytuacja 3</a:t>
            </a:r>
          </a:p>
          <a:p>
            <a:pPr algn="just"/>
            <a:r>
              <a:rPr lang="pl-PL" dirty="0"/>
              <a:t>Z uczestnictwa w projekcie zrezygnowało 10 osób ze względu na likwidację linii PKS i problem z dojazdem.</a:t>
            </a:r>
          </a:p>
          <a:p>
            <a:pPr algn="just"/>
            <a:r>
              <a:rPr lang="pl-PL" dirty="0"/>
              <a:t>Działanie: przesunięcia w budżecie i zorganizowanie transportu.</a:t>
            </a:r>
          </a:p>
          <a:p>
            <a:pPr algn="just"/>
            <a:endParaRPr lang="pl-PL"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47702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Dokumentacja projektu</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Beneficjent zobowiąże uczestników Projektu, na etapie ich rekrutacji do Projektu, do przekazania</a:t>
            </a:r>
          </a:p>
          <a:p>
            <a:r>
              <a:rPr lang="pl-PL" dirty="0"/>
              <a:t>informacji dotyczących ich sytuacji po zakończeniu udziału w Projekcie (do 4 tygodni od zakończenia udziału) zgodnie z zakresem danych określonych w </a:t>
            </a:r>
            <a:r>
              <a:rPr lang="pl-PL" i="1" dirty="0"/>
              <a:t>Wytycznych w zakresie monitorowania </a:t>
            </a:r>
            <a:r>
              <a:rPr lang="pl-PL" dirty="0"/>
              <a:t>(tzw. wspólne wskaźniki rezultatu bezpośredniego).</a:t>
            </a:r>
          </a:p>
          <a:p>
            <a:pPr marL="342900" indent="-342900">
              <a:buFont typeface="Wingdings" panose="05000000000000000000" pitchFamily="2" charset="2"/>
              <a:buChar char="§"/>
            </a:pPr>
            <a:r>
              <a:rPr lang="pl-PL" dirty="0"/>
              <a:t>Beneficjent zobowiąże uczestników Projektu na etapie ich rekrutacji do Projektu, do dostarczenia</a:t>
            </a:r>
          </a:p>
          <a:p>
            <a:r>
              <a:rPr lang="pl-PL" dirty="0"/>
              <a:t>dokumentów potwierdzających osiągnięcie efektywności zatrudnieniowej lub zawodowej po</a:t>
            </a:r>
          </a:p>
          <a:p>
            <a:r>
              <a:rPr lang="pl-PL" dirty="0"/>
              <a:t>zakończeniu udziału w Projekcie (do 3 miesięcy od zakończenia udziału).</a:t>
            </a:r>
          </a:p>
          <a:p>
            <a:pPr marL="342900" indent="-342900">
              <a:buFont typeface="Wingdings" panose="05000000000000000000" pitchFamily="2" charset="2"/>
              <a:buChar char="§"/>
            </a:pPr>
            <a:r>
              <a:rPr lang="pl-PL" dirty="0"/>
              <a:t>Beneficjent zobowiązuje się do przechowywania dokumentacji związanej z realizacją Projektu</a:t>
            </a:r>
          </a:p>
          <a:p>
            <a:r>
              <a:rPr lang="pl-PL" b="1" dirty="0"/>
              <a:t>przez okres dwóch lat od dnia 31 grudnia roku</a:t>
            </a:r>
            <a:r>
              <a:rPr lang="pl-PL" dirty="0"/>
              <a:t>, w którym złożono do Komisji Europejskiej</a:t>
            </a:r>
          </a:p>
          <a:p>
            <a:r>
              <a:rPr lang="pl-PL" dirty="0"/>
              <a:t>zestawienie wydatków, w którym ujęto ostateczne wydatki dotyczące zakończonego Projektu.</a:t>
            </a:r>
          </a:p>
          <a:p>
            <a:r>
              <a:rPr lang="pl-PL" dirty="0"/>
              <a:t>IP informuje Beneficjenta o dacie rozpoczęcia tego okresu.</a:t>
            </a:r>
          </a:p>
        </p:txBody>
      </p:sp>
    </p:spTree>
    <p:extLst>
      <p:ext uri="{BB962C8B-B14F-4D97-AF65-F5344CB8AC3E}">
        <p14:creationId xmlns:p14="http://schemas.microsoft.com/office/powerpoint/2010/main" val="207109974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7169522" y="2915709"/>
            <a:ext cx="4082678" cy="1097492"/>
          </a:xfrm>
        </p:spPr>
        <p:txBody>
          <a:bodyPr/>
          <a:lstStyle/>
          <a:p>
            <a:endParaRPr lang="pl-PL" dirty="0"/>
          </a:p>
        </p:txBody>
      </p:sp>
    </p:spTree>
    <p:extLst>
      <p:ext uri="{BB962C8B-B14F-4D97-AF65-F5344CB8AC3E}">
        <p14:creationId xmlns:p14="http://schemas.microsoft.com/office/powerpoint/2010/main" val="403786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algn="just"/>
            <a:endParaRPr lang="pl-PL" dirty="0"/>
          </a:p>
          <a:p>
            <a:pPr marL="285750" indent="-285750" algn="just">
              <a:buFont typeface="Wingdings" panose="05000000000000000000" pitchFamily="2" charset="2"/>
              <a:buChar char="§"/>
            </a:pPr>
            <a:r>
              <a:rPr lang="pl-PL" dirty="0"/>
              <a:t>Okres ten zostaje przerwany w przypadku wszczęcia postępowania administracyjnego lub sądowego dotyczącego wydatków rozliczonych w projekcie albo na należycie uzasadniony wniosek Komisji Europejskiej, o czym Beneficjent jest informowany pisemnie.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Dokumenty dotyczące pomocy de </a:t>
            </a:r>
            <a:r>
              <a:rPr lang="pl-PL" dirty="0" err="1"/>
              <a:t>minimis</a:t>
            </a:r>
            <a:r>
              <a:rPr lang="pl-PL" dirty="0"/>
              <a:t> i pomocy publicznej udzielanej przedsiębiorcom Beneficjent zobowiązuje się przechowywać przez 10 lat, licząc od dnia jej przyznania, o ile projekt dotyczy pomocy publicznej. Termin ten może zostać przedłużony w przypadku powiadomienia Instytucji Pośredniczącej przez Instytucję Zarządzającą nie później niż 3 miesiące przed upływem tego terminu.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18611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algn="just"/>
            <a:r>
              <a:rPr lang="pl-PL" dirty="0"/>
              <a:t>Beneficjent przechowuje dokumentację związaną z realizacją projektu w sposób </a:t>
            </a:r>
            <a:r>
              <a:rPr lang="pl-PL" b="1" dirty="0"/>
              <a:t>zapewniający dostępność, poufność i bezpieczeństwo</a:t>
            </a:r>
            <a:r>
              <a:rPr lang="pl-PL" dirty="0"/>
              <a:t>, oraz jest zobowiązany do poinformowania Instytucji Pośredniczącej o miejscu jej archiwizacji w terminie 5 dni roboczych od dnia podpisania umowy, o ile dokumentacja jest przechowywana poza jego siedzibą.</a:t>
            </a:r>
          </a:p>
          <a:p>
            <a:pPr algn="just"/>
            <a:r>
              <a:rPr lang="pl-PL" dirty="0"/>
              <a:t> </a:t>
            </a:r>
          </a:p>
          <a:p>
            <a:pPr algn="just"/>
            <a:r>
              <a:rPr lang="pl-PL" dirty="0"/>
              <a:t>W przypadku zmiany miejsca archiwizacji dokumentów oraz w przypadku zawieszenia lub zaprzestania przez Beneficjenta działalności w okresie, Beneficjent zobowiązuje się niezwłocznie, na piśmie poinformować Instytucję Pośredniczącą o miejscu archiwizacji dokumentów związanych z realizowanym projektem.</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71333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49" y="562117"/>
            <a:ext cx="11348581" cy="500715"/>
          </a:xfrm>
        </p:spPr>
        <p:txBody>
          <a:bodyPr>
            <a:noAutofit/>
          </a:bodyPr>
          <a:lstStyle/>
          <a:p>
            <a:pPr>
              <a:spcBef>
                <a:spcPts val="1000"/>
              </a:spcBef>
            </a:pPr>
            <a:r>
              <a:rPr lang="pl-PL" dirty="0">
                <a:ea typeface="Mongolian Baiti" panose="03000500000000000000" pitchFamily="66" charset="0"/>
              </a:rPr>
              <a:t>Zakres tematyczny szkolenia</a:t>
            </a:r>
          </a:p>
        </p:txBody>
      </p:sp>
      <p:sp>
        <p:nvSpPr>
          <p:cNvPr id="3" name="Symbol zastępczy zawartości 2"/>
          <p:cNvSpPr>
            <a:spLocks noGrp="1"/>
          </p:cNvSpPr>
          <p:nvPr>
            <p:ph idx="1"/>
          </p:nvPr>
        </p:nvSpPr>
        <p:spPr>
          <a:xfrm>
            <a:off x="313149" y="1443830"/>
            <a:ext cx="11348581" cy="4351338"/>
          </a:xfrm>
        </p:spPr>
        <p:txBody>
          <a:bodyPr>
            <a:noAutofit/>
          </a:bodyPr>
          <a:lstStyle/>
          <a:p>
            <a:pPr marL="342900" lvl="0" indent="-342900">
              <a:buFont typeface="Wingdings" panose="05000000000000000000" pitchFamily="2" charset="2"/>
              <a:buChar char="§"/>
            </a:pPr>
            <a:r>
              <a:rPr lang="pl-PL" dirty="0"/>
              <a:t>Umowa o dofinansowanie projektu PO WER</a:t>
            </a:r>
          </a:p>
          <a:p>
            <a:pPr marL="342900" lvl="0" indent="-342900">
              <a:buFont typeface="Wingdings" panose="05000000000000000000" pitchFamily="2" charset="2"/>
              <a:buChar char="§"/>
            </a:pPr>
            <a:r>
              <a:rPr lang="pl-PL" dirty="0"/>
              <a:t>Obowiązkowe procedury zapisane w umowie o dofinansowanie</a:t>
            </a:r>
          </a:p>
          <a:p>
            <a:pPr marL="342900" lvl="0" indent="-342900">
              <a:buFont typeface="Wingdings" panose="05000000000000000000" pitchFamily="2" charset="2"/>
              <a:buChar char="§"/>
            </a:pPr>
            <a:r>
              <a:rPr lang="pl-PL" dirty="0"/>
              <a:t>Wnioski o płatność</a:t>
            </a:r>
          </a:p>
          <a:p>
            <a:pPr marL="342900" lvl="0" indent="-342900">
              <a:buFont typeface="Wingdings" panose="05000000000000000000" pitchFamily="2" charset="2"/>
              <a:buChar char="§"/>
            </a:pPr>
            <a:r>
              <a:rPr lang="pl-PL" dirty="0"/>
              <a:t>Rozliczanie kwot ryczałtowych</a:t>
            </a:r>
          </a:p>
          <a:p>
            <a:pPr marL="342900" lvl="0" indent="-342900">
              <a:buFont typeface="Wingdings" panose="05000000000000000000" pitchFamily="2" charset="2"/>
              <a:buChar char="§"/>
            </a:pPr>
            <a:r>
              <a:rPr lang="pl-PL" dirty="0"/>
              <a:t>Zasady wykorzystania systemu teleinformatycznego</a:t>
            </a:r>
          </a:p>
          <a:p>
            <a:pPr marL="342900" lvl="0" indent="-342900">
              <a:buFont typeface="Wingdings" panose="05000000000000000000" pitchFamily="2" charset="2"/>
              <a:buChar char="§"/>
            </a:pPr>
            <a:r>
              <a:rPr lang="pl-PL" dirty="0"/>
              <a:t>Dokumentacja projektu</a:t>
            </a:r>
          </a:p>
          <a:p>
            <a:pPr marL="342900" lvl="0" indent="-342900">
              <a:buFont typeface="Wingdings" panose="05000000000000000000" pitchFamily="2" charset="2"/>
              <a:buChar char="§"/>
            </a:pPr>
            <a:r>
              <a:rPr lang="pl-PL" dirty="0"/>
              <a:t>Zarządzanie projektem</a:t>
            </a:r>
          </a:p>
          <a:p>
            <a:pPr marL="342900" lvl="0" indent="-342900">
              <a:buFont typeface="Wingdings" panose="05000000000000000000" pitchFamily="2" charset="2"/>
              <a:buChar char="§"/>
            </a:pPr>
            <a:r>
              <a:rPr lang="pl-PL" dirty="0"/>
              <a:t>Informacja i promocja</a:t>
            </a:r>
          </a:p>
          <a:p>
            <a:pPr marL="342900" lvl="0" indent="-342900">
              <a:buFont typeface="Wingdings" panose="05000000000000000000" pitchFamily="2" charset="2"/>
              <a:buChar char="§"/>
            </a:pPr>
            <a:r>
              <a:rPr lang="pl-PL" dirty="0"/>
              <a:t>Monitoring i ewaluacja</a:t>
            </a:r>
          </a:p>
          <a:p>
            <a:pPr marL="342900" lvl="0" indent="-342900">
              <a:buFont typeface="Wingdings" panose="05000000000000000000" pitchFamily="2" charset="2"/>
              <a:buChar char="§"/>
            </a:pPr>
            <a:r>
              <a:rPr lang="pl-PL" dirty="0"/>
              <a:t>Kontrola projektu</a:t>
            </a:r>
          </a:p>
        </p:txBody>
      </p:sp>
    </p:spTree>
    <p:extLst>
      <p:ext uri="{BB962C8B-B14F-4D97-AF65-F5344CB8AC3E}">
        <p14:creationId xmlns:p14="http://schemas.microsoft.com/office/powerpoint/2010/main" val="7712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Ochrona danych osobowych</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Powierzone dane osobowe mogą być przetwarzane przez Beneficjenta wyłącznie w celu aplikowania o środki europejskie i realizacji Projektu, w szczególności potwierdzania kwalifikowalności wydatków, udzielania wsparcia uczestnikom Projektu, ewaluacji, monitoringu, kontroli, audytu, sprawozdawczości oraz działań informacyjno-promocyjnych, w ramach Programu w zakresie określonym w załączniku do umowy.</a:t>
            </a:r>
          </a:p>
          <a:p>
            <a:pPr marL="342900" indent="-342900">
              <a:buFont typeface="Wingdings" panose="05000000000000000000" pitchFamily="2" charset="2"/>
              <a:buChar char="§"/>
            </a:pPr>
            <a:r>
              <a:rPr lang="pl-PL" dirty="0"/>
              <a:t>Przy przetwarzaniu danych osobowych Beneficjent zobowiązuje się do przestrzegania zasad wskazanych w umowie, w ustawie o ochronie danych osobowych, RODO oraz w innych przepisach prawa powszechnie obowiązującego dotyczącego ochrony danych osobowych.</a:t>
            </a:r>
          </a:p>
          <a:p>
            <a:pPr marL="342900" indent="-342900">
              <a:buFont typeface="Wingdings" panose="05000000000000000000" pitchFamily="2" charset="2"/>
              <a:buChar char="§"/>
            </a:pPr>
            <a:r>
              <a:rPr lang="pl-PL" dirty="0"/>
              <a:t>Beneficjent nie decyduje o celach i środkach przetwarzania powierzonych danych osobowych.</a:t>
            </a:r>
          </a:p>
          <a:p>
            <a:pPr marL="342900" indent="-342900">
              <a:buFont typeface="Wingdings" panose="05000000000000000000" pitchFamily="2" charset="2"/>
              <a:buChar char="§"/>
            </a:pPr>
            <a:r>
              <a:rPr lang="pl-PL" dirty="0"/>
              <a:t>Beneficjent, w przypadku przetwarzania powierzonych danych osobowych w systemie informatycznym, zobowiązuje się do przetwarzania ich w Systemie Obsługi Wniosków Aplikacyjnych i SL2014.</a:t>
            </a:r>
          </a:p>
        </p:txBody>
      </p:sp>
    </p:spTree>
    <p:extLst>
      <p:ext uri="{BB962C8B-B14F-4D97-AF65-F5344CB8AC3E}">
        <p14:creationId xmlns:p14="http://schemas.microsoft.com/office/powerpoint/2010/main" val="68971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Ochrona danych osobowych</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IP w imieniu Powierzającego umocowuje Beneficjenta do powierzania przetwarzania danych osobowych podmiotom wykonującym zadania związane z udzieleniem wsparcia i realizacją Projektu, w tym w szczególności realizującym badania ewaluacyjne, jak również podmiotom realizującym zadania związane z audytem, kontrolą, monitoringiem i sprawozdawczością oraz działaniami informacyjno-promocyjnymi prowadzonymi w ramach Programu, pod warunkiem niewyrażenia sprzeciwu przez IP w terminie 7 dni roboczych od dnia wpłynięcia informacji o zamiarze powierzania przetwarzania danych osobowych do IP i pod warunkiem, że Beneficjent zawrze z każdym podmiotem, któremu powierza przetwarzanie danych osobowych umowę powierzenia przetwarzania danych osobowych w kształcie zgodnym z postanowieniami umowy.</a:t>
            </a:r>
          </a:p>
          <a:p>
            <a:pPr marL="342900" indent="-342900">
              <a:buFont typeface="Wingdings" panose="05000000000000000000" pitchFamily="2" charset="2"/>
              <a:buChar char="§"/>
            </a:pPr>
            <a:r>
              <a:rPr lang="pl-PL" dirty="0"/>
              <a:t>IP imieniu Powierzającego zobowiązuje Beneficjenta, by podmioty świadczące usługi na jego rzecz zagwarantowały wdrożenie odpowiednich środków technicznych i organizacyjnych zapewniających adekwatny stopień bezpieczeństwa, który odpowiadał będzie ryzyku związanemu z przetwarzaniem danych osobowych tak, aby przetwarzanie spełniało wymogi RODO i chroniło prawa osób, których dane dotyczą.</a:t>
            </a:r>
          </a:p>
        </p:txBody>
      </p:sp>
    </p:spTree>
    <p:extLst>
      <p:ext uri="{BB962C8B-B14F-4D97-AF65-F5344CB8AC3E}">
        <p14:creationId xmlns:p14="http://schemas.microsoft.com/office/powerpoint/2010/main" val="279761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Ochrona danych osobowych</a:t>
            </a:r>
          </a:p>
        </p:txBody>
      </p:sp>
      <p:sp>
        <p:nvSpPr>
          <p:cNvPr id="3" name="Symbol zastępczy zawartości 2"/>
          <p:cNvSpPr>
            <a:spLocks noGrp="1"/>
          </p:cNvSpPr>
          <p:nvPr>
            <p:ph idx="1"/>
          </p:nvPr>
        </p:nvSpPr>
        <p:spPr>
          <a:xfrm>
            <a:off x="207133" y="1308055"/>
            <a:ext cx="11348581" cy="4615449"/>
          </a:xfrm>
        </p:spPr>
        <p:txBody>
          <a:bodyPr>
            <a:normAutofit/>
          </a:bodyPr>
          <a:lstStyle/>
          <a:p>
            <a:pPr marL="342900" indent="-342900">
              <a:buFont typeface="Wingdings" panose="05000000000000000000" pitchFamily="2" charset="2"/>
              <a:buChar char="§"/>
            </a:pPr>
            <a:r>
              <a:rPr lang="pl-PL" dirty="0"/>
              <a:t>Beneficjent przekaże IP wykaz podmiotów za każdym razem, gdy nastąpi powierzenie przetwarzania danych osobowych, a także na każde jej żądanie. Wykaz podmiotów będzie zawierał, co najmniej, nazwę podmiotu oraz dane kontaktowe podmiotu.</a:t>
            </a:r>
          </a:p>
          <a:p>
            <a:pPr marL="342900" indent="-342900">
              <a:buFont typeface="Wingdings" panose="05000000000000000000" pitchFamily="2" charset="2"/>
              <a:buChar char="§"/>
            </a:pPr>
            <a:r>
              <a:rPr lang="pl-PL" dirty="0"/>
              <a:t>Beneficjent prowadzi rejestr wszystkich kategorii czynności przetwarzania, o którym mowa w art. 30 ust. 2 RODO.</a:t>
            </a:r>
          </a:p>
          <a:p>
            <a:pPr marL="342900" indent="-342900">
              <a:buFont typeface="Wingdings" panose="05000000000000000000" pitchFamily="2" charset="2"/>
              <a:buChar char="§"/>
            </a:pPr>
            <a:r>
              <a:rPr lang="pl-PL" dirty="0"/>
              <a:t>Beneficjent przed rozpoczęciem przetwarzania danych osobowych przygotowuje dokumentację opisującą sposób przetwarzania danych osobowych oraz środki techniczne i organizacyjne zapewniające ochronę i bezpieczeństwo przetwarzanych danych osobowych, które uwzględniają warunki przetwarzania w szczególności te, o których mowa w art. 32 RODO.</a:t>
            </a:r>
          </a:p>
          <a:p>
            <a:pPr marL="342900" indent="-342900">
              <a:buFont typeface="Wingdings" panose="05000000000000000000" pitchFamily="2" charset="2"/>
              <a:buChar char="§"/>
            </a:pPr>
            <a:r>
              <a:rPr lang="pl-PL" dirty="0"/>
              <a:t>Do przetwarzania danych osobowych mogą być dopuszczone jedynie osoby upoważnione przez Beneficjenta oraz przez inne podmioty, posiadające imienne upoważnienie do przetwarzania danych osobowych.</a:t>
            </a:r>
          </a:p>
        </p:txBody>
      </p:sp>
    </p:spTree>
    <p:extLst>
      <p:ext uri="{BB962C8B-B14F-4D97-AF65-F5344CB8AC3E}">
        <p14:creationId xmlns:p14="http://schemas.microsoft.com/office/powerpoint/2010/main" val="227956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Wyodrębniona ewidencja księgowa – projekty rozliczane wydatkami rzeczywiście poniesionymi</a:t>
            </a:r>
          </a:p>
        </p:txBody>
      </p:sp>
      <p:sp>
        <p:nvSpPr>
          <p:cNvPr id="3" name="Symbol zastępczy zawartości 2"/>
          <p:cNvSpPr>
            <a:spLocks noGrp="1"/>
          </p:cNvSpPr>
          <p:nvPr>
            <p:ph idx="1"/>
          </p:nvPr>
        </p:nvSpPr>
        <p:spPr>
          <a:xfrm>
            <a:off x="-97667" y="1253331"/>
            <a:ext cx="11348581" cy="4351338"/>
          </a:xfrm>
        </p:spPr>
        <p:txBody>
          <a:bodyPr>
            <a:normAutofit lnSpcReduction="10000"/>
          </a:bodyPr>
          <a:lstStyle/>
          <a:p>
            <a:pPr marL="285750" indent="-285750" algn="just">
              <a:buFont typeface="Wingdings" panose="05000000000000000000" pitchFamily="2" charset="2"/>
              <a:buChar char="§"/>
            </a:pPr>
            <a:r>
              <a:rPr lang="pl-PL" dirty="0"/>
              <a:t>Wszyscy beneficjenci realizujący projekty w ramach PO WER zgodnie z zapisami umowy o dofinansowanie, niezależnie od formy prowadzonej księgowości, zobowiązani są do  prowadzenia wyodrębnionej ewidencji księgowej dotyczącej realizacji projektu umożliwiającej identyfikację poszczególnych operacji księgowych i gospodarczych przeprowadzonych dla wszystkich wydatków w ramach projektu. Obowiązek ten powstaje najpóźniej z dniem podpisania umowy o dofinansowanie projektu.</a:t>
            </a:r>
          </a:p>
          <a:p>
            <a:pPr marL="285750" indent="-285750" algn="just">
              <a:buFont typeface="Wingdings" panose="05000000000000000000" pitchFamily="2" charset="2"/>
              <a:buChar char="§"/>
            </a:pPr>
            <a:r>
              <a:rPr lang="pl-PL" dirty="0"/>
              <a:t>Beneficjent zobowiązuje się do prowadzenia </a:t>
            </a:r>
            <a:r>
              <a:rPr lang="pl-PL" b="1" dirty="0"/>
              <a:t>wyodrębnionej ewidencji księgowej projektu </a:t>
            </a:r>
            <a:r>
              <a:rPr lang="pl-PL" dirty="0"/>
              <a:t>w sposób przejrzysty, tak aby możliwa była identyfikacja poszczególnych operacji związanych z projektem, z wyłączeniem kosztów pośrednich.</a:t>
            </a:r>
          </a:p>
          <a:p>
            <a:pPr marL="285750" indent="-285750" algn="just">
              <a:buFont typeface="Wingdings" panose="05000000000000000000" pitchFamily="2" charset="2"/>
              <a:buChar char="§"/>
            </a:pPr>
            <a:r>
              <a:rPr lang="pl-PL" dirty="0"/>
              <a:t>Ewidencja kont analitycznych dla danego projektu powinna ułatwiać czerpanie danych do wniosków o płatność beneficjenta oraz na potrzeby kontroli.</a:t>
            </a:r>
          </a:p>
          <a:p>
            <a:pPr marL="285750" indent="-285750" algn="just">
              <a:buFont typeface="Wingdings" panose="05000000000000000000" pitchFamily="2" charset="2"/>
              <a:buChar char="§"/>
            </a:pPr>
            <a:r>
              <a:rPr lang="pl-PL" dirty="0"/>
              <a:t>W przypadku dowodów księgowych, które w części dotyczą realizowanego projektu, ustaloną proporcję podziału z uzasadnieniem należy przechowywać jako dokumentację pomocniczą.</a:t>
            </a:r>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30262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Opis dokumentów księgowych</a:t>
            </a:r>
          </a:p>
        </p:txBody>
      </p:sp>
      <p:sp>
        <p:nvSpPr>
          <p:cNvPr id="3" name="Symbol zastępczy zawartości 2"/>
          <p:cNvSpPr>
            <a:spLocks noGrp="1"/>
          </p:cNvSpPr>
          <p:nvPr>
            <p:ph idx="1"/>
          </p:nvPr>
        </p:nvSpPr>
        <p:spPr>
          <a:xfrm>
            <a:off x="124456" y="1043011"/>
            <a:ext cx="11016000" cy="4526732"/>
          </a:xfrm>
        </p:spPr>
        <p:txBody>
          <a:bodyPr>
            <a:normAutofit fontScale="92500" lnSpcReduction="20000"/>
          </a:bodyPr>
          <a:lstStyle/>
          <a:p>
            <a:pPr algn="just"/>
            <a:r>
              <a:rPr lang="pl-PL" sz="2200" dirty="0"/>
              <a:t>1) jeśli nie wynika to z treści dowodu księgowego (np. gdy treść jest zbyt ogólna) – krótki opis zamówienia, którego dotyczył wydatek. Jeżeli kwalifikowalna jest jedynie część wydatku, należy w opisie zawrzeć informację na ten temat, wraz ze wskazaniem, jaka część wydatku (np. jakiego rodzaju wydatki, bądź jaki % wydatków) została uznana za kwalifikowalną;</a:t>
            </a:r>
          </a:p>
          <a:p>
            <a:pPr algn="just"/>
            <a:r>
              <a:rPr lang="pl-PL" sz="2200" dirty="0"/>
              <a:t>2) numer i datę (lub tylko datę jeśli brak jest numeru) zawarcia kontraktu/umowy z Wykonawcą, z tytułu którego poniesiono wydatek lub innego dokumentu będącego podstawą poniesienia wydatku;</a:t>
            </a:r>
          </a:p>
          <a:p>
            <a:pPr algn="just"/>
            <a:r>
              <a:rPr lang="pl-PL" sz="2200" dirty="0"/>
              <a:t>3) numer umowy o dofinansowanie;</a:t>
            </a:r>
          </a:p>
          <a:p>
            <a:pPr algn="just"/>
            <a:r>
              <a:rPr lang="pl-PL" sz="2200" dirty="0"/>
              <a:t>4) numer zadania, w ramach którego poniesiono wydatek;</a:t>
            </a:r>
          </a:p>
          <a:p>
            <a:pPr algn="just"/>
            <a:r>
              <a:rPr lang="pl-PL" sz="2200" dirty="0"/>
              <a:t>5) w przypadku państwowych jednostek budżetowych – kod klasyfikacji budżetowej;</a:t>
            </a:r>
          </a:p>
          <a:p>
            <a:pPr algn="just"/>
            <a:r>
              <a:rPr lang="pl-PL" sz="2200" dirty="0"/>
              <a:t>6) kategorię kosztów; </a:t>
            </a:r>
          </a:p>
          <a:p>
            <a:pPr algn="just"/>
            <a:r>
              <a:rPr lang="pl-PL" sz="2200" dirty="0"/>
              <a:t>Dopuszczalne jest stosowanie elektronicznego opisu dowodów księgowych pod warunkiem, że sposób ich sporządzania zostanie określony w wewnętrznych procedurach beneficjenta.</a:t>
            </a:r>
          </a:p>
          <a:p>
            <a:pPr algn="just"/>
            <a:r>
              <a:rPr lang="pl-PL" sz="2200" dirty="0"/>
              <a:t>Dowód księgowy powinien zostać sprawdzony pod względem formalno-rachunkowym i merytorycznym oraz zatwierdzony przez upoważnioną osobę z danej jednostki.</a:t>
            </a:r>
          </a:p>
          <a:p>
            <a:pPr algn="just"/>
            <a:endParaRPr lang="pl-PL" dirty="0"/>
          </a:p>
          <a:p>
            <a:pPr algn="just"/>
            <a:endParaRPr lang="pl-PL" dirty="0"/>
          </a:p>
        </p:txBody>
      </p:sp>
    </p:spTree>
    <p:extLst>
      <p:ext uri="{BB962C8B-B14F-4D97-AF65-F5344CB8AC3E}">
        <p14:creationId xmlns:p14="http://schemas.microsoft.com/office/powerpoint/2010/main" val="236577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Zgodność z dokumentami wewnętrznymi</a:t>
            </a:r>
          </a:p>
        </p:txBody>
      </p:sp>
      <p:sp>
        <p:nvSpPr>
          <p:cNvPr id="3" name="Symbol zastępczy zawartości 2"/>
          <p:cNvSpPr>
            <a:spLocks noGrp="1"/>
          </p:cNvSpPr>
          <p:nvPr>
            <p:ph idx="1"/>
          </p:nvPr>
        </p:nvSpPr>
        <p:spPr/>
        <p:txBody>
          <a:bodyPr>
            <a:normAutofit/>
          </a:bodyPr>
          <a:lstStyle/>
          <a:p>
            <a:pPr marL="342900" indent="-342900" algn="just">
              <a:buAutoNum type="arabicParenR"/>
            </a:pPr>
            <a:r>
              <a:rPr lang="pl-PL" dirty="0"/>
              <a:t>Wyodrębnioną ewidencję księgową należy opisać w polityce rachunkowości;</a:t>
            </a:r>
          </a:p>
          <a:p>
            <a:pPr algn="just"/>
            <a:r>
              <a:rPr lang="pl-PL" dirty="0"/>
              <a:t>2) Konta przeznaczone do księgowania wydatków projektowych są wykazane w Zakładowym Planie Kont;</a:t>
            </a:r>
          </a:p>
          <a:p>
            <a:pPr algn="just"/>
            <a:r>
              <a:rPr lang="pl-PL" dirty="0"/>
              <a:t>3) Podpisy na dokumentach księgowych są składane wyłącznie przez osoby pracujące na stanowiskach wymienionych  w Instrukcji obiegu dokumentów księgowych;</a:t>
            </a:r>
          </a:p>
          <a:p>
            <a:pPr algn="just"/>
            <a:r>
              <a:rPr lang="pl-PL" dirty="0"/>
              <a:t>4)  Okres przechowywania dokumentów jest zgodny z umową o dofinansowanie oraz z wewnętrznym Regulaminem Archiwizacji.</a:t>
            </a:r>
          </a:p>
          <a:p>
            <a:pPr algn="just"/>
            <a:endParaRPr lang="pl-PL" dirty="0"/>
          </a:p>
        </p:txBody>
      </p:sp>
    </p:spTree>
    <p:extLst>
      <p:ext uri="{BB962C8B-B14F-4D97-AF65-F5344CB8AC3E}">
        <p14:creationId xmlns:p14="http://schemas.microsoft.com/office/powerpoint/2010/main" val="202367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Zwrot środków</a:t>
            </a:r>
          </a:p>
        </p:txBody>
      </p:sp>
      <p:sp>
        <p:nvSpPr>
          <p:cNvPr id="3" name="Symbol zastępczy zawartości 2"/>
          <p:cNvSpPr>
            <a:spLocks noGrp="1"/>
          </p:cNvSpPr>
          <p:nvPr>
            <p:ph idx="1"/>
          </p:nvPr>
        </p:nvSpPr>
        <p:spPr/>
        <p:txBody>
          <a:bodyPr>
            <a:normAutofit lnSpcReduction="10000"/>
          </a:bodyPr>
          <a:lstStyle/>
          <a:p>
            <a:pPr algn="just"/>
            <a:r>
              <a:rPr lang="pl-PL" b="1" dirty="0"/>
              <a:t>Odsetki bankowe </a:t>
            </a:r>
            <a:r>
              <a:rPr lang="pl-PL" dirty="0"/>
              <a:t>od przekazanych Beneficjentowi transz dofinansowania podlegają zwrotowi na rachunek IP na koniec roku budżetowego, a w przypadku końcowego wniosku o płatność przed upływem 30 dni kalendarzowych od dnia zakończenia okresu realizacji projektu, o ile przepisy odrębne nie stanowią inaczej.</a:t>
            </a:r>
          </a:p>
          <a:p>
            <a:pPr algn="just"/>
            <a:endParaRPr lang="pl-PL" dirty="0"/>
          </a:p>
          <a:p>
            <a:pPr algn="just"/>
            <a:r>
              <a:rPr lang="pl-PL" dirty="0"/>
              <a:t>Beneficjent zobowiązuje się poinformować Instytucję Pośredniczącą </a:t>
            </a:r>
            <a:r>
              <a:rPr lang="pl-PL" b="1" dirty="0"/>
              <a:t>do dnia 15 października danego roku </a:t>
            </a:r>
            <a:r>
              <a:rPr lang="pl-PL" dirty="0"/>
              <a:t>o kwocie przekazanego mu dofinansowania w formie </a:t>
            </a:r>
            <a:r>
              <a:rPr lang="pl-PL" b="1" dirty="0"/>
              <a:t>dotacji celowej</a:t>
            </a:r>
            <a:r>
              <a:rPr lang="pl-PL" dirty="0"/>
              <a:t>, która nie zostanie wydatkowana do końca tego roku. Powyższa kwota podlega zwrotowi na rachunek wskazany przez Instytucję Pośredniczącą </a:t>
            </a:r>
            <a:r>
              <a:rPr lang="pl-PL" b="1" dirty="0"/>
              <a:t>w terminie do dnia 15 listopada tego roku.</a:t>
            </a:r>
          </a:p>
          <a:p>
            <a:pPr algn="just"/>
            <a:endParaRPr lang="pl-PL" dirty="0"/>
          </a:p>
          <a:p>
            <a:pPr algn="just"/>
            <a:r>
              <a:rPr lang="pl-PL" b="1" dirty="0"/>
              <a:t>Kwota niewykorzystanej dotacji celowej zwrócona z końcem roku budżetowego</a:t>
            </a:r>
            <a:r>
              <a:rPr lang="pl-PL" dirty="0"/>
              <a:t>, jest przekazywana Beneficjentowi przez Instytucję Pośredniczącą </a:t>
            </a:r>
            <a:r>
              <a:rPr lang="pl-PL" b="1" dirty="0"/>
              <a:t>w kolejnym roku budżetowym, pod warunkiem dostępności środków i nie wymaga ponownego wnioskowania.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94904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Zwrot dofinansowania</a:t>
            </a:r>
          </a:p>
        </p:txBody>
      </p:sp>
      <p:sp>
        <p:nvSpPr>
          <p:cNvPr id="3" name="Symbol zastępczy zawartości 2"/>
          <p:cNvSpPr>
            <a:spLocks noGrp="1"/>
          </p:cNvSpPr>
          <p:nvPr>
            <p:ph idx="1"/>
          </p:nvPr>
        </p:nvSpPr>
        <p:spPr/>
        <p:txBody>
          <a:bodyPr>
            <a:normAutofit/>
          </a:bodyPr>
          <a:lstStyle/>
          <a:p>
            <a:pPr algn="just"/>
            <a:r>
              <a:rPr lang="pl-PL" dirty="0"/>
              <a:t>Jeżeli na podstawie wniosków o płatność lub czynności kontrolnych uprawnionych organów zostanie stwierdzone, że dofinansowanie jest: </a:t>
            </a:r>
          </a:p>
          <a:p>
            <a:pPr marL="342900" indent="-342900" algn="just">
              <a:buAutoNum type="arabicParenR"/>
            </a:pPr>
            <a:r>
              <a:rPr lang="pl-PL" dirty="0"/>
              <a:t>wykorzystane niezgodnie z przeznaczeniem,</a:t>
            </a:r>
          </a:p>
          <a:p>
            <a:pPr marL="342900" indent="-342900" algn="just">
              <a:buAutoNum type="arabicParenR"/>
            </a:pPr>
            <a:r>
              <a:rPr lang="pl-PL" dirty="0"/>
              <a:t>wykorzystane z naruszeniem procedur, o których mowa w art. 184 ustawy z dnia 27 sierpnia 2009 r. o finansach publicznych, </a:t>
            </a:r>
          </a:p>
          <a:p>
            <a:pPr marL="342900" indent="-342900" algn="just">
              <a:buAutoNum type="arabicParenR"/>
            </a:pPr>
            <a:r>
              <a:rPr lang="pl-PL" dirty="0"/>
              <a:t>pobrane nienależnie lub w nadmiernej wysokości </a:t>
            </a:r>
          </a:p>
          <a:p>
            <a:pPr algn="just"/>
            <a:r>
              <a:rPr lang="pl-PL" dirty="0"/>
              <a:t>Instytucja Pośrednicząca wzywa Beneficjenta do zwrotu całości lub części dofinansowania wraz z odsetkami w wysokości określonej jak dla zaległości podatkowych (zgodnie z art. 207 ust. 1 ustawy z dnia 27 sierpnia 2009 r. o finansach publicznych) liczonymi od dnia przekazania środków do dnia zwrotu lub do dnia wyrażenia zgody na pomniejszenie kolejnej płatności na rzecz beneficjenta o kwotę podlegającą zwrotowi.</a:t>
            </a:r>
          </a:p>
        </p:txBody>
      </p:sp>
    </p:spTree>
    <p:extLst>
      <p:ext uri="{BB962C8B-B14F-4D97-AF65-F5344CB8AC3E}">
        <p14:creationId xmlns:p14="http://schemas.microsoft.com/office/powerpoint/2010/main" val="411680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Rozliczanie wydatków ryczałtowych</a:t>
            </a:r>
          </a:p>
        </p:txBody>
      </p:sp>
      <p:sp>
        <p:nvSpPr>
          <p:cNvPr id="3" name="Symbol zastępczy zawartości 2"/>
          <p:cNvSpPr>
            <a:spLocks noGrp="1"/>
          </p:cNvSpPr>
          <p:nvPr>
            <p:ph idx="1"/>
          </p:nvPr>
        </p:nvSpPr>
        <p:spPr>
          <a:xfrm>
            <a:off x="349743" y="1308055"/>
            <a:ext cx="10908000" cy="4526732"/>
          </a:xfrm>
        </p:spPr>
        <p:txBody>
          <a:bodyPr>
            <a:normAutofit fontScale="70000" lnSpcReduction="20000"/>
          </a:bodyPr>
          <a:lstStyle/>
          <a:p>
            <a:pPr algn="just"/>
            <a:endParaRPr lang="pl-PL" dirty="0"/>
          </a:p>
          <a:p>
            <a:r>
              <a:rPr lang="pl-PL" sz="2900" dirty="0"/>
              <a:t>Koszty bezpośrednie rozliczane ryczałtem są traktowane jako wydatki poniesione. </a:t>
            </a:r>
          </a:p>
          <a:p>
            <a:endParaRPr lang="pl-PL" sz="2900" dirty="0"/>
          </a:p>
          <a:p>
            <a:r>
              <a:rPr lang="pl-PL" sz="2900" dirty="0"/>
              <a:t>Beneficjent </a:t>
            </a:r>
            <a:r>
              <a:rPr lang="pl-PL" sz="2900" b="1" dirty="0"/>
              <a:t>nie ma obowiązku zbierania ani opisywania dokumentów księgowych w ramach projektu na potwierdzenie poniesienia wydatków</a:t>
            </a:r>
            <a:r>
              <a:rPr lang="pl-PL" sz="2900" dirty="0"/>
              <a:t>, które zostały wykazane jako wydatki bezpośrednie rozliczane ryczałtem, w związku z tym dokumenty te nie podlegają kontroli na miejscu.</a:t>
            </a:r>
          </a:p>
          <a:p>
            <a:endParaRPr lang="pl-PL" sz="2900" dirty="0"/>
          </a:p>
          <a:p>
            <a:r>
              <a:rPr lang="pl-PL" sz="2900" dirty="0"/>
              <a:t>Beneficjent powinien posiadać odpowiednią, określoną w umowie o dofinansowanie projektu, </a:t>
            </a:r>
            <a:r>
              <a:rPr lang="pl-PL" sz="2900" b="1" dirty="0"/>
              <a:t>dokumentację potwierdzającą wykonanie rezultatów, produktów i zadań </a:t>
            </a:r>
            <a:r>
              <a:rPr lang="pl-PL" sz="2900" dirty="0"/>
              <a:t>zgodnie z uzgodnionym wnioskiem o dofinansowanie projektu. </a:t>
            </a:r>
          </a:p>
          <a:p>
            <a:r>
              <a:rPr lang="pl-PL" sz="2900" dirty="0"/>
              <a:t>Koszty pośrednie są kwalifikowalne </a:t>
            </a:r>
            <a:r>
              <a:rPr lang="pl-PL" sz="2900" b="1" dirty="0"/>
              <a:t>proporcjonalnie do zrealizowanych przez beneficjenta zadań. </a:t>
            </a:r>
          </a:p>
          <a:p>
            <a:r>
              <a:rPr lang="pl-PL" sz="2900" dirty="0"/>
              <a:t>W przypadku </a:t>
            </a:r>
            <a:r>
              <a:rPr lang="pl-PL" sz="2900" b="1" dirty="0"/>
              <a:t>niewykonania danego zadania </a:t>
            </a:r>
            <a:r>
              <a:rPr lang="pl-PL" sz="2900" dirty="0"/>
              <a:t>(objętego kwotą ryczałtową) </a:t>
            </a:r>
            <a:r>
              <a:rPr lang="pl-PL" sz="2900" b="1" dirty="0"/>
              <a:t>pomniejsza się koszty pośrednie wg proporcji</a:t>
            </a:r>
            <a:r>
              <a:rPr lang="pl-PL" sz="2900" dirty="0"/>
              <a:t>, w jakiej wykonano zadania merytoryczne projektu.</a:t>
            </a:r>
          </a:p>
          <a:p>
            <a:endParaRPr lang="pl-PL" dirty="0"/>
          </a:p>
          <a:p>
            <a:pPr algn="just"/>
            <a:endParaRPr lang="pl-PL" dirty="0"/>
          </a:p>
          <a:p>
            <a:pPr algn="just"/>
            <a:endParaRPr lang="pl-PL" dirty="0"/>
          </a:p>
        </p:txBody>
      </p:sp>
    </p:spTree>
    <p:extLst>
      <p:ext uri="{BB962C8B-B14F-4D97-AF65-F5344CB8AC3E}">
        <p14:creationId xmlns:p14="http://schemas.microsoft.com/office/powerpoint/2010/main" val="134399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Rozliczanie wydatków ryczałtowych</a:t>
            </a:r>
          </a:p>
        </p:txBody>
      </p:sp>
      <p:sp>
        <p:nvSpPr>
          <p:cNvPr id="3" name="Symbol zastępczy zawartości 2"/>
          <p:cNvSpPr>
            <a:spLocks noGrp="1"/>
          </p:cNvSpPr>
          <p:nvPr>
            <p:ph idx="1"/>
          </p:nvPr>
        </p:nvSpPr>
        <p:spPr>
          <a:xfrm>
            <a:off x="349743" y="1308055"/>
            <a:ext cx="10908000" cy="4526732"/>
          </a:xfrm>
        </p:spPr>
        <p:txBody>
          <a:bodyPr>
            <a:normAutofit/>
          </a:bodyPr>
          <a:lstStyle/>
          <a:p>
            <a:pPr marL="342900" indent="-342900">
              <a:buFont typeface="Wingdings" panose="05000000000000000000" pitchFamily="2" charset="2"/>
              <a:buChar char="§"/>
            </a:pPr>
            <a:r>
              <a:rPr lang="pl-PL" dirty="0"/>
              <a:t>Na podstawie listy dokumentów wskazanych w zatwierdzonym wniosku o dofinansowanie, IP w umowie odrębnie określi dokumenty, które </a:t>
            </a:r>
            <a:r>
              <a:rPr lang="pl-PL" b="1" dirty="0"/>
              <a:t>beneficjent będzie załączał do wniosku o płatność </a:t>
            </a:r>
            <a:r>
              <a:rPr lang="pl-PL" dirty="0"/>
              <a:t>na potwierdzenie </a:t>
            </a:r>
            <a:r>
              <a:rPr lang="pl-PL" b="1" dirty="0"/>
              <a:t>wykonania zadania </a:t>
            </a:r>
            <a:r>
              <a:rPr lang="pl-PL" dirty="0"/>
              <a:t>oraz </a:t>
            </a:r>
            <a:r>
              <a:rPr lang="pl-PL" b="1" dirty="0"/>
              <a:t>dokumenty, które będą podlegały weryfikacji podczas kontroli na miejscu </a:t>
            </a:r>
            <a:r>
              <a:rPr lang="pl-PL" dirty="0"/>
              <a:t>realizacji projektu. </a:t>
            </a:r>
          </a:p>
          <a:p>
            <a:pPr marL="342900" indent="-342900">
              <a:buFont typeface="Wingdings" panose="05000000000000000000" pitchFamily="2" charset="2"/>
              <a:buChar char="§"/>
            </a:pPr>
            <a:r>
              <a:rPr lang="pl-PL" dirty="0"/>
              <a:t>Dokumenty powinny wskazywać nie tylko na </a:t>
            </a:r>
            <a:r>
              <a:rPr lang="pl-PL" b="1" dirty="0"/>
              <a:t>ilościowe wykonanie </a:t>
            </a:r>
            <a:r>
              <a:rPr lang="pl-PL" dirty="0"/>
              <a:t>zadania (czyli realizację wskaźnika produktu, np. poprzez listę obecności na seminarium), ale też potwierdzać </a:t>
            </a:r>
            <a:r>
              <a:rPr lang="pl-PL" b="1" dirty="0"/>
              <a:t>jakość tych zadań</a:t>
            </a:r>
            <a:r>
              <a:rPr lang="pl-PL" dirty="0"/>
              <a:t> (np. poprzez ankietę wypełnioną przez uczestników seminarium), przy czym rażąco niska jakość wykonanych zadań (w szczególności niezgodna ze standardem wskazanym we wniosku o dofinansowanie projektu) </a:t>
            </a:r>
            <a:r>
              <a:rPr lang="pl-PL" b="1" dirty="0"/>
              <a:t>może powodować uznanie wydatków za niekwalifikowalne.</a:t>
            </a:r>
            <a:r>
              <a:rPr lang="pl-PL" dirty="0"/>
              <a:t> </a:t>
            </a:r>
          </a:p>
          <a:p>
            <a:endParaRPr lang="pl-PL" dirty="0"/>
          </a:p>
          <a:p>
            <a:pPr marL="342900" indent="-342900">
              <a:buFont typeface="Wingdings" panose="05000000000000000000" pitchFamily="2" charset="2"/>
              <a:buChar char="§"/>
            </a:pPr>
            <a:r>
              <a:rPr lang="pl-PL" dirty="0"/>
              <a:t>Przy sporządzaniu umowy o dofinansowanie projektu szczególną uwagę należy zwrócić </a:t>
            </a:r>
            <a:r>
              <a:rPr lang="pl-PL" b="1" dirty="0"/>
              <a:t>na harmonogram płatności </a:t>
            </a:r>
            <a:r>
              <a:rPr lang="pl-PL" dirty="0"/>
              <a:t>uwzględniając specyfikę rozliczeń w ramach kwot ryczałtowych, w szczególności ewentualne rozliczenia </a:t>
            </a:r>
            <a:r>
              <a:rPr lang="pl-PL" b="1" dirty="0"/>
              <a:t>na przełomie roku budżetowego</a:t>
            </a:r>
            <a:r>
              <a:rPr lang="pl-PL" dirty="0">
                <a:latin typeface="Garamond" pitchFamily="18" charset="0"/>
              </a:rPr>
              <a:t>.</a:t>
            </a:r>
            <a:endParaRPr lang="pl-PL" b="1" dirty="0">
              <a:latin typeface="Garamond" pitchFamily="18" charset="0"/>
            </a:endParaRPr>
          </a:p>
          <a:p>
            <a:endParaRPr lang="pl-PL" dirty="0">
              <a:latin typeface="Garamond" pitchFamily="18" charset="0"/>
            </a:endParaRPr>
          </a:p>
          <a:p>
            <a:endParaRPr lang="pl-PL" dirty="0"/>
          </a:p>
          <a:p>
            <a:pPr algn="just"/>
            <a:endParaRPr lang="pl-PL" dirty="0"/>
          </a:p>
          <a:p>
            <a:pPr algn="just"/>
            <a:endParaRPr lang="pl-PL" dirty="0"/>
          </a:p>
        </p:txBody>
      </p:sp>
    </p:spTree>
    <p:extLst>
      <p:ext uri="{BB962C8B-B14F-4D97-AF65-F5344CB8AC3E}">
        <p14:creationId xmlns:p14="http://schemas.microsoft.com/office/powerpoint/2010/main" val="370181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a:t>
            </a:r>
          </a:p>
        </p:txBody>
      </p:sp>
      <p:sp>
        <p:nvSpPr>
          <p:cNvPr id="3" name="Symbol zastępczy zawartości 2"/>
          <p:cNvSpPr>
            <a:spLocks noGrp="1"/>
          </p:cNvSpPr>
          <p:nvPr>
            <p:ph idx="1"/>
          </p:nvPr>
        </p:nvSpPr>
        <p:spPr>
          <a:xfrm>
            <a:off x="207133" y="1308055"/>
            <a:ext cx="11348581" cy="4615449"/>
          </a:xfrm>
        </p:spPr>
        <p:txBody>
          <a:bodyPr>
            <a:normAutofit lnSpcReduction="10000"/>
          </a:bodyPr>
          <a:lstStyle/>
          <a:p>
            <a:pPr algn="just"/>
            <a:r>
              <a:rPr lang="pl-PL" dirty="0"/>
              <a:t>Beneficjent odpowiada za realizację Projektu zgodnie z Wnioskiem, w tym za: </a:t>
            </a:r>
          </a:p>
          <a:p>
            <a:pPr algn="just"/>
            <a:r>
              <a:rPr lang="pl-PL" dirty="0"/>
              <a:t>1) osiągnięcie wskaźników produktu oraz rezultatu określonych we Wniosku; </a:t>
            </a:r>
          </a:p>
          <a:p>
            <a:pPr algn="just"/>
            <a:r>
              <a:rPr lang="pl-PL" dirty="0"/>
              <a:t>2) realizację Projektu w oparciu o harmonogram realizacji projektu określony we Wniosku; </a:t>
            </a:r>
          </a:p>
          <a:p>
            <a:pPr algn="just"/>
            <a:r>
              <a:rPr lang="pl-PL" dirty="0"/>
              <a:t>3) zapewnienie realizacji Projektu przez personel projektu posiadający kwalifikacje określone we Wniosku lub/i przez osoby bezpośrednio wskazane we Wniosku; </a:t>
            </a:r>
          </a:p>
          <a:p>
            <a:pPr algn="just"/>
            <a:r>
              <a:rPr lang="pl-PL" dirty="0"/>
              <a:t>4) zachowanie trwałości Projektu lub rezultatów, o ile tak przewiduje Wniosek; </a:t>
            </a:r>
          </a:p>
          <a:p>
            <a:pPr algn="just"/>
            <a:r>
              <a:rPr lang="pl-PL" dirty="0"/>
              <a:t>5) zbieranie danych osobowych uczestników Projektu (osób lub podmiotów) zgodnie z </a:t>
            </a:r>
            <a:r>
              <a:rPr lang="pl-PL" i="1" dirty="0"/>
              <a:t>Wytycznymi w zakresie monitorowania</a:t>
            </a:r>
            <a:r>
              <a:rPr lang="pl-PL" dirty="0"/>
              <a:t>; </a:t>
            </a:r>
          </a:p>
          <a:p>
            <a:pPr algn="just"/>
            <a:r>
              <a:rPr lang="pl-PL" dirty="0"/>
              <a:t>6) przetwarzanie danych osobowych zgodnie z RODO; </a:t>
            </a:r>
          </a:p>
          <a:p>
            <a:pPr algn="just"/>
            <a:r>
              <a:rPr lang="pl-PL" dirty="0"/>
              <a:t>7) zapewnienie stosowania zasady równości szans i niedyskryminacji a także równości szans kobiet i mężczyzn, zgodnie z </a:t>
            </a:r>
            <a:r>
              <a:rPr lang="pl-PL" i="1" dirty="0"/>
              <a:t>Wytycznymi w zakresie realizacji zasady równości szans i niedyskryminacji, w tym dostępności dla osób z niepełnosprawnościami oraz zasady równości szans kobiet i mężczyzn w ramach funduszy unijnych na lata 2014-2020, </a:t>
            </a:r>
            <a:r>
              <a:rPr lang="pl-PL" dirty="0"/>
              <a:t>zamieszczonymi na stronie internetowej Instytucji Pośredniczącej. </a:t>
            </a:r>
          </a:p>
        </p:txBody>
      </p:sp>
    </p:spTree>
    <p:extLst>
      <p:ext uri="{BB962C8B-B14F-4D97-AF65-F5344CB8AC3E}">
        <p14:creationId xmlns:p14="http://schemas.microsoft.com/office/powerpoint/2010/main" val="1684085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Rozliczanie wydatków ryczałtowych</a:t>
            </a:r>
          </a:p>
        </p:txBody>
      </p:sp>
      <p:sp>
        <p:nvSpPr>
          <p:cNvPr id="3" name="Symbol zastępczy zawartości 2"/>
          <p:cNvSpPr>
            <a:spLocks noGrp="1"/>
          </p:cNvSpPr>
          <p:nvPr>
            <p:ph idx="1"/>
          </p:nvPr>
        </p:nvSpPr>
        <p:spPr>
          <a:xfrm>
            <a:off x="349743" y="1308055"/>
            <a:ext cx="10908000" cy="4526732"/>
          </a:xfrm>
        </p:spPr>
        <p:txBody>
          <a:bodyPr>
            <a:normAutofit/>
          </a:bodyPr>
          <a:lstStyle/>
          <a:p>
            <a:pPr marL="342900" indent="-342900">
              <a:buFont typeface="Wingdings" panose="05000000000000000000" pitchFamily="2" charset="2"/>
              <a:buChar char="§"/>
            </a:pPr>
            <a:r>
              <a:rPr lang="pl-PL" dirty="0"/>
              <a:t>Rozliczenie wydatków następuje </a:t>
            </a:r>
            <a:r>
              <a:rPr lang="pl-PL" b="1" dirty="0"/>
              <a:t>po wykonaniu całości zadania </a:t>
            </a:r>
            <a:r>
              <a:rPr lang="pl-PL" dirty="0"/>
              <a:t>objętego kwotą ryczałtową i osiągnięciu zakładanych wskaźników w tym zakresie. </a:t>
            </a:r>
          </a:p>
          <a:p>
            <a:pPr marL="342900" indent="-342900">
              <a:buFont typeface="Wingdings" panose="05000000000000000000" pitchFamily="2" charset="2"/>
              <a:buChar char="§"/>
            </a:pPr>
            <a:r>
              <a:rPr lang="pl-PL" dirty="0"/>
              <a:t>WNP sporządzane są za okresy rozliczeniowe, co do zasady </a:t>
            </a:r>
            <a:r>
              <a:rPr lang="pl-PL" b="1" dirty="0"/>
              <a:t>nie dłuższe niż kwartalne</a:t>
            </a:r>
            <a:r>
              <a:rPr lang="pl-PL" dirty="0"/>
              <a:t>. </a:t>
            </a:r>
          </a:p>
          <a:p>
            <a:pPr marL="342900" indent="-342900">
              <a:buFont typeface="Wingdings" panose="05000000000000000000" pitchFamily="2" charset="2"/>
              <a:buChar char="§"/>
            </a:pPr>
            <a:r>
              <a:rPr lang="pl-PL" dirty="0"/>
              <a:t>W związku ze specyfiką rozliczeń, część WNP składanych w trakcie realizacji projektu może </a:t>
            </a:r>
            <a:r>
              <a:rPr lang="pl-PL" b="1" dirty="0"/>
              <a:t>nie wykazywać żadnych wydatków kwalifikowalnych</a:t>
            </a:r>
            <a:r>
              <a:rPr lang="pl-PL" dirty="0"/>
              <a:t>, ale przedstawiać w szczególności opis </a:t>
            </a:r>
            <a:r>
              <a:rPr lang="pl-PL" b="1" dirty="0"/>
              <a:t>postępu rzeczowego</a:t>
            </a:r>
            <a:r>
              <a:rPr lang="pl-PL" dirty="0"/>
              <a:t>, </a:t>
            </a:r>
            <a:r>
              <a:rPr lang="pl-PL" b="1" dirty="0"/>
              <a:t>planowanego przebiegu realizacji projektu </a:t>
            </a:r>
            <a:r>
              <a:rPr lang="pl-PL" dirty="0"/>
              <a:t>oraz informacji nt. </a:t>
            </a:r>
            <a:r>
              <a:rPr lang="pl-PL" b="1" dirty="0"/>
              <a:t>ewentualnych problemów i trudności </a:t>
            </a:r>
            <a:r>
              <a:rPr lang="pl-PL" dirty="0"/>
              <a:t>związanych z realizacją projektu.</a:t>
            </a:r>
          </a:p>
          <a:p>
            <a:endParaRPr lang="pl-PL" dirty="0">
              <a:latin typeface="Garamond" pitchFamily="18" charset="0"/>
            </a:endParaRPr>
          </a:p>
          <a:p>
            <a:endParaRPr lang="pl-PL" dirty="0"/>
          </a:p>
          <a:p>
            <a:pPr algn="just"/>
            <a:endParaRPr lang="pl-PL" dirty="0"/>
          </a:p>
          <a:p>
            <a:pPr algn="just"/>
            <a:endParaRPr lang="pl-PL" dirty="0"/>
          </a:p>
        </p:txBody>
      </p:sp>
    </p:spTree>
    <p:extLst>
      <p:ext uri="{BB962C8B-B14F-4D97-AF65-F5344CB8AC3E}">
        <p14:creationId xmlns:p14="http://schemas.microsoft.com/office/powerpoint/2010/main" val="274582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470" y="1235224"/>
            <a:ext cx="10296000" cy="5508000"/>
          </a:xfrm>
        </p:spPr>
        <p:txBody>
          <a:bodyPr>
            <a:noAutofit/>
          </a:bodyPr>
          <a:lstStyle/>
          <a:p>
            <a:r>
              <a:rPr lang="pl-PL" b="1" dirty="0">
                <a:effectLst>
                  <a:outerShdw blurRad="38100" dist="38100" dir="2700000" algn="tl">
                    <a:srgbClr val="000000">
                      <a:alpha val="43137"/>
                    </a:srgbClr>
                  </a:outerShdw>
                </a:effectLst>
              </a:rPr>
              <a:t>PÓŁKA A</a:t>
            </a:r>
            <a:r>
              <a:rPr lang="pl-PL" dirty="0">
                <a:effectLst>
                  <a:outerShdw blurRad="38100" dist="38100" dir="2700000" algn="tl">
                    <a:srgbClr val="000000">
                      <a:alpha val="43137"/>
                    </a:srgbClr>
                  </a:outerShdw>
                </a:effectLst>
              </a:rPr>
              <a:t> </a:t>
            </a:r>
          </a:p>
          <a:p>
            <a:endParaRPr lang="pl-PL" dirty="0"/>
          </a:p>
          <a:p>
            <a:r>
              <a:rPr lang="pl-PL" dirty="0"/>
              <a:t>Dokumenty potwierdzające wykonanie zadań objętych kwotą ryczałtową, które będą skanowane i wysyłane z wnioskiem o płatność rozliczającym kwoty ryczałtowe, a zadeklarowano je we wniosku o dofinansowanie i wpisano do umowy o dofinansowanie, np. listy obecności, listy odbioru materiałów, kopie dokumentów potwierdzających nadanie kwalifikacji czy kompetencji.</a:t>
            </a:r>
          </a:p>
          <a:p>
            <a:endParaRPr lang="pl-PL" b="1" dirty="0">
              <a:effectLst>
                <a:outerShdw blurRad="38100" dist="38100" dir="2700000" algn="tl">
                  <a:srgbClr val="000000">
                    <a:alpha val="43137"/>
                  </a:srgbClr>
                </a:outerShdw>
              </a:effectLst>
            </a:endParaRPr>
          </a:p>
          <a:p>
            <a:r>
              <a:rPr lang="pl-PL" b="1" dirty="0">
                <a:effectLst>
                  <a:outerShdw blurRad="38100" dist="38100" dir="2700000" algn="tl">
                    <a:srgbClr val="000000">
                      <a:alpha val="43137"/>
                    </a:srgbClr>
                  </a:outerShdw>
                </a:effectLst>
              </a:rPr>
              <a:t>PÓŁKA B</a:t>
            </a:r>
            <a:endParaRPr lang="pl-PL" dirty="0">
              <a:effectLst>
                <a:outerShdw blurRad="38100" dist="38100" dir="2700000" algn="tl">
                  <a:srgbClr val="000000">
                    <a:alpha val="43137"/>
                  </a:srgbClr>
                </a:outerShdw>
              </a:effectLst>
            </a:endParaRPr>
          </a:p>
          <a:p>
            <a:endParaRPr lang="pl-PL" dirty="0"/>
          </a:p>
          <a:p>
            <a:r>
              <a:rPr lang="pl-PL" dirty="0"/>
              <a:t>Dokumenty, które będą przedkładane kontroli na miejscu, np. dzienniki i programy zajęć, egzemplarze materiałów szkoleniowych, zdjęcia, raporty z obserwacji i inne wskazane w umowie o dofinansowanie.</a:t>
            </a:r>
          </a:p>
          <a:p>
            <a:endParaRPr lang="pl-PL" dirty="0"/>
          </a:p>
          <a:p>
            <a:endParaRPr lang="pl-PL" dirty="0"/>
          </a:p>
          <a:p>
            <a:r>
              <a:rPr lang="pl-PL" dirty="0"/>
              <a:t> </a:t>
            </a:r>
          </a:p>
        </p:txBody>
      </p:sp>
      <p:sp>
        <p:nvSpPr>
          <p:cNvPr id="4" name="Tytuł 1"/>
          <p:cNvSpPr>
            <a:spLocks noGrp="1"/>
          </p:cNvSpPr>
          <p:nvPr>
            <p:ph type="title"/>
          </p:nvPr>
        </p:nvSpPr>
        <p:spPr>
          <a:xfrm>
            <a:off x="0" y="527449"/>
            <a:ext cx="7498080" cy="1143000"/>
          </a:xfrm>
        </p:spPr>
        <p:txBody>
          <a:bodyPr>
            <a:normAutofit/>
          </a:bodyPr>
          <a:lstStyle/>
          <a:p>
            <a:pPr algn="ctr"/>
            <a:r>
              <a:rPr lang="pl-PL" b="1" dirty="0"/>
              <a:t>Podpowiedzi – półki z dokumentacją</a:t>
            </a:r>
            <a:endParaRPr lang="pl-PL" b="1"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2142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1461" y="1248476"/>
            <a:ext cx="10512000" cy="5508000"/>
          </a:xfrm>
        </p:spPr>
        <p:txBody>
          <a:bodyPr>
            <a:noAutofit/>
          </a:bodyPr>
          <a:lstStyle/>
          <a:p>
            <a:r>
              <a:rPr lang="pl-PL" b="1" dirty="0">
                <a:effectLst>
                  <a:outerShdw blurRad="38100" dist="38100" dir="2700000" algn="tl">
                    <a:srgbClr val="000000">
                      <a:alpha val="43137"/>
                    </a:srgbClr>
                  </a:outerShdw>
                </a:effectLst>
              </a:rPr>
              <a:t>PÓŁKA C</a:t>
            </a:r>
            <a:endParaRPr lang="pl-PL" dirty="0">
              <a:effectLst>
                <a:outerShdw blurRad="38100" dist="38100" dir="2700000" algn="tl">
                  <a:srgbClr val="000000">
                    <a:alpha val="43137"/>
                  </a:srgbClr>
                </a:outerShdw>
              </a:effectLst>
            </a:endParaRPr>
          </a:p>
          <a:p>
            <a:endParaRPr lang="pl-PL" dirty="0"/>
          </a:p>
          <a:p>
            <a:r>
              <a:rPr lang="pl-PL" dirty="0"/>
              <a:t>Dokumenty, do których posiadania obligują nas przepisy prawa, lecz nie będziemy ich wysyłać do IP PO WER ani przedkładać instytucjom uprawnionym do kontroli w ramach systemu realizacji PO WER.</a:t>
            </a:r>
          </a:p>
          <a:p>
            <a:r>
              <a:rPr lang="pl-PL" dirty="0"/>
              <a:t>Będą natomiast okazywane innym  instytucjom kontrolującym szkołę, np. podczas kontroli ZUS, Regionalnej Izby Obrachunkowej, Inspekcji Pracy, np. listy wynagrodzeń, rejestry urlopów wypoczynkowych, akta osobowe pracowników, umowy cywilno-prawne – ewidencje czasu pracy i rachunki do nich.</a:t>
            </a:r>
          </a:p>
          <a:p>
            <a:r>
              <a:rPr lang="pl-PL" b="1" dirty="0">
                <a:effectLst>
                  <a:outerShdw blurRad="38100" dist="38100" dir="2700000" algn="tl">
                    <a:srgbClr val="000000">
                      <a:alpha val="43137"/>
                    </a:srgbClr>
                  </a:outerShdw>
                </a:effectLst>
              </a:rPr>
              <a:t>NAJWAŻNIEJSZE - </a:t>
            </a:r>
            <a:r>
              <a:rPr lang="pl-PL" b="1" dirty="0"/>
              <a:t>NIE MIESZAĆ DOKUMENTÓW MIĘDZY PÓŁKAMI.</a:t>
            </a:r>
          </a:p>
          <a:p>
            <a:endParaRPr lang="pl-PL" b="1" dirty="0"/>
          </a:p>
          <a:p>
            <a:endParaRPr lang="pl-PL" dirty="0"/>
          </a:p>
          <a:p>
            <a:endParaRPr lang="pl-PL" dirty="0"/>
          </a:p>
        </p:txBody>
      </p:sp>
      <p:sp>
        <p:nvSpPr>
          <p:cNvPr id="4" name="Tytuł 1"/>
          <p:cNvSpPr>
            <a:spLocks noGrp="1"/>
          </p:cNvSpPr>
          <p:nvPr>
            <p:ph type="title"/>
          </p:nvPr>
        </p:nvSpPr>
        <p:spPr>
          <a:xfrm>
            <a:off x="-231246" y="500945"/>
            <a:ext cx="7498080" cy="1143000"/>
          </a:xfrm>
        </p:spPr>
        <p:txBody>
          <a:bodyPr>
            <a:normAutofit/>
          </a:bodyPr>
          <a:lstStyle/>
          <a:p>
            <a:pPr algn="ctr"/>
            <a:r>
              <a:rPr lang="pl-PL" b="1" dirty="0"/>
              <a:t>Podpowiedzi – półki z dokumentacją</a:t>
            </a:r>
            <a:endParaRPr lang="pl-PL" b="1"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1219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Dochód w projekcie</a:t>
            </a:r>
          </a:p>
        </p:txBody>
      </p:sp>
      <p:sp>
        <p:nvSpPr>
          <p:cNvPr id="3" name="Symbol zastępczy zawartości 2"/>
          <p:cNvSpPr>
            <a:spLocks noGrp="1"/>
          </p:cNvSpPr>
          <p:nvPr>
            <p:ph idx="1"/>
          </p:nvPr>
        </p:nvSpPr>
        <p:spPr/>
        <p:txBody>
          <a:bodyPr>
            <a:normAutofit fontScale="92500" lnSpcReduction="10000"/>
          </a:bodyPr>
          <a:lstStyle/>
          <a:p>
            <a:pPr marL="285750" indent="-285750" algn="just">
              <a:buFont typeface="Wingdings" panose="05000000000000000000" pitchFamily="2" charset="2"/>
              <a:buChar char="§"/>
            </a:pPr>
            <a:r>
              <a:rPr lang="pl-PL" dirty="0"/>
              <a:t>Beneficjent ma obowiązek </a:t>
            </a:r>
            <a:r>
              <a:rPr lang="pl-PL" b="1" dirty="0"/>
              <a:t>ujawniania wszelkich dochodów</a:t>
            </a:r>
            <a:r>
              <a:rPr lang="pl-PL" dirty="0"/>
              <a:t>, które powstają w związku z realizacją projektu.</a:t>
            </a:r>
          </a:p>
          <a:p>
            <a:pPr marL="285750" indent="-285750" algn="just">
              <a:buFont typeface="Wingdings" panose="05000000000000000000" pitchFamily="2" charset="2"/>
              <a:buChar char="§"/>
            </a:pPr>
            <a:r>
              <a:rPr lang="pl-PL" dirty="0"/>
              <a:t>W przypadku gdy projekt generuje na etapie realizacji dochody, Beneficjent wykazuje we wnioskach o płatność wartość uzyskanego dochodu i dokonuje jego zwrotu.</a:t>
            </a:r>
          </a:p>
          <a:p>
            <a:pPr marL="285750" indent="-285750" algn="just">
              <a:buFont typeface="Wingdings" panose="05000000000000000000" pitchFamily="2" charset="2"/>
              <a:buChar char="§"/>
            </a:pPr>
            <a:r>
              <a:rPr lang="pl-PL" dirty="0"/>
              <a:t>Dochody wygenerowane podczas realizacji projektu, które nie zostały wzięte pod uwagę w czasie jego zatwierdzania, wykazuje się nie później niż w momencie złożenia wniosku o płatność końcową. Dochody te pomniejszają wydatki kwalifikowalne projektu.</a:t>
            </a:r>
          </a:p>
          <a:p>
            <a:pPr marL="285750" indent="-285750" algn="just">
              <a:buFont typeface="Wingdings" panose="05000000000000000000" pitchFamily="2" charset="2"/>
              <a:buChar char="§"/>
            </a:pPr>
            <a:r>
              <a:rPr lang="pl-PL" dirty="0"/>
              <a:t>W przypadku, gdy nie wszystkie koszty w ramach projektu są kwalifikowalne, dochód zostaje przyporządkowany proporcjonalnie (z zastrzeżeniem sytuacji, gdy możliwe jest bezpośrednie przyporządkowanie) do kwalifikowalnych i niekwalifikowalnych wydatków projektu.</a:t>
            </a:r>
          </a:p>
          <a:p>
            <a:pPr marL="285750" indent="-285750" algn="just">
              <a:buFont typeface="Wingdings" panose="05000000000000000000" pitchFamily="2" charset="2"/>
              <a:buChar char="§"/>
            </a:pPr>
            <a:r>
              <a:rPr lang="pl-PL" dirty="0"/>
              <a:t>W przypadku, gdy dochód związany z projektem został osiągnięty przy współudziale kosztów ponoszonych poza projektem i możliwe jest określenie udziału kosztów realizacji projektu w osiągnięciu tego dochodu, należy pomniejszyć wydatki kwalifikowalne o ten udział.</a:t>
            </a:r>
          </a:p>
          <a:p>
            <a:pPr marL="285750" indent="-285750" algn="just">
              <a:buFont typeface="Wingdings" panose="05000000000000000000" pitchFamily="2" charset="2"/>
              <a:buChar char="§"/>
            </a:pPr>
            <a:r>
              <a:rPr lang="pl-PL" b="1" dirty="0"/>
              <a:t>UWAGA: kary umowne nie są dochodem w projekcie</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801663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System teleinformatyczny</a:t>
            </a:r>
          </a:p>
        </p:txBody>
      </p:sp>
      <p:sp>
        <p:nvSpPr>
          <p:cNvPr id="3" name="Symbol zastępczy zawartości 2"/>
          <p:cNvSpPr>
            <a:spLocks noGrp="1"/>
          </p:cNvSpPr>
          <p:nvPr>
            <p:ph idx="1"/>
          </p:nvPr>
        </p:nvSpPr>
        <p:spPr/>
        <p:txBody>
          <a:bodyPr>
            <a:normAutofit fontScale="92500" lnSpcReduction="20000"/>
          </a:bodyPr>
          <a:lstStyle/>
          <a:p>
            <a:pPr algn="just"/>
            <a:r>
              <a:rPr lang="pl-PL" b="1" dirty="0"/>
              <a:t>Beneficjent zobowiązuje się do wykorzystywania SL2014 w procesie rozliczania projektu oraz komunikowania </a:t>
            </a:r>
            <a:r>
              <a:rPr lang="pl-PL" dirty="0"/>
              <a:t>z Instytucją Pośredniczącą, zgodnie z aktualną wersją Podręcznika Beneficjenta udostępnioną przez Instytucję Pośredniczącą.</a:t>
            </a:r>
          </a:p>
          <a:p>
            <a:pPr algn="just"/>
            <a:endParaRPr lang="pl-PL" dirty="0"/>
          </a:p>
          <a:p>
            <a:pPr algn="just"/>
            <a:r>
              <a:rPr lang="pl-PL" dirty="0"/>
              <a:t>Wykorzystanie SL2014 obejmuje co najmniej przesyłanie: </a:t>
            </a:r>
          </a:p>
          <a:p>
            <a:pPr algn="just"/>
            <a:r>
              <a:rPr lang="pl-PL" dirty="0"/>
              <a:t>1) wniosków o płatność; </a:t>
            </a:r>
          </a:p>
          <a:p>
            <a:pPr algn="just"/>
            <a:r>
              <a:rPr lang="pl-PL" dirty="0"/>
              <a:t>2) dokumentów potwierdzających kwalifikowalność wydatków ponoszonych w ramach projektu i wykazywanych we wnioskach o płatność; </a:t>
            </a:r>
          </a:p>
          <a:p>
            <a:pPr algn="just"/>
            <a:r>
              <a:rPr lang="pl-PL" dirty="0"/>
              <a:t>3) danych uczestników projektu; </a:t>
            </a:r>
          </a:p>
          <a:p>
            <a:pPr algn="just"/>
            <a:r>
              <a:rPr lang="pl-PL" dirty="0"/>
              <a:t>4) harmonogramu płatności; </a:t>
            </a:r>
          </a:p>
          <a:p>
            <a:pPr algn="just"/>
            <a:r>
              <a:rPr lang="pl-PL" dirty="0"/>
              <a:t>5) informacji o zamówieniach publicznych o wartości równej lub wyższej niż próg określony w przepisach wydanych na podstawie art. 11 ust. 8 ustawy </a:t>
            </a:r>
            <a:r>
              <a:rPr lang="pl-PL" dirty="0" err="1"/>
              <a:t>Pzp</a:t>
            </a:r>
            <a:r>
              <a:rPr lang="pl-PL" dirty="0"/>
              <a:t>; </a:t>
            </a:r>
          </a:p>
          <a:p>
            <a:pPr algn="just"/>
            <a:r>
              <a:rPr lang="pl-PL" dirty="0"/>
              <a:t>6) innych dokumentów związanych z realizacją projektu, w tym niezbędnych do przeprowadzenia kontroli projektu.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527682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System teleinformatyczny</a:t>
            </a:r>
          </a:p>
        </p:txBody>
      </p:sp>
      <p:sp>
        <p:nvSpPr>
          <p:cNvPr id="3" name="Symbol zastępczy zawartości 2"/>
          <p:cNvSpPr>
            <a:spLocks noGrp="1"/>
          </p:cNvSpPr>
          <p:nvPr>
            <p:ph idx="1"/>
          </p:nvPr>
        </p:nvSpPr>
        <p:spPr/>
        <p:txBody>
          <a:bodyPr>
            <a:normAutofit/>
          </a:bodyPr>
          <a:lstStyle/>
          <a:p>
            <a:r>
              <a:rPr lang="pl-PL" dirty="0"/>
              <a:t>Beneficjent zobowiązuje się do każdorazowego informowania Instytucji Pośredniczącej o nieautoryzowanym dostępie do danych Beneficjenta w SL2014.</a:t>
            </a:r>
          </a:p>
          <a:p>
            <a:endParaRPr lang="pl-PL" dirty="0"/>
          </a:p>
          <a:p>
            <a:r>
              <a:rPr lang="pl-PL" dirty="0"/>
              <a:t>Beneficjent zobowiązuje się do wprowadzania do SL2014 </a:t>
            </a:r>
            <a:r>
              <a:rPr lang="pl-PL" b="1" dirty="0"/>
              <a:t>danych dotyczących angażowania personelu </a:t>
            </a:r>
            <a:r>
              <a:rPr lang="pl-PL" dirty="0"/>
              <a:t>projektu zgodnie z zakresem określonym w </a:t>
            </a:r>
            <a:r>
              <a:rPr lang="pl-PL" i="1" dirty="0"/>
              <a:t>Wytycznych w zakresie gromadzenia i przekazywania danych </a:t>
            </a:r>
            <a:r>
              <a:rPr lang="pl-PL" dirty="0"/>
              <a:t>pod rygorem uznania związanych z tym wydatków za niekwalifikowalne.</a:t>
            </a:r>
          </a:p>
          <a:p>
            <a:endParaRPr lang="pl-PL" dirty="0"/>
          </a:p>
          <a:p>
            <a:r>
              <a:rPr lang="pl-PL" dirty="0"/>
              <a:t>W przypadku zlecania zadań lub ich części w ramach projektu wykonawcy Beneficjent zobowiązuje się zapewnić wszelkie dokumenty umożliwiające weryfikację kwalifikowalności wydatków.</a:t>
            </a:r>
          </a:p>
          <a:p>
            <a:endParaRPr lang="pl-PL" dirty="0"/>
          </a:p>
          <a:p>
            <a:endParaRPr lang="pl-PL" dirty="0"/>
          </a:p>
          <a:p>
            <a:endParaRPr lang="pl-PL" dirty="0"/>
          </a:p>
          <a:p>
            <a:endParaRPr lang="pl-PL" dirty="0"/>
          </a:p>
          <a:p>
            <a:endParaRPr lang="pl-PL" dirty="0"/>
          </a:p>
          <a:p>
            <a:endParaRPr lang="pl-PL" dirty="0"/>
          </a:p>
          <a:p>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89578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Dokumentowanie wydatków</a:t>
            </a:r>
          </a:p>
        </p:txBody>
      </p:sp>
      <p:sp>
        <p:nvSpPr>
          <p:cNvPr id="3" name="Symbol zastępczy zawartości 2"/>
          <p:cNvSpPr>
            <a:spLocks noGrp="1"/>
          </p:cNvSpPr>
          <p:nvPr>
            <p:ph idx="1"/>
          </p:nvPr>
        </p:nvSpPr>
        <p:spPr/>
        <p:txBody>
          <a:bodyPr>
            <a:noAutofit/>
          </a:bodyPr>
          <a:lstStyle/>
          <a:p>
            <a:pPr algn="just"/>
            <a:r>
              <a:rPr lang="pl-PL" dirty="0"/>
              <a:t>Dowodem poniesienia wydatku jest </a:t>
            </a:r>
            <a:r>
              <a:rPr lang="pl-PL" b="1" dirty="0"/>
              <a:t>zapłacona faktura </a:t>
            </a:r>
            <a:r>
              <a:rPr lang="pl-PL" dirty="0"/>
              <a:t>(sporządzona zgodnie z ustawą o podatku od towarów i usług z dnia 11 marca 2004 r. (</a:t>
            </a:r>
            <a:r>
              <a:rPr lang="pl-PL" dirty="0" err="1"/>
              <a:t>t.j</a:t>
            </a:r>
            <a:r>
              <a:rPr lang="pl-PL" dirty="0"/>
              <a:t>. Dz.U. z 2011 r., Nr 177, poz. 1054 z </a:t>
            </a:r>
            <a:r>
              <a:rPr lang="pl-PL" dirty="0" err="1"/>
              <a:t>późn</a:t>
            </a:r>
            <a:r>
              <a:rPr lang="pl-PL" dirty="0"/>
              <a:t>. zm.) oraz z rozporządzeniem Ministra Finansów wydanym na podstawie art. 106o-106q ww. ustawy) lub inny dokument księgowy o równoważnej wartości dowodowej wraz z odpowiednim dokumentem potwierdzającym dokonanie płatności.</a:t>
            </a:r>
          </a:p>
          <a:p>
            <a:pPr algn="just"/>
            <a:r>
              <a:rPr lang="pl-PL" b="1" dirty="0"/>
              <a:t>Amortyzacja</a:t>
            </a:r>
            <a:r>
              <a:rPr lang="pl-PL" dirty="0"/>
              <a:t> - dokument potwierdzającym wysokość odpisów amortyzacyjnych jest polecenie księgowania.</a:t>
            </a:r>
          </a:p>
          <a:p>
            <a:pPr algn="just"/>
            <a:r>
              <a:rPr lang="pl-PL" b="1" dirty="0"/>
              <a:t>Wolontariat</a:t>
            </a:r>
            <a:r>
              <a:rPr lang="pl-PL" dirty="0"/>
              <a:t> -porozumienie pomiędzy wolontariuszem a beneficjentem (określające zakres, sposób i czas wykonywania świadczeń wolontariuszy) oraz protokół potwierdzający wykonanie zadań w projekcie, zawierający co najmniej następujące informacje: imię i nazwisko wolontariusza, datę i miejsce świadczenia pracy, wymiar godzinowy, szacunkową wartość realizowanych zadań, zakres realizowanych zadań oraz uzasadnienie ich związku z projektem jak również uzasadnienie obliczenia ich wartości oraz podpis wolontariusza i beneficjenta.</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7248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Prawa autorskie</a:t>
            </a:r>
          </a:p>
        </p:txBody>
      </p:sp>
      <p:sp>
        <p:nvSpPr>
          <p:cNvPr id="3" name="Symbol zastępczy zawartości 2"/>
          <p:cNvSpPr>
            <a:spLocks noGrp="1"/>
          </p:cNvSpPr>
          <p:nvPr>
            <p:ph idx="1"/>
          </p:nvPr>
        </p:nvSpPr>
        <p:spPr/>
        <p:txBody>
          <a:bodyPr>
            <a:normAutofit/>
          </a:bodyPr>
          <a:lstStyle/>
          <a:p>
            <a:pPr algn="just"/>
            <a:r>
              <a:rPr lang="pl-PL" dirty="0"/>
              <a:t>Beneficjent zobowiązuje się do zawarcia z Instytucją Pośredniczącą odrębnej </a:t>
            </a:r>
            <a:r>
              <a:rPr lang="pl-PL" b="1" dirty="0"/>
              <a:t>umowy przeniesienia autorskich praw majątkowych</a:t>
            </a:r>
            <a:r>
              <a:rPr lang="pl-PL" dirty="0"/>
              <a:t>, łącznie z wyłącznym prawem do udzielania zezwoleń na wykonywanie zależnego prawa autorskiego, do utworów wytworzonych w ramach projektu, z jednoczesnym udzieleniem licencji na rzecz Beneficjenta na korzystanie z ww. utworów.</a:t>
            </a:r>
          </a:p>
          <a:p>
            <a:pPr algn="just"/>
            <a:endParaRPr lang="pl-PL" dirty="0"/>
          </a:p>
          <a:p>
            <a:pPr algn="just"/>
            <a:r>
              <a:rPr lang="pl-PL" dirty="0"/>
              <a:t>W przypadku zlecania części zadań w ramach projektu wykonawcy, obejmujących m.in. opracowanie utworu, </a:t>
            </a:r>
            <a:r>
              <a:rPr lang="pl-PL" b="1" dirty="0"/>
              <a:t>Beneficjent zobowiązuje się do uwzględnienia w umowie z wykonawcą klauzuli przenoszącej autorskie prawa majątkowe </a:t>
            </a:r>
            <a:r>
              <a:rPr lang="pl-PL" dirty="0"/>
              <a:t>do ww. utworu na Beneficjenta co najmniej na polach eksploatacji wskazanych pisemnie Beneficjentowi przez Instytucję Pośredniczącą przed zleceniem przez Beneficjenta części zadań w ramach projektu wykonawcy, obejmujących m.in. opracowanie tego utworu.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693100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Zmiany w projekcie</a:t>
            </a:r>
          </a:p>
        </p:txBody>
      </p:sp>
      <p:sp>
        <p:nvSpPr>
          <p:cNvPr id="3" name="Symbol zastępczy zawartości 2"/>
          <p:cNvSpPr>
            <a:spLocks noGrp="1"/>
          </p:cNvSpPr>
          <p:nvPr>
            <p:ph idx="1"/>
          </p:nvPr>
        </p:nvSpPr>
        <p:spPr>
          <a:xfrm>
            <a:off x="313151" y="2050708"/>
            <a:ext cx="11348581" cy="4351338"/>
          </a:xfrm>
        </p:spPr>
        <p:txBody>
          <a:bodyPr>
            <a:normAutofit/>
          </a:bodyPr>
          <a:lstStyle/>
          <a:p>
            <a:pPr marL="285750" indent="-285750" algn="just">
              <a:buFont typeface="Wingdings" panose="05000000000000000000" pitchFamily="2" charset="2"/>
              <a:buChar char="§"/>
            </a:pPr>
            <a:r>
              <a:rPr lang="pl-PL" dirty="0"/>
              <a:t>Beneficjent zobowiązuje się do realizacji projektu na podstawie zatwierdzonego wniosku o dofinansowanie. </a:t>
            </a:r>
          </a:p>
          <a:p>
            <a:pPr marL="285750" indent="-285750" algn="just">
              <a:buFont typeface="Wingdings" panose="05000000000000000000" pitchFamily="2" charset="2"/>
              <a:buChar char="§"/>
            </a:pPr>
            <a:r>
              <a:rPr lang="pl-PL" dirty="0"/>
              <a:t>W przypadku dokonania </a:t>
            </a:r>
            <a:r>
              <a:rPr lang="pl-PL" b="1" dirty="0"/>
              <a:t>zmian w projekcie</a:t>
            </a:r>
            <a:r>
              <a:rPr lang="pl-PL" dirty="0"/>
              <a:t>, Beneficjent zobowiązuje się do realizacji projektu zgodnie ze zmienionym wnioskiem o dofinansowanie projektu.</a:t>
            </a:r>
          </a:p>
          <a:p>
            <a:pPr marL="285750" indent="-285750" algn="just">
              <a:buFont typeface="Wingdings" panose="05000000000000000000" pitchFamily="2" charset="2"/>
              <a:buChar char="§"/>
            </a:pPr>
            <a:r>
              <a:rPr lang="pl-PL" dirty="0"/>
              <a:t>Beneficjent </a:t>
            </a:r>
            <a:r>
              <a:rPr lang="pl-PL" b="1" dirty="0"/>
              <a:t>może ponosić i rozliczać wydatki, które nie zostały uwzględnione w szczegółowym budżecie projektu pod warunkiem, że są bezpośrednio związane z realizacją zaplanowanych zadań, są efektywne, racjonalne oraz niezbędne do osiągnięcia celów projektu</a:t>
            </a:r>
            <a:r>
              <a:rPr lang="pl-PL" dirty="0"/>
              <a:t>.</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628991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Rozwiązanie umowy</a:t>
            </a:r>
          </a:p>
        </p:txBody>
      </p:sp>
      <p:sp>
        <p:nvSpPr>
          <p:cNvPr id="3" name="Symbol zastępczy zawartości 2"/>
          <p:cNvSpPr>
            <a:spLocks noGrp="1"/>
          </p:cNvSpPr>
          <p:nvPr>
            <p:ph idx="1"/>
          </p:nvPr>
        </p:nvSpPr>
        <p:spPr/>
        <p:txBody>
          <a:bodyPr>
            <a:normAutofit/>
          </a:bodyPr>
          <a:lstStyle/>
          <a:p>
            <a:pPr algn="just"/>
            <a:r>
              <a:rPr lang="pl-PL" dirty="0"/>
              <a:t>Instytucja Pośrednicząca może </a:t>
            </a:r>
            <a:r>
              <a:rPr lang="pl-PL" b="1" dirty="0"/>
              <a:t>rozwiązać umowę w trybie natychmiastowym</a:t>
            </a:r>
            <a:r>
              <a:rPr lang="pl-PL" dirty="0"/>
              <a:t>, w przypadku gdy:</a:t>
            </a:r>
          </a:p>
          <a:p>
            <a:pPr algn="just"/>
            <a:endParaRPr lang="pl-PL" dirty="0"/>
          </a:p>
          <a:p>
            <a:pPr marL="457200" indent="-457200" algn="just">
              <a:buAutoNum type="arabicParenR"/>
            </a:pPr>
            <a:r>
              <a:rPr lang="pl-PL" dirty="0"/>
              <a:t>Beneficjent </a:t>
            </a:r>
            <a:r>
              <a:rPr lang="pl-PL" i="1" dirty="0"/>
              <a:t>lub Partnerzy dopuścił</a:t>
            </a:r>
            <a:r>
              <a:rPr lang="pl-PL" dirty="0"/>
              <a:t>/</a:t>
            </a:r>
            <a:r>
              <a:rPr lang="pl-PL" i="1" dirty="0"/>
              <a:t>li </a:t>
            </a:r>
            <a:r>
              <a:rPr lang="pl-PL" dirty="0"/>
              <a:t>się poważnych nieprawidłowości finansowych, w szczególności </a:t>
            </a:r>
            <a:r>
              <a:rPr lang="pl-PL" i="1" dirty="0"/>
              <a:t>wykorzystał/li </a:t>
            </a:r>
            <a:r>
              <a:rPr lang="pl-PL" dirty="0"/>
              <a:t>przekazane środki na cel inny niż określony w Projekcie lub niezgodnie z umową; </a:t>
            </a:r>
          </a:p>
          <a:p>
            <a:pPr marL="457200" indent="-457200" algn="just">
              <a:buAutoNum type="arabicParenR"/>
            </a:pPr>
            <a:r>
              <a:rPr lang="pl-PL" dirty="0"/>
              <a:t>Beneficjent złoży lub posłuży się fałszywym oświadczeniem lub podrobionymi, przerobionymi lub stwierdzającymi nieprawdę dokumentami w celu uzyskania dofinansowania w ramach niniejszej umowy, w tym uznania za kwalifikowalne wydatków ponoszonych w ramach Projektu;</a:t>
            </a:r>
          </a:p>
          <a:p>
            <a:pPr marL="457200" indent="-457200" algn="just">
              <a:buAutoNum type="arabicParenR"/>
            </a:pPr>
            <a:r>
              <a:rPr lang="pl-PL" dirty="0"/>
              <a:t>Beneficjent ze swojej winy nie rozpoczął realizacji Projektu w ciągu 3 miesięcy od ustalonej we Wniosku początkowej daty okresu realizacji Projektu;</a:t>
            </a:r>
          </a:p>
          <a:p>
            <a:pPr marL="457200" indent="-457200" algn="just">
              <a:buAutoNum type="arabicParenR"/>
            </a:pPr>
            <a:r>
              <a:rPr lang="pl-PL" dirty="0"/>
              <a:t>Beneficjent nie przedłoży zabezpieczenia prawidłowej realizacji umowy.</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11548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a:t>
            </a:r>
          </a:p>
        </p:txBody>
      </p:sp>
      <p:sp>
        <p:nvSpPr>
          <p:cNvPr id="3" name="Symbol zastępczy zawartości 2"/>
          <p:cNvSpPr>
            <a:spLocks noGrp="1"/>
          </p:cNvSpPr>
          <p:nvPr>
            <p:ph idx="1"/>
          </p:nvPr>
        </p:nvSpPr>
        <p:spPr>
          <a:xfrm>
            <a:off x="207133" y="1308055"/>
            <a:ext cx="11348581" cy="4615449"/>
          </a:xfrm>
        </p:spPr>
        <p:txBody>
          <a:bodyPr>
            <a:normAutofit/>
          </a:bodyPr>
          <a:lstStyle/>
          <a:p>
            <a:pPr algn="just"/>
            <a:r>
              <a:rPr lang="pl-PL" dirty="0"/>
              <a:t>Beneficjent odpowiada za realizację Projektu zgodnie z Wnioskiem, w tym za (cd): </a:t>
            </a:r>
          </a:p>
          <a:p>
            <a:r>
              <a:rPr lang="pl-PL" i="1" dirty="0"/>
              <a:t>8) </a:t>
            </a:r>
            <a:r>
              <a:rPr lang="pl-PL" dirty="0"/>
              <a:t>udzielanie pomocy publicznej lub pomocy de </a:t>
            </a:r>
            <a:r>
              <a:rPr lang="pl-PL" dirty="0" err="1"/>
              <a:t>minimis</a:t>
            </a:r>
            <a:r>
              <a:rPr lang="pl-PL" dirty="0"/>
              <a:t> w ramach Projektu i wykonywanie</a:t>
            </a:r>
          </a:p>
          <a:p>
            <a:r>
              <a:rPr lang="pl-PL" dirty="0"/>
              <a:t>obowiązków z tym związanych wynikających z przepisów powszechnie obowiązujących, w</a:t>
            </a:r>
          </a:p>
          <a:p>
            <a:r>
              <a:rPr lang="pl-PL" dirty="0"/>
              <a:t>szczególności ustawy z dnia 30 kwietnia 2004 r. o postępowaniu w sprawach dotyczących</a:t>
            </a:r>
          </a:p>
          <a:p>
            <a:r>
              <a:rPr lang="pl-PL" dirty="0"/>
              <a:t>pomocy publicznej (Dz. U. z 2016 r. poz. 1808, z </a:t>
            </a:r>
            <a:r>
              <a:rPr lang="pl-PL" dirty="0" err="1"/>
              <a:t>późn</a:t>
            </a:r>
            <a:r>
              <a:rPr lang="pl-PL" dirty="0"/>
              <a:t>. zm.) oraz rozporządzenia Ministra</a:t>
            </a:r>
          </a:p>
          <a:p>
            <a:r>
              <a:rPr lang="pl-PL" dirty="0"/>
              <a:t>Infrastruktury i Rozwoju z dnia 2 lipca 2015 r. w sprawie udzielania pomocy de </a:t>
            </a:r>
            <a:r>
              <a:rPr lang="pl-PL" dirty="0" err="1"/>
              <a:t>minimis</a:t>
            </a:r>
            <a:r>
              <a:rPr lang="pl-PL" dirty="0"/>
              <a:t> oraz</a:t>
            </a:r>
          </a:p>
          <a:p>
            <a:r>
              <a:rPr lang="pl-PL" dirty="0"/>
              <a:t>pomocy publicznej w ramach programów operacyjnych finansowanych z Europejskiego</a:t>
            </a:r>
          </a:p>
          <a:p>
            <a:r>
              <a:rPr lang="pl-PL" dirty="0"/>
              <a:t>Funduszu Społecznego na lata 2014-2020 (Dz. U. poz. 1073), w szczególności weryfikacji</a:t>
            </a:r>
          </a:p>
          <a:p>
            <a:r>
              <a:rPr lang="pl-PL" dirty="0"/>
              <a:t>poziomu otrzymanej pomocy w Systemie Udostępniania Danych o Pomocy Publicznej przed</a:t>
            </a:r>
          </a:p>
          <a:p>
            <a:r>
              <a:rPr lang="pl-PL" dirty="0"/>
              <a:t>udzieleniem pomocy de </a:t>
            </a:r>
            <a:r>
              <a:rPr lang="pl-PL" dirty="0" err="1"/>
              <a:t>minimis</a:t>
            </a:r>
            <a:r>
              <a:rPr lang="pl-PL" dirty="0"/>
              <a:t>. </a:t>
            </a:r>
          </a:p>
        </p:txBody>
      </p:sp>
    </p:spTree>
    <p:extLst>
      <p:ext uri="{BB962C8B-B14F-4D97-AF65-F5344CB8AC3E}">
        <p14:creationId xmlns:p14="http://schemas.microsoft.com/office/powerpoint/2010/main" val="2697864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Rozwiązanie umowy</a:t>
            </a:r>
          </a:p>
        </p:txBody>
      </p:sp>
      <p:sp>
        <p:nvSpPr>
          <p:cNvPr id="3" name="Symbol zastępczy zawartości 2"/>
          <p:cNvSpPr>
            <a:spLocks noGrp="1"/>
          </p:cNvSpPr>
          <p:nvPr>
            <p:ph idx="1"/>
          </p:nvPr>
        </p:nvSpPr>
        <p:spPr/>
        <p:txBody>
          <a:bodyPr>
            <a:normAutofit lnSpcReduction="10000"/>
          </a:bodyPr>
          <a:lstStyle/>
          <a:p>
            <a:pPr algn="just"/>
            <a:r>
              <a:rPr lang="pl-PL" dirty="0"/>
              <a:t>Instytucja Pośrednicząca może </a:t>
            </a:r>
            <a:r>
              <a:rPr lang="pl-PL" b="1" dirty="0"/>
              <a:t>rozwiązać umowę z zachowaniem jednomiesięcznego okresu wypowiedzenia</a:t>
            </a:r>
            <a:r>
              <a:rPr lang="pl-PL" dirty="0"/>
              <a:t>, w przypadku gdy: </a:t>
            </a:r>
          </a:p>
          <a:p>
            <a:pPr algn="just"/>
            <a:endParaRPr lang="pl-PL" dirty="0"/>
          </a:p>
          <a:p>
            <a:pPr algn="just"/>
            <a:r>
              <a:rPr lang="pl-PL" dirty="0"/>
              <a:t>1) w zakresie postępu rzeczowego Projektu stwierdzi, że zadania nie są realizowane lub ich realizacja w znacznym stopniu odbiega od umowy, w szczególności harmonogramu określonego we Wniosku; </a:t>
            </a:r>
          </a:p>
          <a:p>
            <a:pPr algn="just"/>
            <a:r>
              <a:rPr lang="pl-PL" dirty="0"/>
              <a:t>2) Beneficjent odmówi poddania się kontroli; </a:t>
            </a:r>
          </a:p>
          <a:p>
            <a:pPr algn="just"/>
            <a:r>
              <a:rPr lang="pl-PL" dirty="0"/>
              <a:t>3) Beneficjent w ustalonym przez Instytucję Pośredniczącą terminie nie doprowadzi do usunięcia stwierdzonych nieprawidłowości; </a:t>
            </a:r>
          </a:p>
          <a:p>
            <a:pPr algn="just"/>
            <a:r>
              <a:rPr lang="pl-PL" dirty="0"/>
              <a:t>4) Beneficjent nie przedkłada zgodnie z umową wniosków o płatność; </a:t>
            </a:r>
          </a:p>
          <a:p>
            <a:pPr algn="just"/>
            <a:r>
              <a:rPr lang="pl-PL" dirty="0"/>
              <a:t>5) Beneficjent w sposób uporczywy uchyla się od wykonywania obowiązków, o których mowa w § 19 ust. 1 („Beneficjent zobowiązuje się do przedstawiania na wezwanie Instytucji Pośredniczącej wszelkich informacji i wyjaśnień związanych z realizacją Projektu, w terminie określonym w wezwaniu, jednak nie krótszym niż 5 dni roboczych”);</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25232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r>
              <a:rPr lang="pl-PL" sz="2800" b="1" dirty="0">
                <a:solidFill>
                  <a:srgbClr val="002060"/>
                </a:solidFill>
                <a:ea typeface="+mj-ea"/>
              </a:rPr>
              <a:t>Zarządzanie projektem</a:t>
            </a: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p:txBody>
      </p:sp>
    </p:spTree>
    <p:extLst>
      <p:ext uri="{BB962C8B-B14F-4D97-AF65-F5344CB8AC3E}">
        <p14:creationId xmlns:p14="http://schemas.microsoft.com/office/powerpoint/2010/main" val="2642245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Zarządzanie projektem</a:t>
            </a:r>
          </a:p>
        </p:txBody>
      </p:sp>
      <p:sp>
        <p:nvSpPr>
          <p:cNvPr id="3" name="Symbol zastępczy zawartości 2"/>
          <p:cNvSpPr>
            <a:spLocks noGrp="1"/>
          </p:cNvSpPr>
          <p:nvPr>
            <p:ph idx="1"/>
          </p:nvPr>
        </p:nvSpPr>
        <p:spPr>
          <a:xfrm>
            <a:off x="313150" y="2289859"/>
            <a:ext cx="11348581" cy="4351338"/>
          </a:xfrm>
        </p:spPr>
        <p:txBody>
          <a:bodyPr>
            <a:normAutofit/>
          </a:bodyPr>
          <a:lstStyle/>
          <a:p>
            <a:pPr marL="285750" indent="-285750">
              <a:buFont typeface="Wingdings" panose="05000000000000000000" pitchFamily="2" charset="2"/>
              <a:buChar char="§"/>
            </a:pPr>
            <a:r>
              <a:rPr lang="pl-PL" altLang="pl-PL" dirty="0"/>
              <a:t>Realizacja projektu,</a:t>
            </a:r>
          </a:p>
          <a:p>
            <a:pPr marL="285750" indent="-285750">
              <a:buFont typeface="Wingdings" panose="05000000000000000000" pitchFamily="2" charset="2"/>
              <a:buChar char="§"/>
            </a:pPr>
            <a:endParaRPr lang="pl-PL" altLang="pl-PL" dirty="0"/>
          </a:p>
          <a:p>
            <a:pPr marL="285750" indent="-285750">
              <a:buFont typeface="Wingdings" panose="05000000000000000000" pitchFamily="2" charset="2"/>
              <a:buChar char="§"/>
            </a:pPr>
            <a:r>
              <a:rPr lang="pl-PL" altLang="pl-PL" dirty="0"/>
              <a:t>Planowanie i nadzór nad wykonaniem projektu,</a:t>
            </a:r>
          </a:p>
          <a:p>
            <a:pPr marL="285750" indent="-285750">
              <a:buFont typeface="Wingdings" panose="05000000000000000000" pitchFamily="2" charset="2"/>
              <a:buChar char="§"/>
            </a:pPr>
            <a:endParaRPr lang="pl-PL" altLang="pl-PL" dirty="0"/>
          </a:p>
          <a:p>
            <a:pPr marL="285750" indent="-285750">
              <a:buFont typeface="Wingdings" panose="05000000000000000000" pitchFamily="2" charset="2"/>
              <a:buChar char="§"/>
            </a:pPr>
            <a:r>
              <a:rPr lang="pl-PL" altLang="pl-PL" dirty="0"/>
              <a:t>Zastosowanie wiedzy, umiejętności, narzędzi i technik działania projektu w celu zaspokojenia lub nawet przekroczenia potrzeb i oczekiwań udziałowców związanych z tym projektem.</a:t>
            </a:r>
          </a:p>
          <a:p>
            <a:pPr marL="285750" indent="-285750" algn="just">
              <a:buFont typeface="Wingdings" panose="05000000000000000000" pitchFamily="2" charset="2"/>
              <a:buChar char="§"/>
            </a:pPr>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716036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Zasady budowy zespołu projektowego</a:t>
            </a:r>
          </a:p>
        </p:txBody>
      </p:sp>
      <p:sp>
        <p:nvSpPr>
          <p:cNvPr id="3" name="Symbol zastępczy zawartości 2"/>
          <p:cNvSpPr>
            <a:spLocks noGrp="1"/>
          </p:cNvSpPr>
          <p:nvPr>
            <p:ph idx="1"/>
          </p:nvPr>
        </p:nvSpPr>
        <p:spPr>
          <a:xfrm>
            <a:off x="349743" y="1253331"/>
            <a:ext cx="11348581" cy="4351338"/>
          </a:xfrm>
        </p:spPr>
        <p:txBody>
          <a:bodyPr>
            <a:normAutofit/>
          </a:bodyPr>
          <a:lstStyle/>
          <a:p>
            <a:r>
              <a:rPr lang="pl-PL" altLang="pl-PL" dirty="0"/>
              <a:t>Skuteczny zespół powinien:</a:t>
            </a:r>
          </a:p>
          <a:p>
            <a:endParaRPr lang="pl-PL" altLang="pl-PL" dirty="0"/>
          </a:p>
          <a:p>
            <a:pPr marL="742950" lvl="1" indent="-285750">
              <a:buFont typeface="Wingdings" panose="05000000000000000000" pitchFamily="2" charset="2"/>
              <a:buChar char="§"/>
            </a:pPr>
            <a:r>
              <a:rPr lang="pl-PL" altLang="pl-PL" sz="1800" dirty="0"/>
              <a:t>Posiadać lidera</a:t>
            </a:r>
          </a:p>
          <a:p>
            <a:pPr marL="742950" lvl="1" indent="-285750">
              <a:buFont typeface="Wingdings" panose="05000000000000000000" pitchFamily="2" charset="2"/>
              <a:buChar char="§"/>
            </a:pPr>
            <a:r>
              <a:rPr lang="pl-PL" altLang="pl-PL" sz="1800" dirty="0"/>
              <a:t>Posiadać jasno wytyczone cele</a:t>
            </a:r>
          </a:p>
          <a:p>
            <a:pPr marL="742950" lvl="1" indent="-285750">
              <a:buFont typeface="Wingdings" panose="05000000000000000000" pitchFamily="2" charset="2"/>
              <a:buChar char="§"/>
            </a:pPr>
            <a:r>
              <a:rPr lang="pl-PL" altLang="pl-PL" sz="1800" dirty="0"/>
              <a:t>Mieć ustaloną strukturę</a:t>
            </a:r>
          </a:p>
          <a:p>
            <a:pPr marL="742950" lvl="1" indent="-285750">
              <a:buFont typeface="Wingdings" panose="05000000000000000000" pitchFamily="2" charset="2"/>
              <a:buChar char="§"/>
            </a:pPr>
            <a:r>
              <a:rPr lang="pl-PL" altLang="pl-PL" sz="1800" dirty="0"/>
              <a:t>Mieć określone zakresy obowiązków członków zespołu</a:t>
            </a:r>
          </a:p>
          <a:p>
            <a:pPr marL="742950" lvl="1" indent="-285750">
              <a:buFont typeface="Wingdings" panose="05000000000000000000" pitchFamily="2" charset="2"/>
              <a:buChar char="§"/>
            </a:pPr>
            <a:r>
              <a:rPr lang="pl-PL" altLang="pl-PL" sz="1800" dirty="0"/>
              <a:t>Mieć określone reguły i procedury komunikowania się w zespole</a:t>
            </a:r>
          </a:p>
          <a:p>
            <a:pPr marL="742950" lvl="1" indent="-285750">
              <a:buFont typeface="Wingdings" panose="05000000000000000000" pitchFamily="2" charset="2"/>
              <a:buChar char="§"/>
            </a:pPr>
            <a:r>
              <a:rPr lang="pl-PL" altLang="pl-PL" sz="1800" dirty="0"/>
              <a:t>Przyjąć zasady obiegu i archiwizowania dokumentów i korespondencji</a:t>
            </a:r>
          </a:p>
          <a:p>
            <a:pPr lvl="1"/>
            <a:endParaRPr lang="pl-PL" altLang="pl-PL" sz="1800" dirty="0"/>
          </a:p>
          <a:p>
            <a:pPr lvl="1"/>
            <a:r>
              <a:rPr lang="pl-PL" altLang="pl-PL" sz="1800" b="1" dirty="0"/>
              <a:t>Co jeszcze należy uwzględnić?</a:t>
            </a:r>
          </a:p>
          <a:p>
            <a:pPr marL="285750" indent="-285750" algn="just">
              <a:buFont typeface="Wingdings" panose="05000000000000000000" pitchFamily="2" charset="2"/>
              <a:buChar char="§"/>
            </a:pPr>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90085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1149813"/>
            <a:ext cx="11348581" cy="500715"/>
          </a:xfrm>
        </p:spPr>
        <p:txBody>
          <a:bodyPr>
            <a:normAutofit fontScale="90000"/>
          </a:bodyPr>
          <a:lstStyle/>
          <a:p>
            <a:r>
              <a:rPr lang="pl-PL" b="1" dirty="0"/>
              <a:t>Struktura Ekspercka, Davidson </a:t>
            </a:r>
            <a:r>
              <a:rPr lang="pl-PL" b="1" dirty="0" err="1"/>
              <a:t>Frame</a:t>
            </a:r>
            <a:r>
              <a:rPr lang="pl-PL" b="1" dirty="0"/>
              <a:t>, </a:t>
            </a:r>
            <a:r>
              <a:rPr lang="pl-PL" b="1" i="1" dirty="0"/>
              <a:t>Zarządzanie projektami (…)</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
        <p:nvSpPr>
          <p:cNvPr id="23" name="Text Box 22">
            <a:extLst>
              <a:ext uri="{FF2B5EF4-FFF2-40B4-BE49-F238E27FC236}">
                <a16:creationId xmlns:a16="http://schemas.microsoft.com/office/drawing/2014/main" id="{472F44E1-F054-464F-94C1-797C55297983}"/>
              </a:ext>
            </a:extLst>
          </p:cNvPr>
          <p:cNvSpPr txBox="1">
            <a:spLocks noChangeArrowheads="1"/>
          </p:cNvSpPr>
          <p:nvPr/>
        </p:nvSpPr>
        <p:spPr bwMode="auto">
          <a:xfrm>
            <a:off x="9498763" y="3837934"/>
            <a:ext cx="1828800" cy="1187450"/>
          </a:xfrm>
          <a:prstGeom prst="rect">
            <a:avLst/>
          </a:prstGeom>
          <a:solidFill>
            <a:schemeClr val="accent1"/>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grpSp>
        <p:nvGrpSpPr>
          <p:cNvPr id="25" name="Group 4">
            <a:extLst>
              <a:ext uri="{FF2B5EF4-FFF2-40B4-BE49-F238E27FC236}">
                <a16:creationId xmlns:a16="http://schemas.microsoft.com/office/drawing/2014/main" id="{C79C91F9-3E35-4D98-8B93-62D625821AAF}"/>
              </a:ext>
            </a:extLst>
          </p:cNvPr>
          <p:cNvGrpSpPr>
            <a:grpSpLocks/>
          </p:cNvGrpSpPr>
          <p:nvPr/>
        </p:nvGrpSpPr>
        <p:grpSpPr bwMode="auto">
          <a:xfrm>
            <a:off x="2959284" y="1657502"/>
            <a:ext cx="6056312" cy="4360863"/>
            <a:chOff x="985" y="999"/>
            <a:chExt cx="3815" cy="2746"/>
          </a:xfrm>
          <a:solidFill>
            <a:schemeClr val="accent1"/>
          </a:solidFill>
        </p:grpSpPr>
        <p:sp>
          <p:nvSpPr>
            <p:cNvPr id="26" name="Line 5">
              <a:extLst>
                <a:ext uri="{FF2B5EF4-FFF2-40B4-BE49-F238E27FC236}">
                  <a16:creationId xmlns:a16="http://schemas.microsoft.com/office/drawing/2014/main" id="{EB0F05E5-16C5-4790-9CDE-27F9B21B5886}"/>
                </a:ext>
              </a:extLst>
            </p:cNvPr>
            <p:cNvSpPr>
              <a:spLocks noChangeShapeType="1"/>
            </p:cNvSpPr>
            <p:nvPr/>
          </p:nvSpPr>
          <p:spPr bwMode="auto">
            <a:xfrm>
              <a:off x="985" y="2273"/>
              <a:ext cx="1" cy="1471"/>
            </a:xfrm>
            <a:prstGeom prst="line">
              <a:avLst/>
            </a:prstGeom>
            <a:grpFill/>
            <a:ln w="9525">
              <a:solidFill>
                <a:srgbClr val="000000"/>
              </a:solidFill>
              <a:round/>
              <a:headEnd/>
              <a:tailEnd/>
            </a:ln>
            <a:extLst/>
          </p:spPr>
          <p:txBody>
            <a:bodyPr/>
            <a:lstStyle/>
            <a:p>
              <a:endParaRPr lang="pl-PL"/>
            </a:p>
          </p:txBody>
        </p:sp>
        <p:sp>
          <p:nvSpPr>
            <p:cNvPr id="27" name="Text Box 6">
              <a:extLst>
                <a:ext uri="{FF2B5EF4-FFF2-40B4-BE49-F238E27FC236}">
                  <a16:creationId xmlns:a16="http://schemas.microsoft.com/office/drawing/2014/main" id="{81228AE8-24CC-415C-8CD2-0DC7B4F0B59A}"/>
                </a:ext>
              </a:extLst>
            </p:cNvPr>
            <p:cNvSpPr txBox="1">
              <a:spLocks noChangeArrowheads="1"/>
            </p:cNvSpPr>
            <p:nvPr/>
          </p:nvSpPr>
          <p:spPr bwMode="auto">
            <a:xfrm>
              <a:off x="1344" y="1195"/>
              <a:ext cx="1152"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A</a:t>
              </a:r>
            </a:p>
          </p:txBody>
        </p:sp>
        <p:sp>
          <p:nvSpPr>
            <p:cNvPr id="28" name="Text Box 7">
              <a:extLst>
                <a:ext uri="{FF2B5EF4-FFF2-40B4-BE49-F238E27FC236}">
                  <a16:creationId xmlns:a16="http://schemas.microsoft.com/office/drawing/2014/main" id="{287F83D1-641A-481C-A70C-BB46E38A3BEC}"/>
                </a:ext>
              </a:extLst>
            </p:cNvPr>
            <p:cNvSpPr txBox="1">
              <a:spLocks noChangeArrowheads="1"/>
            </p:cNvSpPr>
            <p:nvPr/>
          </p:nvSpPr>
          <p:spPr bwMode="auto">
            <a:xfrm>
              <a:off x="2544" y="1195"/>
              <a:ext cx="1104"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B</a:t>
              </a:r>
            </a:p>
          </p:txBody>
        </p:sp>
        <p:sp>
          <p:nvSpPr>
            <p:cNvPr id="29" name="Text Box 8">
              <a:extLst>
                <a:ext uri="{FF2B5EF4-FFF2-40B4-BE49-F238E27FC236}">
                  <a16:creationId xmlns:a16="http://schemas.microsoft.com/office/drawing/2014/main" id="{68944BF0-2EA9-41A4-8097-FA85F9F0BD39}"/>
                </a:ext>
              </a:extLst>
            </p:cNvPr>
            <p:cNvSpPr txBox="1">
              <a:spLocks noChangeArrowheads="1"/>
            </p:cNvSpPr>
            <p:nvPr/>
          </p:nvSpPr>
          <p:spPr bwMode="auto">
            <a:xfrm>
              <a:off x="3696" y="1195"/>
              <a:ext cx="1104" cy="39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Ekspert C</a:t>
              </a:r>
            </a:p>
          </p:txBody>
        </p:sp>
        <p:sp>
          <p:nvSpPr>
            <p:cNvPr id="30" name="Text Box 9">
              <a:extLst>
                <a:ext uri="{FF2B5EF4-FFF2-40B4-BE49-F238E27FC236}">
                  <a16:creationId xmlns:a16="http://schemas.microsoft.com/office/drawing/2014/main" id="{03A0EDD5-C9F8-46FB-926F-28348099641F}"/>
                </a:ext>
              </a:extLst>
            </p:cNvPr>
            <p:cNvSpPr txBox="1">
              <a:spLocks noChangeArrowheads="1"/>
            </p:cNvSpPr>
            <p:nvPr/>
          </p:nvSpPr>
          <p:spPr bwMode="auto">
            <a:xfrm>
              <a:off x="1442" y="2372"/>
              <a:ext cx="458"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1</a:t>
              </a:r>
            </a:p>
          </p:txBody>
        </p:sp>
        <p:sp>
          <p:nvSpPr>
            <p:cNvPr id="31" name="Text Box 10">
              <a:extLst>
                <a:ext uri="{FF2B5EF4-FFF2-40B4-BE49-F238E27FC236}">
                  <a16:creationId xmlns:a16="http://schemas.microsoft.com/office/drawing/2014/main" id="{F99DC5AF-5A0A-4DE5-A02E-0CBFD604C7D6}"/>
                </a:ext>
              </a:extLst>
            </p:cNvPr>
            <p:cNvSpPr txBox="1">
              <a:spLocks noChangeArrowheads="1"/>
            </p:cNvSpPr>
            <p:nvPr/>
          </p:nvSpPr>
          <p:spPr bwMode="auto">
            <a:xfrm>
              <a:off x="2265"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2 </a:t>
              </a:r>
            </a:p>
          </p:txBody>
        </p:sp>
        <p:sp>
          <p:nvSpPr>
            <p:cNvPr id="32" name="Text Box 11">
              <a:extLst>
                <a:ext uri="{FF2B5EF4-FFF2-40B4-BE49-F238E27FC236}">
                  <a16:creationId xmlns:a16="http://schemas.microsoft.com/office/drawing/2014/main" id="{0B314218-2861-44A9-A2F8-A53C2C39F2DD}"/>
                </a:ext>
              </a:extLst>
            </p:cNvPr>
            <p:cNvSpPr txBox="1">
              <a:spLocks noChangeArrowheads="1"/>
            </p:cNvSpPr>
            <p:nvPr/>
          </p:nvSpPr>
          <p:spPr bwMode="auto">
            <a:xfrm>
              <a:off x="3088"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3</a:t>
              </a:r>
            </a:p>
          </p:txBody>
        </p:sp>
        <p:sp>
          <p:nvSpPr>
            <p:cNvPr id="33" name="Text Box 12">
              <a:extLst>
                <a:ext uri="{FF2B5EF4-FFF2-40B4-BE49-F238E27FC236}">
                  <a16:creationId xmlns:a16="http://schemas.microsoft.com/office/drawing/2014/main" id="{EA043FD4-CED2-4B92-9F6D-7F8647FFCB1B}"/>
                </a:ext>
              </a:extLst>
            </p:cNvPr>
            <p:cNvSpPr txBox="1">
              <a:spLocks noChangeArrowheads="1"/>
            </p:cNvSpPr>
            <p:nvPr/>
          </p:nvSpPr>
          <p:spPr bwMode="auto">
            <a:xfrm>
              <a:off x="3911" y="2372"/>
              <a:ext cx="457" cy="882"/>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4</a:t>
              </a:r>
            </a:p>
          </p:txBody>
        </p:sp>
        <p:sp>
          <p:nvSpPr>
            <p:cNvPr id="34" name="Line 13">
              <a:extLst>
                <a:ext uri="{FF2B5EF4-FFF2-40B4-BE49-F238E27FC236}">
                  <a16:creationId xmlns:a16="http://schemas.microsoft.com/office/drawing/2014/main" id="{6B62E346-4024-4169-A150-758BDB529BA5}"/>
                </a:ext>
              </a:extLst>
            </p:cNvPr>
            <p:cNvSpPr>
              <a:spLocks noChangeShapeType="1"/>
            </p:cNvSpPr>
            <p:nvPr/>
          </p:nvSpPr>
          <p:spPr bwMode="auto">
            <a:xfrm>
              <a:off x="985" y="3744"/>
              <a:ext cx="3200" cy="1"/>
            </a:xfrm>
            <a:prstGeom prst="line">
              <a:avLst/>
            </a:prstGeom>
            <a:grpFill/>
            <a:ln w="9525">
              <a:solidFill>
                <a:srgbClr val="000000"/>
              </a:solidFill>
              <a:round/>
              <a:headEnd/>
              <a:tailEnd/>
            </a:ln>
            <a:extLst/>
          </p:spPr>
          <p:txBody>
            <a:bodyPr/>
            <a:lstStyle/>
            <a:p>
              <a:endParaRPr lang="pl-PL"/>
            </a:p>
          </p:txBody>
        </p:sp>
        <p:sp>
          <p:nvSpPr>
            <p:cNvPr id="35" name="Line 14">
              <a:extLst>
                <a:ext uri="{FF2B5EF4-FFF2-40B4-BE49-F238E27FC236}">
                  <a16:creationId xmlns:a16="http://schemas.microsoft.com/office/drawing/2014/main" id="{BF10A7A5-53B7-4262-9B31-48CF04028F30}"/>
                </a:ext>
              </a:extLst>
            </p:cNvPr>
            <p:cNvSpPr>
              <a:spLocks noChangeShapeType="1"/>
            </p:cNvSpPr>
            <p:nvPr/>
          </p:nvSpPr>
          <p:spPr bwMode="auto">
            <a:xfrm flipV="1">
              <a:off x="1625" y="3254"/>
              <a:ext cx="1" cy="490"/>
            </a:xfrm>
            <a:prstGeom prst="line">
              <a:avLst/>
            </a:prstGeom>
            <a:grpFill/>
            <a:ln w="9525">
              <a:solidFill>
                <a:srgbClr val="000000"/>
              </a:solidFill>
              <a:round/>
              <a:headEnd/>
              <a:tailEnd/>
            </a:ln>
            <a:extLst/>
          </p:spPr>
          <p:txBody>
            <a:bodyPr/>
            <a:lstStyle/>
            <a:p>
              <a:endParaRPr lang="pl-PL"/>
            </a:p>
          </p:txBody>
        </p:sp>
        <p:sp>
          <p:nvSpPr>
            <p:cNvPr id="36" name="Line 15">
              <a:extLst>
                <a:ext uri="{FF2B5EF4-FFF2-40B4-BE49-F238E27FC236}">
                  <a16:creationId xmlns:a16="http://schemas.microsoft.com/office/drawing/2014/main" id="{AA08B9CC-AE91-43B4-B97D-98F4122E0A82}"/>
                </a:ext>
              </a:extLst>
            </p:cNvPr>
            <p:cNvSpPr>
              <a:spLocks noChangeShapeType="1"/>
            </p:cNvSpPr>
            <p:nvPr/>
          </p:nvSpPr>
          <p:spPr bwMode="auto">
            <a:xfrm flipV="1">
              <a:off x="2448" y="3254"/>
              <a:ext cx="1" cy="490"/>
            </a:xfrm>
            <a:prstGeom prst="line">
              <a:avLst/>
            </a:prstGeom>
            <a:grpFill/>
            <a:ln w="9525">
              <a:solidFill>
                <a:srgbClr val="000000"/>
              </a:solidFill>
              <a:round/>
              <a:headEnd/>
              <a:tailEnd/>
            </a:ln>
            <a:extLst/>
          </p:spPr>
          <p:txBody>
            <a:bodyPr/>
            <a:lstStyle/>
            <a:p>
              <a:endParaRPr lang="pl-PL"/>
            </a:p>
          </p:txBody>
        </p:sp>
        <p:sp>
          <p:nvSpPr>
            <p:cNvPr id="37" name="Line 16">
              <a:extLst>
                <a:ext uri="{FF2B5EF4-FFF2-40B4-BE49-F238E27FC236}">
                  <a16:creationId xmlns:a16="http://schemas.microsoft.com/office/drawing/2014/main" id="{B7887FD9-7B5F-43A0-A47C-EB03910C251D}"/>
                </a:ext>
              </a:extLst>
            </p:cNvPr>
            <p:cNvSpPr>
              <a:spLocks noChangeShapeType="1"/>
            </p:cNvSpPr>
            <p:nvPr/>
          </p:nvSpPr>
          <p:spPr bwMode="auto">
            <a:xfrm flipV="1">
              <a:off x="3362" y="3254"/>
              <a:ext cx="1" cy="490"/>
            </a:xfrm>
            <a:prstGeom prst="line">
              <a:avLst/>
            </a:prstGeom>
            <a:grpFill/>
            <a:ln w="9525">
              <a:solidFill>
                <a:srgbClr val="000000"/>
              </a:solidFill>
              <a:round/>
              <a:headEnd/>
              <a:tailEnd/>
            </a:ln>
            <a:extLst/>
          </p:spPr>
          <p:txBody>
            <a:bodyPr/>
            <a:lstStyle/>
            <a:p>
              <a:endParaRPr lang="pl-PL"/>
            </a:p>
          </p:txBody>
        </p:sp>
        <p:sp>
          <p:nvSpPr>
            <p:cNvPr id="38" name="Line 17">
              <a:extLst>
                <a:ext uri="{FF2B5EF4-FFF2-40B4-BE49-F238E27FC236}">
                  <a16:creationId xmlns:a16="http://schemas.microsoft.com/office/drawing/2014/main" id="{7E6591A5-3357-4BF5-9804-32D68C073CF7}"/>
                </a:ext>
              </a:extLst>
            </p:cNvPr>
            <p:cNvSpPr>
              <a:spLocks noChangeShapeType="1"/>
            </p:cNvSpPr>
            <p:nvPr/>
          </p:nvSpPr>
          <p:spPr bwMode="auto">
            <a:xfrm flipV="1">
              <a:off x="4185" y="3254"/>
              <a:ext cx="1" cy="490"/>
            </a:xfrm>
            <a:prstGeom prst="line">
              <a:avLst/>
            </a:prstGeom>
            <a:grpFill/>
            <a:ln w="9525">
              <a:solidFill>
                <a:srgbClr val="000000"/>
              </a:solidFill>
              <a:round/>
              <a:headEnd/>
              <a:tailEnd/>
            </a:ln>
            <a:extLst/>
          </p:spPr>
          <p:txBody>
            <a:bodyPr/>
            <a:lstStyle/>
            <a:p>
              <a:endParaRPr lang="pl-PL"/>
            </a:p>
          </p:txBody>
        </p:sp>
        <p:sp>
          <p:nvSpPr>
            <p:cNvPr id="39" name="Line 18">
              <a:extLst>
                <a:ext uri="{FF2B5EF4-FFF2-40B4-BE49-F238E27FC236}">
                  <a16:creationId xmlns:a16="http://schemas.microsoft.com/office/drawing/2014/main" id="{EB69EC86-A7C5-4573-850F-928A0BEE30C5}"/>
                </a:ext>
              </a:extLst>
            </p:cNvPr>
            <p:cNvSpPr>
              <a:spLocks noChangeShapeType="1"/>
            </p:cNvSpPr>
            <p:nvPr/>
          </p:nvSpPr>
          <p:spPr bwMode="auto">
            <a:xfrm flipV="1">
              <a:off x="985" y="999"/>
              <a:ext cx="1" cy="882"/>
            </a:xfrm>
            <a:prstGeom prst="line">
              <a:avLst/>
            </a:prstGeom>
            <a:grpFill/>
            <a:ln w="9525">
              <a:solidFill>
                <a:srgbClr val="000000"/>
              </a:solidFill>
              <a:prstDash val="dash"/>
              <a:round/>
              <a:headEnd/>
              <a:tailEnd/>
            </a:ln>
            <a:extLst/>
          </p:spPr>
          <p:txBody>
            <a:bodyPr/>
            <a:lstStyle/>
            <a:p>
              <a:endParaRPr lang="pl-PL"/>
            </a:p>
          </p:txBody>
        </p:sp>
        <p:sp>
          <p:nvSpPr>
            <p:cNvPr id="40" name="Line 19">
              <a:extLst>
                <a:ext uri="{FF2B5EF4-FFF2-40B4-BE49-F238E27FC236}">
                  <a16:creationId xmlns:a16="http://schemas.microsoft.com/office/drawing/2014/main" id="{551F52BC-6F25-405A-B5F7-EBF0C5F62B8D}"/>
                </a:ext>
              </a:extLst>
            </p:cNvPr>
            <p:cNvSpPr>
              <a:spLocks noChangeShapeType="1"/>
            </p:cNvSpPr>
            <p:nvPr/>
          </p:nvSpPr>
          <p:spPr bwMode="auto">
            <a:xfrm>
              <a:off x="985" y="999"/>
              <a:ext cx="3017" cy="1"/>
            </a:xfrm>
            <a:prstGeom prst="line">
              <a:avLst/>
            </a:prstGeom>
            <a:grpFill/>
            <a:ln w="9525">
              <a:solidFill>
                <a:srgbClr val="000000"/>
              </a:solidFill>
              <a:prstDash val="dash"/>
              <a:round/>
              <a:headEnd/>
              <a:tailEnd/>
            </a:ln>
            <a:extLst/>
          </p:spPr>
          <p:txBody>
            <a:bodyPr/>
            <a:lstStyle/>
            <a:p>
              <a:endParaRPr lang="pl-PL"/>
            </a:p>
          </p:txBody>
        </p:sp>
        <p:sp>
          <p:nvSpPr>
            <p:cNvPr id="41" name="Line 20">
              <a:extLst>
                <a:ext uri="{FF2B5EF4-FFF2-40B4-BE49-F238E27FC236}">
                  <a16:creationId xmlns:a16="http://schemas.microsoft.com/office/drawing/2014/main" id="{4C896BBA-C226-49D2-B4B2-4B1D432317AE}"/>
                </a:ext>
              </a:extLst>
            </p:cNvPr>
            <p:cNvSpPr>
              <a:spLocks noChangeShapeType="1"/>
            </p:cNvSpPr>
            <p:nvPr/>
          </p:nvSpPr>
          <p:spPr bwMode="auto">
            <a:xfrm>
              <a:off x="4002" y="999"/>
              <a:ext cx="1" cy="196"/>
            </a:xfrm>
            <a:prstGeom prst="line">
              <a:avLst/>
            </a:prstGeom>
            <a:grpFill/>
            <a:ln w="9525">
              <a:solidFill>
                <a:srgbClr val="000000"/>
              </a:solidFill>
              <a:prstDash val="dash"/>
              <a:round/>
              <a:headEnd/>
              <a:tailEnd/>
            </a:ln>
            <a:extLst/>
          </p:spPr>
          <p:txBody>
            <a:bodyPr/>
            <a:lstStyle/>
            <a:p>
              <a:endParaRPr lang="pl-PL"/>
            </a:p>
          </p:txBody>
        </p:sp>
        <p:sp>
          <p:nvSpPr>
            <p:cNvPr id="42" name="Line 21">
              <a:extLst>
                <a:ext uri="{FF2B5EF4-FFF2-40B4-BE49-F238E27FC236}">
                  <a16:creationId xmlns:a16="http://schemas.microsoft.com/office/drawing/2014/main" id="{E582CCF0-AD60-4D1E-B3CE-542430E47D7A}"/>
                </a:ext>
              </a:extLst>
            </p:cNvPr>
            <p:cNvSpPr>
              <a:spLocks noChangeShapeType="1"/>
            </p:cNvSpPr>
            <p:nvPr/>
          </p:nvSpPr>
          <p:spPr bwMode="auto">
            <a:xfrm>
              <a:off x="2997" y="999"/>
              <a:ext cx="1" cy="196"/>
            </a:xfrm>
            <a:prstGeom prst="line">
              <a:avLst/>
            </a:prstGeom>
            <a:grpFill/>
            <a:ln w="9525">
              <a:solidFill>
                <a:srgbClr val="000000"/>
              </a:solidFill>
              <a:prstDash val="dash"/>
              <a:round/>
              <a:headEnd/>
              <a:tailEnd/>
            </a:ln>
            <a:extLst/>
          </p:spPr>
          <p:txBody>
            <a:bodyPr/>
            <a:lstStyle/>
            <a:p>
              <a:endParaRPr lang="pl-PL"/>
            </a:p>
          </p:txBody>
        </p:sp>
        <p:sp>
          <p:nvSpPr>
            <p:cNvPr id="43" name="Line 22">
              <a:extLst>
                <a:ext uri="{FF2B5EF4-FFF2-40B4-BE49-F238E27FC236}">
                  <a16:creationId xmlns:a16="http://schemas.microsoft.com/office/drawing/2014/main" id="{2AB193E1-BCB9-4E14-9F1A-27AA8831335E}"/>
                </a:ext>
              </a:extLst>
            </p:cNvPr>
            <p:cNvSpPr>
              <a:spLocks noChangeShapeType="1"/>
            </p:cNvSpPr>
            <p:nvPr/>
          </p:nvSpPr>
          <p:spPr bwMode="auto">
            <a:xfrm>
              <a:off x="1808" y="999"/>
              <a:ext cx="1" cy="196"/>
            </a:xfrm>
            <a:prstGeom prst="line">
              <a:avLst/>
            </a:prstGeom>
            <a:grpFill/>
            <a:ln w="9525">
              <a:solidFill>
                <a:srgbClr val="000000"/>
              </a:solidFill>
              <a:prstDash val="dash"/>
              <a:round/>
              <a:headEnd/>
              <a:tailEnd/>
            </a:ln>
            <a:extLst/>
          </p:spPr>
          <p:txBody>
            <a:bodyPr/>
            <a:lstStyle/>
            <a:p>
              <a:endParaRPr lang="pl-PL"/>
            </a:p>
          </p:txBody>
        </p:sp>
        <p:sp>
          <p:nvSpPr>
            <p:cNvPr id="44" name="Line 23">
              <a:extLst>
                <a:ext uri="{FF2B5EF4-FFF2-40B4-BE49-F238E27FC236}">
                  <a16:creationId xmlns:a16="http://schemas.microsoft.com/office/drawing/2014/main" id="{C5B343BE-EC2B-450D-8BDA-32210868A049}"/>
                </a:ext>
              </a:extLst>
            </p:cNvPr>
            <p:cNvSpPr>
              <a:spLocks noChangeShapeType="1"/>
            </p:cNvSpPr>
            <p:nvPr/>
          </p:nvSpPr>
          <p:spPr bwMode="auto">
            <a:xfrm>
              <a:off x="1900" y="1587"/>
              <a:ext cx="457" cy="686"/>
            </a:xfrm>
            <a:prstGeom prst="line">
              <a:avLst/>
            </a:prstGeom>
            <a:grpFill/>
            <a:ln w="9525">
              <a:solidFill>
                <a:srgbClr val="000000"/>
              </a:solidFill>
              <a:round/>
              <a:headEnd/>
              <a:tailEnd type="triangle" w="med" len="med"/>
            </a:ln>
            <a:extLst/>
          </p:spPr>
          <p:txBody>
            <a:bodyPr/>
            <a:lstStyle/>
            <a:p>
              <a:endParaRPr lang="pl-PL"/>
            </a:p>
          </p:txBody>
        </p:sp>
        <p:sp>
          <p:nvSpPr>
            <p:cNvPr id="45" name="Line 24">
              <a:extLst>
                <a:ext uri="{FF2B5EF4-FFF2-40B4-BE49-F238E27FC236}">
                  <a16:creationId xmlns:a16="http://schemas.microsoft.com/office/drawing/2014/main" id="{7CDBB06E-6D0E-4102-B2BF-2950EC1B59EA}"/>
                </a:ext>
              </a:extLst>
            </p:cNvPr>
            <p:cNvSpPr>
              <a:spLocks noChangeShapeType="1"/>
            </p:cNvSpPr>
            <p:nvPr/>
          </p:nvSpPr>
          <p:spPr bwMode="auto">
            <a:xfrm flipH="1">
              <a:off x="1717" y="1587"/>
              <a:ext cx="183" cy="686"/>
            </a:xfrm>
            <a:prstGeom prst="line">
              <a:avLst/>
            </a:prstGeom>
            <a:grpFill/>
            <a:ln w="9525">
              <a:solidFill>
                <a:srgbClr val="000000"/>
              </a:solidFill>
              <a:round/>
              <a:headEnd/>
              <a:tailEnd type="triangle" w="med" len="med"/>
            </a:ln>
            <a:extLst/>
          </p:spPr>
          <p:txBody>
            <a:bodyPr/>
            <a:lstStyle/>
            <a:p>
              <a:endParaRPr lang="pl-PL"/>
            </a:p>
          </p:txBody>
        </p:sp>
        <p:sp>
          <p:nvSpPr>
            <p:cNvPr id="46" name="Line 25">
              <a:extLst>
                <a:ext uri="{FF2B5EF4-FFF2-40B4-BE49-F238E27FC236}">
                  <a16:creationId xmlns:a16="http://schemas.microsoft.com/office/drawing/2014/main" id="{9597197C-3831-4731-9885-92AA71F40E98}"/>
                </a:ext>
              </a:extLst>
            </p:cNvPr>
            <p:cNvSpPr>
              <a:spLocks noChangeShapeType="1"/>
            </p:cNvSpPr>
            <p:nvPr/>
          </p:nvSpPr>
          <p:spPr bwMode="auto">
            <a:xfrm flipH="1">
              <a:off x="2540" y="1587"/>
              <a:ext cx="457" cy="686"/>
            </a:xfrm>
            <a:prstGeom prst="line">
              <a:avLst/>
            </a:prstGeom>
            <a:grpFill/>
            <a:ln w="9525">
              <a:solidFill>
                <a:srgbClr val="000000"/>
              </a:solidFill>
              <a:round/>
              <a:headEnd/>
              <a:tailEnd type="triangle" w="med" len="med"/>
            </a:ln>
            <a:extLst/>
          </p:spPr>
          <p:txBody>
            <a:bodyPr/>
            <a:lstStyle/>
            <a:p>
              <a:endParaRPr lang="pl-PL"/>
            </a:p>
          </p:txBody>
        </p:sp>
        <p:sp>
          <p:nvSpPr>
            <p:cNvPr id="47" name="Line 26">
              <a:extLst>
                <a:ext uri="{FF2B5EF4-FFF2-40B4-BE49-F238E27FC236}">
                  <a16:creationId xmlns:a16="http://schemas.microsoft.com/office/drawing/2014/main" id="{4DD72E57-19DC-4014-ADE3-DA1576ACE343}"/>
                </a:ext>
              </a:extLst>
            </p:cNvPr>
            <p:cNvSpPr>
              <a:spLocks noChangeShapeType="1"/>
            </p:cNvSpPr>
            <p:nvPr/>
          </p:nvSpPr>
          <p:spPr bwMode="auto">
            <a:xfrm>
              <a:off x="2997" y="1587"/>
              <a:ext cx="365" cy="686"/>
            </a:xfrm>
            <a:prstGeom prst="line">
              <a:avLst/>
            </a:prstGeom>
            <a:grpFill/>
            <a:ln w="9525">
              <a:solidFill>
                <a:srgbClr val="000000"/>
              </a:solidFill>
              <a:round/>
              <a:headEnd/>
              <a:tailEnd type="triangle" w="med" len="med"/>
            </a:ln>
            <a:extLst/>
          </p:spPr>
          <p:txBody>
            <a:bodyPr/>
            <a:lstStyle/>
            <a:p>
              <a:endParaRPr lang="pl-PL"/>
            </a:p>
          </p:txBody>
        </p:sp>
        <p:sp>
          <p:nvSpPr>
            <p:cNvPr id="48" name="Line 27">
              <a:extLst>
                <a:ext uri="{FF2B5EF4-FFF2-40B4-BE49-F238E27FC236}">
                  <a16:creationId xmlns:a16="http://schemas.microsoft.com/office/drawing/2014/main" id="{FE1D0AB1-924B-46D7-8D06-1BC63CB0CB41}"/>
                </a:ext>
              </a:extLst>
            </p:cNvPr>
            <p:cNvSpPr>
              <a:spLocks noChangeShapeType="1"/>
            </p:cNvSpPr>
            <p:nvPr/>
          </p:nvSpPr>
          <p:spPr bwMode="auto">
            <a:xfrm>
              <a:off x="2997" y="1587"/>
              <a:ext cx="1005" cy="686"/>
            </a:xfrm>
            <a:prstGeom prst="line">
              <a:avLst/>
            </a:prstGeom>
            <a:grpFill/>
            <a:ln w="9525">
              <a:solidFill>
                <a:srgbClr val="000000"/>
              </a:solidFill>
              <a:round/>
              <a:headEnd/>
              <a:tailEnd type="triangle" w="med" len="med"/>
            </a:ln>
            <a:extLst/>
          </p:spPr>
          <p:txBody>
            <a:bodyPr/>
            <a:lstStyle/>
            <a:p>
              <a:endParaRPr lang="pl-PL"/>
            </a:p>
          </p:txBody>
        </p:sp>
        <p:sp>
          <p:nvSpPr>
            <p:cNvPr id="49" name="Line 28">
              <a:extLst>
                <a:ext uri="{FF2B5EF4-FFF2-40B4-BE49-F238E27FC236}">
                  <a16:creationId xmlns:a16="http://schemas.microsoft.com/office/drawing/2014/main" id="{4DBFACFD-92DD-4838-B3D7-D8731AFBB7BE}"/>
                </a:ext>
              </a:extLst>
            </p:cNvPr>
            <p:cNvSpPr>
              <a:spLocks noChangeShapeType="1"/>
            </p:cNvSpPr>
            <p:nvPr/>
          </p:nvSpPr>
          <p:spPr bwMode="auto">
            <a:xfrm>
              <a:off x="4094" y="1587"/>
              <a:ext cx="91" cy="686"/>
            </a:xfrm>
            <a:prstGeom prst="line">
              <a:avLst/>
            </a:prstGeom>
            <a:grpFill/>
            <a:ln w="9525">
              <a:solidFill>
                <a:srgbClr val="000000"/>
              </a:solidFill>
              <a:round/>
              <a:headEnd/>
              <a:tailEnd type="triangle" w="med" len="med"/>
            </a:ln>
            <a:extLst/>
          </p:spPr>
          <p:txBody>
            <a:bodyPr/>
            <a:lstStyle/>
            <a:p>
              <a:endParaRPr lang="pl-PL"/>
            </a:p>
          </p:txBody>
        </p:sp>
        <p:sp>
          <p:nvSpPr>
            <p:cNvPr id="50" name="Line 29">
              <a:extLst>
                <a:ext uri="{FF2B5EF4-FFF2-40B4-BE49-F238E27FC236}">
                  <a16:creationId xmlns:a16="http://schemas.microsoft.com/office/drawing/2014/main" id="{3BC6665E-57D6-42D1-9531-D0CFDBBD9B5B}"/>
                </a:ext>
              </a:extLst>
            </p:cNvPr>
            <p:cNvSpPr>
              <a:spLocks noChangeShapeType="1"/>
            </p:cNvSpPr>
            <p:nvPr/>
          </p:nvSpPr>
          <p:spPr bwMode="auto">
            <a:xfrm flipH="1">
              <a:off x="3454" y="1587"/>
              <a:ext cx="640" cy="686"/>
            </a:xfrm>
            <a:prstGeom prst="line">
              <a:avLst/>
            </a:prstGeom>
            <a:grpFill/>
            <a:ln w="9525">
              <a:solidFill>
                <a:srgbClr val="000000"/>
              </a:solidFill>
              <a:round/>
              <a:headEnd/>
              <a:tailEnd type="triangle" w="med" len="med"/>
            </a:ln>
            <a:extLst/>
          </p:spPr>
          <p:txBody>
            <a:bodyPr/>
            <a:lstStyle/>
            <a:p>
              <a:endParaRPr lang="pl-PL"/>
            </a:p>
          </p:txBody>
        </p:sp>
      </p:grpSp>
      <p:sp>
        <p:nvSpPr>
          <p:cNvPr id="51" name="Text Box 3">
            <a:extLst>
              <a:ext uri="{FF2B5EF4-FFF2-40B4-BE49-F238E27FC236}">
                <a16:creationId xmlns:a16="http://schemas.microsoft.com/office/drawing/2014/main" id="{671A5982-5AFC-4583-ABFF-4AFC9A567CC5}"/>
              </a:ext>
            </a:extLst>
          </p:cNvPr>
          <p:cNvSpPr txBox="1">
            <a:spLocks noChangeArrowheads="1"/>
          </p:cNvSpPr>
          <p:nvPr/>
        </p:nvSpPr>
        <p:spPr bwMode="auto">
          <a:xfrm>
            <a:off x="1565211" y="2668711"/>
            <a:ext cx="1687512" cy="1054100"/>
          </a:xfrm>
          <a:prstGeom prst="rect">
            <a:avLst/>
          </a:prstGeom>
          <a:solidFill>
            <a:schemeClr val="accent1"/>
          </a:solid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Szef zespołu</a:t>
            </a:r>
          </a:p>
        </p:txBody>
      </p:sp>
    </p:spTree>
    <p:extLst>
      <p:ext uri="{BB962C8B-B14F-4D97-AF65-F5344CB8AC3E}">
        <p14:creationId xmlns:p14="http://schemas.microsoft.com/office/powerpoint/2010/main" val="351142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Struktura bliźniacza, Davidson </a:t>
            </a:r>
            <a:r>
              <a:rPr lang="pl-PL" b="1" dirty="0" err="1"/>
              <a:t>Frame</a:t>
            </a:r>
            <a:r>
              <a:rPr lang="pl-PL" b="1" dirty="0"/>
              <a:t>, </a:t>
            </a:r>
            <a:r>
              <a:rPr lang="pl-PL" b="1" i="1" dirty="0"/>
              <a:t>Zarządzanie projektami (…)</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grpSp>
        <p:nvGrpSpPr>
          <p:cNvPr id="4" name="Group 3">
            <a:extLst>
              <a:ext uri="{FF2B5EF4-FFF2-40B4-BE49-F238E27FC236}">
                <a16:creationId xmlns:a16="http://schemas.microsoft.com/office/drawing/2014/main" id="{E8A1780A-47C1-473B-8E5D-691A7D26AA13}"/>
              </a:ext>
            </a:extLst>
          </p:cNvPr>
          <p:cNvGrpSpPr>
            <a:grpSpLocks/>
          </p:cNvGrpSpPr>
          <p:nvPr/>
        </p:nvGrpSpPr>
        <p:grpSpPr bwMode="auto">
          <a:xfrm>
            <a:off x="3158857" y="1748631"/>
            <a:ext cx="4605337" cy="4313237"/>
            <a:chOff x="1344" y="912"/>
            <a:chExt cx="2976" cy="2866"/>
          </a:xfrm>
          <a:solidFill>
            <a:schemeClr val="accent1"/>
          </a:solidFill>
        </p:grpSpPr>
        <p:sp>
          <p:nvSpPr>
            <p:cNvPr id="5" name="Text Box 4">
              <a:extLst>
                <a:ext uri="{FF2B5EF4-FFF2-40B4-BE49-F238E27FC236}">
                  <a16:creationId xmlns:a16="http://schemas.microsoft.com/office/drawing/2014/main" id="{F4866257-1621-4CE3-8A1F-AF78A8E93426}"/>
                </a:ext>
              </a:extLst>
            </p:cNvPr>
            <p:cNvSpPr txBox="1">
              <a:spLocks noChangeArrowheads="1"/>
            </p:cNvSpPr>
            <p:nvPr/>
          </p:nvSpPr>
          <p:spPr bwMode="auto">
            <a:xfrm>
              <a:off x="1344" y="912"/>
              <a:ext cx="2838" cy="297"/>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Zadanie</a:t>
              </a:r>
            </a:p>
          </p:txBody>
        </p:sp>
        <p:sp>
          <p:nvSpPr>
            <p:cNvPr id="6" name="Text Box 5">
              <a:extLst>
                <a:ext uri="{FF2B5EF4-FFF2-40B4-BE49-F238E27FC236}">
                  <a16:creationId xmlns:a16="http://schemas.microsoft.com/office/drawing/2014/main" id="{67E16355-A841-48AF-A6B8-6CBE7F97D419}"/>
                </a:ext>
              </a:extLst>
            </p:cNvPr>
            <p:cNvSpPr txBox="1">
              <a:spLocks noChangeArrowheads="1"/>
            </p:cNvSpPr>
            <p:nvPr/>
          </p:nvSpPr>
          <p:spPr bwMode="auto">
            <a:xfrm>
              <a:off x="1568"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1</a:t>
              </a:r>
            </a:p>
          </p:txBody>
        </p:sp>
        <p:sp>
          <p:nvSpPr>
            <p:cNvPr id="7" name="Text Box 6">
              <a:extLst>
                <a:ext uri="{FF2B5EF4-FFF2-40B4-BE49-F238E27FC236}">
                  <a16:creationId xmlns:a16="http://schemas.microsoft.com/office/drawing/2014/main" id="{59A767EF-22AF-4DE2-8574-E9312364F4E8}"/>
                </a:ext>
              </a:extLst>
            </p:cNvPr>
            <p:cNvSpPr txBox="1">
              <a:spLocks noChangeArrowheads="1"/>
            </p:cNvSpPr>
            <p:nvPr/>
          </p:nvSpPr>
          <p:spPr bwMode="auto">
            <a:xfrm>
              <a:off x="2166"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2</a:t>
              </a:r>
            </a:p>
          </p:txBody>
        </p:sp>
        <p:sp>
          <p:nvSpPr>
            <p:cNvPr id="8" name="Text Box 7">
              <a:extLst>
                <a:ext uri="{FF2B5EF4-FFF2-40B4-BE49-F238E27FC236}">
                  <a16:creationId xmlns:a16="http://schemas.microsoft.com/office/drawing/2014/main" id="{B73FB0AE-E250-491B-89AF-0163BAEA6E9F}"/>
                </a:ext>
              </a:extLst>
            </p:cNvPr>
            <p:cNvSpPr txBox="1">
              <a:spLocks noChangeArrowheads="1"/>
            </p:cNvSpPr>
            <p:nvPr/>
          </p:nvSpPr>
          <p:spPr bwMode="auto">
            <a:xfrm>
              <a:off x="2763"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3</a:t>
              </a:r>
            </a:p>
          </p:txBody>
        </p:sp>
        <p:sp>
          <p:nvSpPr>
            <p:cNvPr id="9" name="Text Box 8">
              <a:extLst>
                <a:ext uri="{FF2B5EF4-FFF2-40B4-BE49-F238E27FC236}">
                  <a16:creationId xmlns:a16="http://schemas.microsoft.com/office/drawing/2014/main" id="{889422B7-ED5D-4E10-8CE7-09FD15E425AD}"/>
                </a:ext>
              </a:extLst>
            </p:cNvPr>
            <p:cNvSpPr txBox="1">
              <a:spLocks noChangeArrowheads="1"/>
            </p:cNvSpPr>
            <p:nvPr/>
          </p:nvSpPr>
          <p:spPr bwMode="auto">
            <a:xfrm>
              <a:off x="3361" y="1402"/>
              <a:ext cx="448" cy="74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a:t>
              </a:r>
            </a:p>
            <a:p>
              <a:pPr algn="ctr">
                <a:spcBef>
                  <a:spcPct val="0"/>
                </a:spcBef>
                <a:buFontTx/>
                <a:buNone/>
              </a:pPr>
              <a:r>
                <a:rPr lang="pl-PL" altLang="pl-PL" sz="1800" b="1">
                  <a:latin typeface="Arial" panose="020B0604020202020204" pitchFamily="34" charset="0"/>
                </a:rPr>
                <a:t>4</a:t>
              </a:r>
            </a:p>
          </p:txBody>
        </p:sp>
        <p:sp>
          <p:nvSpPr>
            <p:cNvPr id="10" name="Text Box 9">
              <a:extLst>
                <a:ext uri="{FF2B5EF4-FFF2-40B4-BE49-F238E27FC236}">
                  <a16:creationId xmlns:a16="http://schemas.microsoft.com/office/drawing/2014/main" id="{152D0785-29D9-491B-A155-574A98A6042F}"/>
                </a:ext>
              </a:extLst>
            </p:cNvPr>
            <p:cNvSpPr txBox="1">
              <a:spLocks noChangeArrowheads="1"/>
            </p:cNvSpPr>
            <p:nvPr/>
          </p:nvSpPr>
          <p:spPr bwMode="auto">
            <a:xfrm>
              <a:off x="1419" y="2400"/>
              <a:ext cx="2901" cy="27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Szef projektu</a:t>
              </a:r>
            </a:p>
          </p:txBody>
        </p:sp>
        <p:sp>
          <p:nvSpPr>
            <p:cNvPr id="11" name="Text Box 10">
              <a:extLst>
                <a:ext uri="{FF2B5EF4-FFF2-40B4-BE49-F238E27FC236}">
                  <a16:creationId xmlns:a16="http://schemas.microsoft.com/office/drawing/2014/main" id="{10E061D7-03EA-48A4-9583-D416F9303B5E}"/>
                </a:ext>
              </a:extLst>
            </p:cNvPr>
            <p:cNvSpPr txBox="1">
              <a:spLocks noChangeArrowheads="1"/>
            </p:cNvSpPr>
            <p:nvPr/>
          </p:nvSpPr>
          <p:spPr bwMode="auto">
            <a:xfrm>
              <a:off x="1643"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buFontTx/>
                <a:buNone/>
              </a:pPr>
              <a:r>
                <a:rPr lang="pl-PL" altLang="pl-PL" sz="1800" b="1">
                  <a:latin typeface="Arial" panose="020B0604020202020204" pitchFamily="34" charset="0"/>
                </a:rPr>
                <a:t>Cz</a:t>
              </a:r>
            </a:p>
            <a:p>
              <a:pPr algn="ctr">
                <a:spcBef>
                  <a:spcPts val="600"/>
                </a:spcBef>
                <a:buFontTx/>
                <a:buNone/>
              </a:pPr>
              <a:r>
                <a:rPr lang="pl-PL" altLang="pl-PL" sz="1800" b="1">
                  <a:latin typeface="Arial" panose="020B0604020202020204" pitchFamily="34" charset="0"/>
                </a:rPr>
                <a:t>A</a:t>
              </a:r>
            </a:p>
          </p:txBody>
        </p:sp>
        <p:sp>
          <p:nvSpPr>
            <p:cNvPr id="12" name="Text Box 11">
              <a:extLst>
                <a:ext uri="{FF2B5EF4-FFF2-40B4-BE49-F238E27FC236}">
                  <a16:creationId xmlns:a16="http://schemas.microsoft.com/office/drawing/2014/main" id="{3A453AA5-B1B7-48C3-A370-E9000090ABD6}"/>
                </a:ext>
              </a:extLst>
            </p:cNvPr>
            <p:cNvSpPr txBox="1">
              <a:spLocks noChangeArrowheads="1"/>
            </p:cNvSpPr>
            <p:nvPr/>
          </p:nvSpPr>
          <p:spPr bwMode="auto">
            <a:xfrm>
              <a:off x="2240"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a:t>
              </a:r>
            </a:p>
            <a:p>
              <a:pPr algn="ctr">
                <a:spcBef>
                  <a:spcPct val="0"/>
                </a:spcBef>
                <a:buFontTx/>
                <a:buNone/>
              </a:pPr>
              <a:r>
                <a:rPr lang="pl-PL" altLang="pl-PL" sz="1800" b="1">
                  <a:latin typeface="Arial" panose="020B0604020202020204" pitchFamily="34" charset="0"/>
                </a:rPr>
                <a:t>B</a:t>
              </a:r>
            </a:p>
            <a:p>
              <a:pPr algn="ctr">
                <a:spcBef>
                  <a:spcPct val="0"/>
                </a:spcBef>
                <a:buFontTx/>
                <a:buNone/>
              </a:pPr>
              <a:endParaRPr lang="pl-PL" altLang="pl-PL" sz="1800" b="1">
                <a:latin typeface="Arial" panose="020B0604020202020204" pitchFamily="34" charset="0"/>
              </a:endParaRPr>
            </a:p>
          </p:txBody>
        </p:sp>
        <p:sp>
          <p:nvSpPr>
            <p:cNvPr id="13" name="Text Box 12">
              <a:extLst>
                <a:ext uri="{FF2B5EF4-FFF2-40B4-BE49-F238E27FC236}">
                  <a16:creationId xmlns:a16="http://schemas.microsoft.com/office/drawing/2014/main" id="{7447EB67-1AFC-40B8-AF72-55E4BCE6A5EF}"/>
                </a:ext>
              </a:extLst>
            </p:cNvPr>
            <p:cNvSpPr txBox="1">
              <a:spLocks noChangeArrowheads="1"/>
            </p:cNvSpPr>
            <p:nvPr/>
          </p:nvSpPr>
          <p:spPr bwMode="auto">
            <a:xfrm>
              <a:off x="2838" y="2887"/>
              <a:ext cx="448"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a:t>
              </a:r>
            </a:p>
            <a:p>
              <a:pPr algn="ctr">
                <a:spcBef>
                  <a:spcPct val="0"/>
                </a:spcBef>
                <a:buFontTx/>
                <a:buNone/>
              </a:pPr>
              <a:r>
                <a:rPr lang="pl-PL" altLang="pl-PL" sz="1800" b="1">
                  <a:latin typeface="Arial" panose="020B0604020202020204" pitchFamily="34" charset="0"/>
                </a:rPr>
                <a:t>C</a:t>
              </a:r>
            </a:p>
          </p:txBody>
        </p:sp>
        <p:sp>
          <p:nvSpPr>
            <p:cNvPr id="14" name="Text Box 13">
              <a:extLst>
                <a:ext uri="{FF2B5EF4-FFF2-40B4-BE49-F238E27FC236}">
                  <a16:creationId xmlns:a16="http://schemas.microsoft.com/office/drawing/2014/main" id="{6DDAFCDE-4F49-4F65-B2EB-BA98BC1E62CA}"/>
                </a:ext>
              </a:extLst>
            </p:cNvPr>
            <p:cNvSpPr txBox="1">
              <a:spLocks noChangeArrowheads="1"/>
            </p:cNvSpPr>
            <p:nvPr/>
          </p:nvSpPr>
          <p:spPr bwMode="auto">
            <a:xfrm>
              <a:off x="3435" y="2887"/>
              <a:ext cx="449" cy="891"/>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D</a:t>
              </a:r>
            </a:p>
            <a:p>
              <a:pPr algn="ctr">
                <a:spcBef>
                  <a:spcPct val="0"/>
                </a:spcBef>
                <a:buFontTx/>
                <a:buNone/>
              </a:pPr>
              <a:endParaRPr lang="pl-PL" altLang="pl-PL" sz="1800" b="1">
                <a:latin typeface="Arial" panose="020B0604020202020204" pitchFamily="34" charset="0"/>
              </a:endParaRPr>
            </a:p>
          </p:txBody>
        </p:sp>
        <p:sp>
          <p:nvSpPr>
            <p:cNvPr id="15" name="Line 14">
              <a:extLst>
                <a:ext uri="{FF2B5EF4-FFF2-40B4-BE49-F238E27FC236}">
                  <a16:creationId xmlns:a16="http://schemas.microsoft.com/office/drawing/2014/main" id="{B2131848-F24B-4ED3-B98A-D2FCF0F5AF7D}"/>
                </a:ext>
              </a:extLst>
            </p:cNvPr>
            <p:cNvSpPr>
              <a:spLocks noChangeShapeType="1"/>
            </p:cNvSpPr>
            <p:nvPr/>
          </p:nvSpPr>
          <p:spPr bwMode="auto">
            <a:xfrm>
              <a:off x="1792" y="1231"/>
              <a:ext cx="1" cy="149"/>
            </a:xfrm>
            <a:prstGeom prst="line">
              <a:avLst/>
            </a:prstGeom>
            <a:grpFill/>
            <a:ln w="9525">
              <a:solidFill>
                <a:srgbClr val="000000"/>
              </a:solidFill>
              <a:round/>
              <a:headEnd/>
              <a:tailEnd type="triangle" w="med" len="med"/>
            </a:ln>
            <a:extLst/>
          </p:spPr>
          <p:txBody>
            <a:bodyPr/>
            <a:lstStyle/>
            <a:p>
              <a:endParaRPr lang="pl-PL"/>
            </a:p>
          </p:txBody>
        </p:sp>
        <p:sp>
          <p:nvSpPr>
            <p:cNvPr id="16" name="Line 15">
              <a:extLst>
                <a:ext uri="{FF2B5EF4-FFF2-40B4-BE49-F238E27FC236}">
                  <a16:creationId xmlns:a16="http://schemas.microsoft.com/office/drawing/2014/main" id="{1D1828AD-7A8A-4DD0-8473-56DD0B0752BE}"/>
                </a:ext>
              </a:extLst>
            </p:cNvPr>
            <p:cNvSpPr>
              <a:spLocks noChangeShapeType="1"/>
            </p:cNvSpPr>
            <p:nvPr/>
          </p:nvSpPr>
          <p:spPr bwMode="auto">
            <a:xfrm>
              <a:off x="2390" y="1231"/>
              <a:ext cx="1" cy="149"/>
            </a:xfrm>
            <a:prstGeom prst="line">
              <a:avLst/>
            </a:prstGeom>
            <a:grpFill/>
            <a:ln w="9525">
              <a:solidFill>
                <a:srgbClr val="000000"/>
              </a:solidFill>
              <a:round/>
              <a:headEnd/>
              <a:tailEnd type="triangle" w="med" len="med"/>
            </a:ln>
            <a:extLst/>
          </p:spPr>
          <p:txBody>
            <a:bodyPr/>
            <a:lstStyle/>
            <a:p>
              <a:endParaRPr lang="pl-PL"/>
            </a:p>
          </p:txBody>
        </p:sp>
        <p:sp>
          <p:nvSpPr>
            <p:cNvPr id="17" name="Line 16">
              <a:extLst>
                <a:ext uri="{FF2B5EF4-FFF2-40B4-BE49-F238E27FC236}">
                  <a16:creationId xmlns:a16="http://schemas.microsoft.com/office/drawing/2014/main" id="{83FD3260-8B8D-4D1D-A956-007A22B5B274}"/>
                </a:ext>
              </a:extLst>
            </p:cNvPr>
            <p:cNvSpPr>
              <a:spLocks noChangeShapeType="1"/>
            </p:cNvSpPr>
            <p:nvPr/>
          </p:nvSpPr>
          <p:spPr bwMode="auto">
            <a:xfrm>
              <a:off x="2987" y="1231"/>
              <a:ext cx="1" cy="149"/>
            </a:xfrm>
            <a:prstGeom prst="line">
              <a:avLst/>
            </a:prstGeom>
            <a:grpFill/>
            <a:ln w="9525">
              <a:solidFill>
                <a:srgbClr val="000000"/>
              </a:solidFill>
              <a:round/>
              <a:headEnd/>
              <a:tailEnd type="triangle" w="med" len="med"/>
            </a:ln>
            <a:extLst/>
          </p:spPr>
          <p:txBody>
            <a:bodyPr/>
            <a:lstStyle/>
            <a:p>
              <a:endParaRPr lang="pl-PL"/>
            </a:p>
          </p:txBody>
        </p:sp>
        <p:sp>
          <p:nvSpPr>
            <p:cNvPr id="18" name="Line 17">
              <a:extLst>
                <a:ext uri="{FF2B5EF4-FFF2-40B4-BE49-F238E27FC236}">
                  <a16:creationId xmlns:a16="http://schemas.microsoft.com/office/drawing/2014/main" id="{0F523AA8-43F3-4BB5-A1D8-9F993A72A328}"/>
                </a:ext>
              </a:extLst>
            </p:cNvPr>
            <p:cNvSpPr>
              <a:spLocks noChangeShapeType="1"/>
            </p:cNvSpPr>
            <p:nvPr/>
          </p:nvSpPr>
          <p:spPr bwMode="auto">
            <a:xfrm>
              <a:off x="3585" y="1231"/>
              <a:ext cx="1" cy="149"/>
            </a:xfrm>
            <a:prstGeom prst="line">
              <a:avLst/>
            </a:prstGeom>
            <a:grpFill/>
            <a:ln w="9525">
              <a:solidFill>
                <a:srgbClr val="000000"/>
              </a:solidFill>
              <a:round/>
              <a:headEnd/>
              <a:tailEnd type="triangle" w="med" len="med"/>
            </a:ln>
            <a:extLst/>
          </p:spPr>
          <p:txBody>
            <a:bodyPr/>
            <a:lstStyle/>
            <a:p>
              <a:endParaRPr lang="pl-PL"/>
            </a:p>
          </p:txBody>
        </p:sp>
        <p:sp>
          <p:nvSpPr>
            <p:cNvPr id="19" name="Line 18">
              <a:extLst>
                <a:ext uri="{FF2B5EF4-FFF2-40B4-BE49-F238E27FC236}">
                  <a16:creationId xmlns:a16="http://schemas.microsoft.com/office/drawing/2014/main" id="{750BF5BF-D1EC-48F3-A259-FBB245E94173}"/>
                </a:ext>
              </a:extLst>
            </p:cNvPr>
            <p:cNvSpPr>
              <a:spLocks noChangeShapeType="1"/>
            </p:cNvSpPr>
            <p:nvPr/>
          </p:nvSpPr>
          <p:spPr bwMode="auto">
            <a:xfrm>
              <a:off x="1867" y="2716"/>
              <a:ext cx="1" cy="149"/>
            </a:xfrm>
            <a:prstGeom prst="line">
              <a:avLst/>
            </a:prstGeom>
            <a:grpFill/>
            <a:ln w="9525">
              <a:solidFill>
                <a:srgbClr val="000000"/>
              </a:solidFill>
              <a:round/>
              <a:headEnd/>
              <a:tailEnd type="triangle" w="med" len="med"/>
            </a:ln>
            <a:extLst/>
          </p:spPr>
          <p:txBody>
            <a:bodyPr/>
            <a:lstStyle/>
            <a:p>
              <a:endParaRPr lang="pl-PL"/>
            </a:p>
          </p:txBody>
        </p:sp>
        <p:sp>
          <p:nvSpPr>
            <p:cNvPr id="20" name="Line 19">
              <a:extLst>
                <a:ext uri="{FF2B5EF4-FFF2-40B4-BE49-F238E27FC236}">
                  <a16:creationId xmlns:a16="http://schemas.microsoft.com/office/drawing/2014/main" id="{67BC8EA6-904E-472C-BC0D-0279283EFA91}"/>
                </a:ext>
              </a:extLst>
            </p:cNvPr>
            <p:cNvSpPr>
              <a:spLocks noChangeShapeType="1"/>
            </p:cNvSpPr>
            <p:nvPr/>
          </p:nvSpPr>
          <p:spPr bwMode="auto">
            <a:xfrm>
              <a:off x="2464" y="2716"/>
              <a:ext cx="1" cy="149"/>
            </a:xfrm>
            <a:prstGeom prst="line">
              <a:avLst/>
            </a:prstGeom>
            <a:grpFill/>
            <a:ln w="9525">
              <a:solidFill>
                <a:srgbClr val="000000"/>
              </a:solidFill>
              <a:round/>
              <a:headEnd/>
              <a:tailEnd type="triangle" w="med" len="med"/>
            </a:ln>
            <a:extLst/>
          </p:spPr>
          <p:txBody>
            <a:bodyPr/>
            <a:lstStyle/>
            <a:p>
              <a:endParaRPr lang="pl-PL"/>
            </a:p>
          </p:txBody>
        </p:sp>
        <p:sp>
          <p:nvSpPr>
            <p:cNvPr id="21" name="Line 20">
              <a:extLst>
                <a:ext uri="{FF2B5EF4-FFF2-40B4-BE49-F238E27FC236}">
                  <a16:creationId xmlns:a16="http://schemas.microsoft.com/office/drawing/2014/main" id="{38882A33-2740-42A2-9404-028028626004}"/>
                </a:ext>
              </a:extLst>
            </p:cNvPr>
            <p:cNvSpPr>
              <a:spLocks noChangeShapeType="1"/>
            </p:cNvSpPr>
            <p:nvPr/>
          </p:nvSpPr>
          <p:spPr bwMode="auto">
            <a:xfrm>
              <a:off x="3062" y="2716"/>
              <a:ext cx="1" cy="149"/>
            </a:xfrm>
            <a:prstGeom prst="line">
              <a:avLst/>
            </a:prstGeom>
            <a:grpFill/>
            <a:ln w="9525">
              <a:solidFill>
                <a:srgbClr val="000000"/>
              </a:solidFill>
              <a:round/>
              <a:headEnd/>
              <a:tailEnd type="triangle" w="med" len="med"/>
            </a:ln>
            <a:extLst/>
          </p:spPr>
          <p:txBody>
            <a:bodyPr/>
            <a:lstStyle/>
            <a:p>
              <a:endParaRPr lang="pl-PL"/>
            </a:p>
          </p:txBody>
        </p:sp>
        <p:sp>
          <p:nvSpPr>
            <p:cNvPr id="22" name="Line 21">
              <a:extLst>
                <a:ext uri="{FF2B5EF4-FFF2-40B4-BE49-F238E27FC236}">
                  <a16:creationId xmlns:a16="http://schemas.microsoft.com/office/drawing/2014/main" id="{12423729-B129-4A43-BF1A-6C06905AC5A7}"/>
                </a:ext>
              </a:extLst>
            </p:cNvPr>
            <p:cNvSpPr>
              <a:spLocks noChangeShapeType="1"/>
            </p:cNvSpPr>
            <p:nvPr/>
          </p:nvSpPr>
          <p:spPr bwMode="auto">
            <a:xfrm>
              <a:off x="3659" y="2716"/>
              <a:ext cx="1" cy="149"/>
            </a:xfrm>
            <a:prstGeom prst="line">
              <a:avLst/>
            </a:prstGeom>
            <a:grpFill/>
            <a:ln w="9525">
              <a:solidFill>
                <a:srgbClr val="000000"/>
              </a:solidFill>
              <a:round/>
              <a:headEnd/>
              <a:tailEnd type="triangle" w="med" len="med"/>
            </a:ln>
            <a:extLst/>
          </p:spPr>
          <p:txBody>
            <a:bodyPr/>
            <a:lstStyle/>
            <a:p>
              <a:endParaRPr lang="pl-PL"/>
            </a:p>
          </p:txBody>
        </p:sp>
      </p:grpSp>
      <p:sp>
        <p:nvSpPr>
          <p:cNvPr id="23" name="Text Box 22">
            <a:extLst>
              <a:ext uri="{FF2B5EF4-FFF2-40B4-BE49-F238E27FC236}">
                <a16:creationId xmlns:a16="http://schemas.microsoft.com/office/drawing/2014/main" id="{472F44E1-F054-464F-94C1-797C55297983}"/>
              </a:ext>
            </a:extLst>
          </p:cNvPr>
          <p:cNvSpPr txBox="1">
            <a:spLocks noChangeArrowheads="1"/>
          </p:cNvSpPr>
          <p:nvPr/>
        </p:nvSpPr>
        <p:spPr bwMode="auto">
          <a:xfrm>
            <a:off x="304800" y="2225675"/>
            <a:ext cx="1828800" cy="1187450"/>
          </a:xfrm>
          <a:prstGeom prst="rect">
            <a:avLst/>
          </a:prstGeom>
          <a:solidFill>
            <a:schemeClr val="accent1"/>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sp>
        <p:nvSpPr>
          <p:cNvPr id="24" name="Text Box 23">
            <a:extLst>
              <a:ext uri="{FF2B5EF4-FFF2-40B4-BE49-F238E27FC236}">
                <a16:creationId xmlns:a16="http://schemas.microsoft.com/office/drawing/2014/main" id="{B95BF2DF-94AA-4D24-8B8A-5DDBD60C8571}"/>
              </a:ext>
            </a:extLst>
          </p:cNvPr>
          <p:cNvSpPr txBox="1">
            <a:spLocks noChangeArrowheads="1"/>
          </p:cNvSpPr>
          <p:nvPr/>
        </p:nvSpPr>
        <p:spPr bwMode="auto">
          <a:xfrm>
            <a:off x="8392062" y="4720942"/>
            <a:ext cx="1619250" cy="646112"/>
          </a:xfrm>
          <a:prstGeom prst="rect">
            <a:avLst/>
          </a:prstGeom>
          <a:solidFill>
            <a:schemeClr val="accent1"/>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err="1">
                <a:solidFill>
                  <a:srgbClr val="000000"/>
                </a:solidFill>
              </a:rPr>
              <a:t>Cz</a:t>
            </a:r>
            <a:r>
              <a:rPr lang="pl-PL" altLang="pl-PL" b="1" dirty="0">
                <a:solidFill>
                  <a:srgbClr val="000000"/>
                </a:solidFill>
              </a:rPr>
              <a:t> - członek zespołu</a:t>
            </a:r>
          </a:p>
        </p:txBody>
      </p:sp>
    </p:spTree>
    <p:extLst>
      <p:ext uri="{BB962C8B-B14F-4D97-AF65-F5344CB8AC3E}">
        <p14:creationId xmlns:p14="http://schemas.microsoft.com/office/powerpoint/2010/main" val="1149000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Struktura kolektywna, Davidson </a:t>
            </a:r>
            <a:r>
              <a:rPr lang="pl-PL" b="1" dirty="0" err="1"/>
              <a:t>Frame</a:t>
            </a:r>
            <a:r>
              <a:rPr lang="pl-PL" b="1" dirty="0"/>
              <a:t>,  </a:t>
            </a:r>
            <a:r>
              <a:rPr lang="pl-PL" b="1" i="1" dirty="0"/>
              <a:t>Zarządzanie projektami (…)</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sp>
        <p:nvSpPr>
          <p:cNvPr id="23" name="Text Box 22">
            <a:extLst>
              <a:ext uri="{FF2B5EF4-FFF2-40B4-BE49-F238E27FC236}">
                <a16:creationId xmlns:a16="http://schemas.microsoft.com/office/drawing/2014/main" id="{472F44E1-F054-464F-94C1-797C55297983}"/>
              </a:ext>
            </a:extLst>
          </p:cNvPr>
          <p:cNvSpPr txBox="1">
            <a:spLocks noChangeArrowheads="1"/>
          </p:cNvSpPr>
          <p:nvPr/>
        </p:nvSpPr>
        <p:spPr bwMode="auto">
          <a:xfrm>
            <a:off x="304800" y="2225675"/>
            <a:ext cx="1828800" cy="1187450"/>
          </a:xfrm>
          <a:prstGeom prst="rect">
            <a:avLst/>
          </a:prstGeom>
          <a:solidFill>
            <a:schemeClr val="accent1"/>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a:solidFill>
                  <a:srgbClr val="000000"/>
                </a:solidFill>
              </a:rPr>
              <a:t>ND - niezależne działanie</a:t>
            </a:r>
          </a:p>
        </p:txBody>
      </p:sp>
      <p:sp>
        <p:nvSpPr>
          <p:cNvPr id="24" name="Text Box 23">
            <a:extLst>
              <a:ext uri="{FF2B5EF4-FFF2-40B4-BE49-F238E27FC236}">
                <a16:creationId xmlns:a16="http://schemas.microsoft.com/office/drawing/2014/main" id="{B95BF2DF-94AA-4D24-8B8A-5DDBD60C8571}"/>
              </a:ext>
            </a:extLst>
          </p:cNvPr>
          <p:cNvSpPr txBox="1">
            <a:spLocks noChangeArrowheads="1"/>
          </p:cNvSpPr>
          <p:nvPr/>
        </p:nvSpPr>
        <p:spPr bwMode="auto">
          <a:xfrm>
            <a:off x="8204029" y="4217517"/>
            <a:ext cx="1619250" cy="646112"/>
          </a:xfrm>
          <a:prstGeom prst="rect">
            <a:avLst/>
          </a:prstGeom>
          <a:solidFill>
            <a:schemeClr val="accent1"/>
          </a:solidFill>
          <a:ln>
            <a:noFill/>
          </a:ln>
          <a:effectLst>
            <a:outerShdw dist="107763" dir="2700000" algn="ctr" rotWithShape="0">
              <a:srgbClr val="C7D7E3"/>
            </a:outerShdw>
          </a:effectLst>
        </p:spPr>
        <p:txBody>
          <a:bodyPr lIns="91430" tIns="45716" rIns="91430" bIns="45716"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pl-PL" altLang="pl-PL" b="1" dirty="0" err="1">
                <a:solidFill>
                  <a:srgbClr val="000000"/>
                </a:solidFill>
              </a:rPr>
              <a:t>Cz</a:t>
            </a:r>
            <a:r>
              <a:rPr lang="pl-PL" altLang="pl-PL" b="1" dirty="0">
                <a:solidFill>
                  <a:srgbClr val="000000"/>
                </a:solidFill>
              </a:rPr>
              <a:t> - członek zespołu</a:t>
            </a:r>
          </a:p>
        </p:txBody>
      </p:sp>
      <p:grpSp>
        <p:nvGrpSpPr>
          <p:cNvPr id="25" name="Group 3">
            <a:extLst>
              <a:ext uri="{FF2B5EF4-FFF2-40B4-BE49-F238E27FC236}">
                <a16:creationId xmlns:a16="http://schemas.microsoft.com/office/drawing/2014/main" id="{412D74EB-E495-4448-A746-AD072B39EF8B}"/>
              </a:ext>
            </a:extLst>
          </p:cNvPr>
          <p:cNvGrpSpPr>
            <a:grpSpLocks/>
          </p:cNvGrpSpPr>
          <p:nvPr/>
        </p:nvGrpSpPr>
        <p:grpSpPr bwMode="auto">
          <a:xfrm>
            <a:off x="2742541" y="1812815"/>
            <a:ext cx="6038850" cy="3948112"/>
            <a:chOff x="2317" y="4657"/>
            <a:chExt cx="7020" cy="3960"/>
          </a:xfrm>
          <a:solidFill>
            <a:schemeClr val="accent1"/>
          </a:solidFill>
        </p:grpSpPr>
        <p:sp>
          <p:nvSpPr>
            <p:cNvPr id="26" name="Oval 4">
              <a:extLst>
                <a:ext uri="{FF2B5EF4-FFF2-40B4-BE49-F238E27FC236}">
                  <a16:creationId xmlns:a16="http://schemas.microsoft.com/office/drawing/2014/main" id="{2EC6100E-C613-4A13-99E6-85AC7D8541F4}"/>
                </a:ext>
              </a:extLst>
            </p:cNvPr>
            <p:cNvSpPr>
              <a:spLocks noChangeArrowheads="1"/>
            </p:cNvSpPr>
            <p:nvPr/>
          </p:nvSpPr>
          <p:spPr bwMode="auto">
            <a:xfrm>
              <a:off x="2857" y="4657"/>
              <a:ext cx="5220" cy="2700"/>
            </a:xfrm>
            <a:prstGeom prst="ellipse">
              <a:avLst/>
            </a:prstGeom>
            <a:grpFill/>
            <a:ln w="28575">
              <a:solidFill>
                <a:srgbClr val="000000"/>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latin typeface="Arial" panose="020B0604020202020204" pitchFamily="34" charset="0"/>
              </a:endParaRPr>
            </a:p>
          </p:txBody>
        </p:sp>
        <p:sp>
          <p:nvSpPr>
            <p:cNvPr id="27" name="Text Box 5">
              <a:extLst>
                <a:ext uri="{FF2B5EF4-FFF2-40B4-BE49-F238E27FC236}">
                  <a16:creationId xmlns:a16="http://schemas.microsoft.com/office/drawing/2014/main" id="{B748BFDF-0102-460F-96E6-12782B56923C}"/>
                </a:ext>
              </a:extLst>
            </p:cNvPr>
            <p:cNvSpPr txBox="1">
              <a:spLocks noChangeArrowheads="1"/>
            </p:cNvSpPr>
            <p:nvPr/>
          </p:nvSpPr>
          <p:spPr bwMode="auto">
            <a:xfrm>
              <a:off x="4657" y="483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A</a:t>
              </a:r>
            </a:p>
          </p:txBody>
        </p:sp>
        <p:sp>
          <p:nvSpPr>
            <p:cNvPr id="28" name="Text Box 6">
              <a:extLst>
                <a:ext uri="{FF2B5EF4-FFF2-40B4-BE49-F238E27FC236}">
                  <a16:creationId xmlns:a16="http://schemas.microsoft.com/office/drawing/2014/main" id="{551DD7E2-83FE-46D5-AB65-A55FF715F7E9}"/>
                </a:ext>
              </a:extLst>
            </p:cNvPr>
            <p:cNvSpPr txBox="1">
              <a:spLocks noChangeArrowheads="1"/>
            </p:cNvSpPr>
            <p:nvPr/>
          </p:nvSpPr>
          <p:spPr bwMode="auto">
            <a:xfrm>
              <a:off x="5737" y="591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C</a:t>
              </a:r>
            </a:p>
          </p:txBody>
        </p:sp>
        <p:sp>
          <p:nvSpPr>
            <p:cNvPr id="29" name="Line 7">
              <a:extLst>
                <a:ext uri="{FF2B5EF4-FFF2-40B4-BE49-F238E27FC236}">
                  <a16:creationId xmlns:a16="http://schemas.microsoft.com/office/drawing/2014/main" id="{1A9E608A-E9F0-4201-819E-4F83E9B300DE}"/>
                </a:ext>
              </a:extLst>
            </p:cNvPr>
            <p:cNvSpPr>
              <a:spLocks noChangeShapeType="1"/>
            </p:cNvSpPr>
            <p:nvPr/>
          </p:nvSpPr>
          <p:spPr bwMode="auto">
            <a:xfrm>
              <a:off x="5017" y="6277"/>
              <a:ext cx="720" cy="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0" name="Line 8">
              <a:extLst>
                <a:ext uri="{FF2B5EF4-FFF2-40B4-BE49-F238E27FC236}">
                  <a16:creationId xmlns:a16="http://schemas.microsoft.com/office/drawing/2014/main" id="{1526E0D3-C077-409D-8987-3CA033BC4A8E}"/>
                </a:ext>
              </a:extLst>
            </p:cNvPr>
            <p:cNvSpPr>
              <a:spLocks noChangeShapeType="1"/>
            </p:cNvSpPr>
            <p:nvPr/>
          </p:nvSpPr>
          <p:spPr bwMode="auto">
            <a:xfrm>
              <a:off x="4657" y="5557"/>
              <a:ext cx="0" cy="54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1" name="Line 9">
              <a:extLst>
                <a:ext uri="{FF2B5EF4-FFF2-40B4-BE49-F238E27FC236}">
                  <a16:creationId xmlns:a16="http://schemas.microsoft.com/office/drawing/2014/main" id="{FEC9A29C-F6C1-4D82-B0FF-6EC8ABACEAE9}"/>
                </a:ext>
              </a:extLst>
            </p:cNvPr>
            <p:cNvSpPr>
              <a:spLocks noChangeShapeType="1"/>
            </p:cNvSpPr>
            <p:nvPr/>
          </p:nvSpPr>
          <p:spPr bwMode="auto">
            <a:xfrm>
              <a:off x="5917" y="5557"/>
              <a:ext cx="0" cy="360"/>
            </a:xfrm>
            <a:prstGeom prst="line">
              <a:avLst/>
            </a:prstGeom>
            <a:grpFill/>
            <a:ln w="28575">
              <a:solidFill>
                <a:srgbClr val="000000"/>
              </a:solidFill>
              <a:round/>
              <a:headEnd type="triangle" w="med" len="med"/>
              <a:tailEnd type="triangle" w="med" len="med"/>
            </a:ln>
            <a:extLst/>
          </p:spPr>
          <p:txBody>
            <a:bodyPr/>
            <a:lstStyle/>
            <a:p>
              <a:endParaRPr lang="pl-PL"/>
            </a:p>
          </p:txBody>
        </p:sp>
        <p:sp>
          <p:nvSpPr>
            <p:cNvPr id="32" name="Text Box 10">
              <a:extLst>
                <a:ext uri="{FF2B5EF4-FFF2-40B4-BE49-F238E27FC236}">
                  <a16:creationId xmlns:a16="http://schemas.microsoft.com/office/drawing/2014/main" id="{EC147F27-88DE-42C2-A119-2058BD3009BF}"/>
                </a:ext>
              </a:extLst>
            </p:cNvPr>
            <p:cNvSpPr txBox="1">
              <a:spLocks noChangeArrowheads="1"/>
            </p:cNvSpPr>
            <p:nvPr/>
          </p:nvSpPr>
          <p:spPr bwMode="auto">
            <a:xfrm>
              <a:off x="231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1</a:t>
              </a:r>
            </a:p>
          </p:txBody>
        </p:sp>
        <p:sp>
          <p:nvSpPr>
            <p:cNvPr id="33" name="Text Box 11">
              <a:extLst>
                <a:ext uri="{FF2B5EF4-FFF2-40B4-BE49-F238E27FC236}">
                  <a16:creationId xmlns:a16="http://schemas.microsoft.com/office/drawing/2014/main" id="{0A954A1B-7E5C-43B7-80C5-5658AECE6B73}"/>
                </a:ext>
              </a:extLst>
            </p:cNvPr>
            <p:cNvSpPr txBox="1">
              <a:spLocks noChangeArrowheads="1"/>
            </p:cNvSpPr>
            <p:nvPr/>
          </p:nvSpPr>
          <p:spPr bwMode="auto">
            <a:xfrm>
              <a:off x="42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2</a:t>
              </a:r>
            </a:p>
            <a:p>
              <a:pPr algn="ctr">
                <a:spcBef>
                  <a:spcPct val="0"/>
                </a:spcBef>
                <a:buFontTx/>
                <a:buNone/>
              </a:pPr>
              <a:endParaRPr lang="pl-PL" altLang="pl-PL" sz="1800" b="1">
                <a:latin typeface="Arial" panose="020B0604020202020204" pitchFamily="34" charset="0"/>
              </a:endParaRPr>
            </a:p>
          </p:txBody>
        </p:sp>
        <p:sp>
          <p:nvSpPr>
            <p:cNvPr id="34" name="Text Box 12">
              <a:extLst>
                <a:ext uri="{FF2B5EF4-FFF2-40B4-BE49-F238E27FC236}">
                  <a16:creationId xmlns:a16="http://schemas.microsoft.com/office/drawing/2014/main" id="{71EC036F-C52C-4236-8906-AB18C40EBD4F}"/>
                </a:ext>
              </a:extLst>
            </p:cNvPr>
            <p:cNvSpPr txBox="1">
              <a:spLocks noChangeArrowheads="1"/>
            </p:cNvSpPr>
            <p:nvPr/>
          </p:nvSpPr>
          <p:spPr bwMode="auto">
            <a:xfrm>
              <a:off x="60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3</a:t>
              </a:r>
            </a:p>
            <a:p>
              <a:pPr algn="ctr">
                <a:spcBef>
                  <a:spcPct val="0"/>
                </a:spcBef>
                <a:buFontTx/>
                <a:buNone/>
              </a:pPr>
              <a:endParaRPr lang="pl-PL" altLang="pl-PL" sz="1800" b="1">
                <a:latin typeface="Arial" panose="020B0604020202020204" pitchFamily="34" charset="0"/>
              </a:endParaRPr>
            </a:p>
          </p:txBody>
        </p:sp>
        <p:sp>
          <p:nvSpPr>
            <p:cNvPr id="35" name="Text Box 13">
              <a:extLst>
                <a:ext uri="{FF2B5EF4-FFF2-40B4-BE49-F238E27FC236}">
                  <a16:creationId xmlns:a16="http://schemas.microsoft.com/office/drawing/2014/main" id="{0AAC0715-3B74-4384-B363-9F8466973E2A}"/>
                </a:ext>
              </a:extLst>
            </p:cNvPr>
            <p:cNvSpPr txBox="1">
              <a:spLocks noChangeArrowheads="1"/>
            </p:cNvSpPr>
            <p:nvPr/>
          </p:nvSpPr>
          <p:spPr bwMode="auto">
            <a:xfrm>
              <a:off x="7897" y="78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ND 4</a:t>
              </a:r>
            </a:p>
            <a:p>
              <a:pPr algn="ctr">
                <a:spcBef>
                  <a:spcPct val="0"/>
                </a:spcBef>
                <a:buFontTx/>
                <a:buNone/>
              </a:pPr>
              <a:endParaRPr lang="pl-PL" altLang="pl-PL" sz="1800" b="1">
                <a:latin typeface="Arial" panose="020B0604020202020204" pitchFamily="34" charset="0"/>
              </a:endParaRPr>
            </a:p>
          </p:txBody>
        </p:sp>
        <p:sp>
          <p:nvSpPr>
            <p:cNvPr id="36" name="Text Box 14">
              <a:extLst>
                <a:ext uri="{FF2B5EF4-FFF2-40B4-BE49-F238E27FC236}">
                  <a16:creationId xmlns:a16="http://schemas.microsoft.com/office/drawing/2014/main" id="{07E4063B-846B-491F-8F04-A12E446CFCB7}"/>
                </a:ext>
              </a:extLst>
            </p:cNvPr>
            <p:cNvSpPr txBox="1">
              <a:spLocks noChangeArrowheads="1"/>
            </p:cNvSpPr>
            <p:nvPr/>
          </p:nvSpPr>
          <p:spPr bwMode="auto">
            <a:xfrm>
              <a:off x="3577" y="6097"/>
              <a:ext cx="1440" cy="720"/>
            </a:xfrm>
            <a:prstGeom prst="rect">
              <a:avLst/>
            </a:prstGeom>
            <a:grpFill/>
            <a:ln w="2857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a:latin typeface="Arial" panose="020B0604020202020204" pitchFamily="34" charset="0"/>
                </a:rPr>
                <a:t>Cz B</a:t>
              </a:r>
            </a:p>
          </p:txBody>
        </p:sp>
        <p:sp>
          <p:nvSpPr>
            <p:cNvPr id="37" name="Line 15">
              <a:extLst>
                <a:ext uri="{FF2B5EF4-FFF2-40B4-BE49-F238E27FC236}">
                  <a16:creationId xmlns:a16="http://schemas.microsoft.com/office/drawing/2014/main" id="{A25A52BE-0CA5-41F7-9868-90F76F2A970C}"/>
                </a:ext>
              </a:extLst>
            </p:cNvPr>
            <p:cNvSpPr>
              <a:spLocks noChangeShapeType="1"/>
            </p:cNvSpPr>
            <p:nvPr/>
          </p:nvSpPr>
          <p:spPr bwMode="auto">
            <a:xfrm flipH="1">
              <a:off x="3037" y="6997"/>
              <a:ext cx="540" cy="720"/>
            </a:xfrm>
            <a:prstGeom prst="line">
              <a:avLst/>
            </a:prstGeom>
            <a:grpFill/>
            <a:ln w="28575">
              <a:solidFill>
                <a:srgbClr val="000000"/>
              </a:solidFill>
              <a:round/>
              <a:headEnd/>
              <a:tailEnd type="triangle" w="med" len="med"/>
            </a:ln>
            <a:extLst/>
          </p:spPr>
          <p:txBody>
            <a:bodyPr/>
            <a:lstStyle/>
            <a:p>
              <a:endParaRPr lang="pl-PL"/>
            </a:p>
          </p:txBody>
        </p:sp>
        <p:sp>
          <p:nvSpPr>
            <p:cNvPr id="38" name="Line 16">
              <a:extLst>
                <a:ext uri="{FF2B5EF4-FFF2-40B4-BE49-F238E27FC236}">
                  <a16:creationId xmlns:a16="http://schemas.microsoft.com/office/drawing/2014/main" id="{74738578-5B14-46DA-B552-7AE4650786D5}"/>
                </a:ext>
              </a:extLst>
            </p:cNvPr>
            <p:cNvSpPr>
              <a:spLocks noChangeShapeType="1"/>
            </p:cNvSpPr>
            <p:nvPr/>
          </p:nvSpPr>
          <p:spPr bwMode="auto">
            <a:xfrm>
              <a:off x="5017" y="7357"/>
              <a:ext cx="0" cy="540"/>
            </a:xfrm>
            <a:prstGeom prst="line">
              <a:avLst/>
            </a:prstGeom>
            <a:grpFill/>
            <a:ln w="28575">
              <a:solidFill>
                <a:srgbClr val="000000"/>
              </a:solidFill>
              <a:round/>
              <a:headEnd/>
              <a:tailEnd type="triangle" w="med" len="med"/>
            </a:ln>
            <a:extLst/>
          </p:spPr>
          <p:txBody>
            <a:bodyPr/>
            <a:lstStyle/>
            <a:p>
              <a:endParaRPr lang="pl-PL"/>
            </a:p>
          </p:txBody>
        </p:sp>
        <p:sp>
          <p:nvSpPr>
            <p:cNvPr id="39" name="Line 17">
              <a:extLst>
                <a:ext uri="{FF2B5EF4-FFF2-40B4-BE49-F238E27FC236}">
                  <a16:creationId xmlns:a16="http://schemas.microsoft.com/office/drawing/2014/main" id="{1DB9D6E4-1031-4F3B-81B8-A878B0100AF7}"/>
                </a:ext>
              </a:extLst>
            </p:cNvPr>
            <p:cNvSpPr>
              <a:spLocks noChangeShapeType="1"/>
            </p:cNvSpPr>
            <p:nvPr/>
          </p:nvSpPr>
          <p:spPr bwMode="auto">
            <a:xfrm>
              <a:off x="6637" y="7177"/>
              <a:ext cx="360" cy="720"/>
            </a:xfrm>
            <a:prstGeom prst="line">
              <a:avLst/>
            </a:prstGeom>
            <a:grpFill/>
            <a:ln w="28575">
              <a:solidFill>
                <a:srgbClr val="000000"/>
              </a:solidFill>
              <a:round/>
              <a:headEnd/>
              <a:tailEnd type="triangle" w="med" len="med"/>
            </a:ln>
            <a:extLst/>
          </p:spPr>
          <p:txBody>
            <a:bodyPr/>
            <a:lstStyle/>
            <a:p>
              <a:endParaRPr lang="pl-PL"/>
            </a:p>
          </p:txBody>
        </p:sp>
        <p:sp>
          <p:nvSpPr>
            <p:cNvPr id="40" name="Line 18">
              <a:extLst>
                <a:ext uri="{FF2B5EF4-FFF2-40B4-BE49-F238E27FC236}">
                  <a16:creationId xmlns:a16="http://schemas.microsoft.com/office/drawing/2014/main" id="{B67ACDE7-A1AD-414D-8E84-B3E16FEB4841}"/>
                </a:ext>
              </a:extLst>
            </p:cNvPr>
            <p:cNvSpPr>
              <a:spLocks noChangeShapeType="1"/>
            </p:cNvSpPr>
            <p:nvPr/>
          </p:nvSpPr>
          <p:spPr bwMode="auto">
            <a:xfrm>
              <a:off x="7717" y="6637"/>
              <a:ext cx="900" cy="1080"/>
            </a:xfrm>
            <a:prstGeom prst="line">
              <a:avLst/>
            </a:prstGeom>
            <a:grpFill/>
            <a:ln w="28575">
              <a:solidFill>
                <a:srgbClr val="000000"/>
              </a:solidFill>
              <a:round/>
              <a:headEnd/>
              <a:tailEnd type="triangle" w="med" len="med"/>
            </a:ln>
            <a:extLst/>
          </p:spPr>
          <p:txBody>
            <a:bodyPr/>
            <a:lstStyle/>
            <a:p>
              <a:endParaRPr lang="pl-PL"/>
            </a:p>
          </p:txBody>
        </p:sp>
      </p:grpSp>
    </p:spTree>
    <p:extLst>
      <p:ext uri="{BB962C8B-B14F-4D97-AF65-F5344CB8AC3E}">
        <p14:creationId xmlns:p14="http://schemas.microsoft.com/office/powerpoint/2010/main" val="1318954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Struktura chirurgiczna, Davidson </a:t>
            </a:r>
            <a:r>
              <a:rPr lang="pl-PL" b="1" dirty="0" err="1"/>
              <a:t>Frame</a:t>
            </a:r>
            <a:r>
              <a:rPr lang="pl-PL" b="1" dirty="0"/>
              <a:t>, Zarządzanie projektami (…)</a:t>
            </a:r>
          </a:p>
        </p:txBody>
      </p:sp>
      <p:sp>
        <p:nvSpPr>
          <p:cNvPr id="3" name="Symbol zastępczy zawartości 2"/>
          <p:cNvSpPr>
            <a:spLocks noGrp="1"/>
          </p:cNvSpPr>
          <p:nvPr>
            <p:ph idx="1"/>
          </p:nvPr>
        </p:nvSpPr>
        <p:spPr>
          <a:xfrm>
            <a:off x="313150" y="2289859"/>
            <a:ext cx="11348581" cy="4351338"/>
          </a:xfrm>
        </p:spPr>
        <p:txBody>
          <a:bodyPr>
            <a:normAutofit/>
          </a:bodyPr>
          <a:lstStyle/>
          <a:p>
            <a:pPr algn="just"/>
            <a:endParaRPr lang="pl-PL" b="1" dirty="0"/>
          </a:p>
          <a:p>
            <a:pPr algn="just"/>
            <a:endParaRPr lang="pl-PL" b="1" dirty="0"/>
          </a:p>
          <a:p>
            <a:pPr algn="just"/>
            <a:endParaRPr lang="pl-PL" b="1" dirty="0"/>
          </a:p>
          <a:p>
            <a:pPr algn="just"/>
            <a:endParaRPr lang="pl-PL" dirty="0"/>
          </a:p>
          <a:p>
            <a:pPr algn="just"/>
            <a:endParaRPr lang="pl-PL" dirty="0"/>
          </a:p>
          <a:p>
            <a:pPr algn="just"/>
            <a:endParaRPr lang="pl-PL" dirty="0"/>
          </a:p>
          <a:p>
            <a:pPr algn="just"/>
            <a:endParaRPr lang="pl-PL" dirty="0"/>
          </a:p>
        </p:txBody>
      </p:sp>
      <p:grpSp>
        <p:nvGrpSpPr>
          <p:cNvPr id="22" name="Group 5">
            <a:extLst>
              <a:ext uri="{FF2B5EF4-FFF2-40B4-BE49-F238E27FC236}">
                <a16:creationId xmlns:a16="http://schemas.microsoft.com/office/drawing/2014/main" id="{12CA50C7-DAD4-4EB0-9677-2E1A57BDE524}"/>
              </a:ext>
            </a:extLst>
          </p:cNvPr>
          <p:cNvGrpSpPr>
            <a:grpSpLocks/>
          </p:cNvGrpSpPr>
          <p:nvPr/>
        </p:nvGrpSpPr>
        <p:grpSpPr bwMode="auto">
          <a:xfrm>
            <a:off x="949569" y="1773256"/>
            <a:ext cx="8153400" cy="4121150"/>
            <a:chOff x="192" y="960"/>
            <a:chExt cx="5136" cy="3072"/>
          </a:xfrm>
          <a:solidFill>
            <a:schemeClr val="accent1"/>
          </a:solidFill>
        </p:grpSpPr>
        <p:sp>
          <p:nvSpPr>
            <p:cNvPr id="41" name="Oval 6">
              <a:extLst>
                <a:ext uri="{FF2B5EF4-FFF2-40B4-BE49-F238E27FC236}">
                  <a16:creationId xmlns:a16="http://schemas.microsoft.com/office/drawing/2014/main" id="{D23E3C90-8A02-43CE-A972-A2C25E0C223C}"/>
                </a:ext>
              </a:extLst>
            </p:cNvPr>
            <p:cNvSpPr>
              <a:spLocks noChangeArrowheads="1"/>
            </p:cNvSpPr>
            <p:nvPr/>
          </p:nvSpPr>
          <p:spPr bwMode="auto">
            <a:xfrm>
              <a:off x="1536" y="1672"/>
              <a:ext cx="1920" cy="1035"/>
            </a:xfrm>
            <a:prstGeom prst="ellipse">
              <a:avLst/>
            </a:prstGeom>
            <a:grpFill/>
            <a:ln w="9525">
              <a:solidFill>
                <a:srgbClr val="000000"/>
              </a:solidFill>
              <a:prstDash val="dash"/>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latin typeface="Arial" panose="020B0604020202020204" pitchFamily="34" charset="0"/>
              </a:endParaRPr>
            </a:p>
          </p:txBody>
        </p:sp>
        <p:sp>
          <p:nvSpPr>
            <p:cNvPr id="42" name="Text Box 7">
              <a:extLst>
                <a:ext uri="{FF2B5EF4-FFF2-40B4-BE49-F238E27FC236}">
                  <a16:creationId xmlns:a16="http://schemas.microsoft.com/office/drawing/2014/main" id="{581EB08F-4CDD-486D-B827-C5C289D2A414}"/>
                </a:ext>
              </a:extLst>
            </p:cNvPr>
            <p:cNvSpPr txBox="1">
              <a:spLocks noChangeArrowheads="1"/>
            </p:cNvSpPr>
            <p:nvPr/>
          </p:nvSpPr>
          <p:spPr bwMode="auto">
            <a:xfrm>
              <a:off x="2016" y="1983"/>
              <a:ext cx="1104" cy="465"/>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Główny autor</a:t>
              </a:r>
            </a:p>
          </p:txBody>
        </p:sp>
        <p:sp>
          <p:nvSpPr>
            <p:cNvPr id="43" name="Text Box 8">
              <a:extLst>
                <a:ext uri="{FF2B5EF4-FFF2-40B4-BE49-F238E27FC236}">
                  <a16:creationId xmlns:a16="http://schemas.microsoft.com/office/drawing/2014/main" id="{CC4B2AA8-088C-459C-BEAB-FD0DE060FB3F}"/>
                </a:ext>
              </a:extLst>
            </p:cNvPr>
            <p:cNvSpPr txBox="1">
              <a:spLocks noChangeArrowheads="1"/>
            </p:cNvSpPr>
            <p:nvPr/>
          </p:nvSpPr>
          <p:spPr bwMode="auto">
            <a:xfrm>
              <a:off x="2112" y="960"/>
              <a:ext cx="1056" cy="4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1800" b="1" dirty="0">
                  <a:latin typeface="Arial" panose="020B0604020202020204" pitchFamily="34" charset="0"/>
                </a:rPr>
                <a:t>Działania</a:t>
              </a:r>
            </a:p>
            <a:p>
              <a:pPr algn="ctr">
                <a:spcBef>
                  <a:spcPct val="0"/>
                </a:spcBef>
                <a:buFontTx/>
                <a:buNone/>
              </a:pPr>
              <a:r>
                <a:rPr lang="pl-PL" altLang="pl-PL" sz="1800" b="1" dirty="0">
                  <a:latin typeface="Arial" panose="020B0604020202020204" pitchFamily="34" charset="0"/>
                </a:rPr>
                <a:t>nr 1- 4</a:t>
              </a:r>
            </a:p>
          </p:txBody>
        </p:sp>
        <p:sp>
          <p:nvSpPr>
            <p:cNvPr id="44" name="Text Box 9">
              <a:extLst>
                <a:ext uri="{FF2B5EF4-FFF2-40B4-BE49-F238E27FC236}">
                  <a16:creationId xmlns:a16="http://schemas.microsoft.com/office/drawing/2014/main" id="{0761E50F-5A63-402F-8E34-88DE4023AA98}"/>
                </a:ext>
              </a:extLst>
            </p:cNvPr>
            <p:cNvSpPr txBox="1">
              <a:spLocks noChangeArrowheads="1"/>
            </p:cNvSpPr>
            <p:nvPr/>
          </p:nvSpPr>
          <p:spPr bwMode="auto">
            <a:xfrm>
              <a:off x="4128" y="1962"/>
              <a:ext cx="1056" cy="414"/>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Asystent</a:t>
              </a:r>
            </a:p>
          </p:txBody>
        </p:sp>
        <p:sp>
          <p:nvSpPr>
            <p:cNvPr id="45" name="Text Box 10">
              <a:extLst>
                <a:ext uri="{FF2B5EF4-FFF2-40B4-BE49-F238E27FC236}">
                  <a16:creationId xmlns:a16="http://schemas.microsoft.com/office/drawing/2014/main" id="{D2068FA2-5763-4030-A655-28EDDA48F14F}"/>
                </a:ext>
              </a:extLst>
            </p:cNvPr>
            <p:cNvSpPr txBox="1">
              <a:spLocks noChangeArrowheads="1"/>
            </p:cNvSpPr>
            <p:nvPr/>
          </p:nvSpPr>
          <p:spPr bwMode="auto">
            <a:xfrm>
              <a:off x="4128" y="2790"/>
              <a:ext cx="1200" cy="426"/>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Ekspert A</a:t>
              </a:r>
            </a:p>
          </p:txBody>
        </p:sp>
        <p:sp>
          <p:nvSpPr>
            <p:cNvPr id="46" name="Text Box 11">
              <a:extLst>
                <a:ext uri="{FF2B5EF4-FFF2-40B4-BE49-F238E27FC236}">
                  <a16:creationId xmlns:a16="http://schemas.microsoft.com/office/drawing/2014/main" id="{05A196F6-5E86-4D9D-A33F-7711C55E3DE6}"/>
                </a:ext>
              </a:extLst>
            </p:cNvPr>
            <p:cNvSpPr txBox="1">
              <a:spLocks noChangeArrowheads="1"/>
            </p:cNvSpPr>
            <p:nvPr/>
          </p:nvSpPr>
          <p:spPr bwMode="auto">
            <a:xfrm>
              <a:off x="4128" y="3515"/>
              <a:ext cx="1200" cy="373"/>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a:latin typeface="Arial" panose="020B0604020202020204" pitchFamily="34" charset="0"/>
                </a:rPr>
                <a:t>Ekspert B</a:t>
              </a:r>
            </a:p>
          </p:txBody>
        </p:sp>
        <p:sp>
          <p:nvSpPr>
            <p:cNvPr id="47" name="Text Box 12">
              <a:extLst>
                <a:ext uri="{FF2B5EF4-FFF2-40B4-BE49-F238E27FC236}">
                  <a16:creationId xmlns:a16="http://schemas.microsoft.com/office/drawing/2014/main" id="{AD3971CE-726A-4564-AAEB-C0C9F605225F}"/>
                </a:ext>
              </a:extLst>
            </p:cNvPr>
            <p:cNvSpPr txBox="1">
              <a:spLocks noChangeArrowheads="1"/>
            </p:cNvSpPr>
            <p:nvPr/>
          </p:nvSpPr>
          <p:spPr bwMode="auto">
            <a:xfrm>
              <a:off x="192" y="2997"/>
              <a:ext cx="1440" cy="414"/>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b="1" dirty="0">
                  <a:latin typeface="Arial" panose="020B0604020202020204" pitchFamily="34" charset="0"/>
                </a:rPr>
                <a:t>Administrator</a:t>
              </a:r>
            </a:p>
          </p:txBody>
        </p:sp>
        <p:sp>
          <p:nvSpPr>
            <p:cNvPr id="48" name="Text Box 13">
              <a:extLst>
                <a:ext uri="{FF2B5EF4-FFF2-40B4-BE49-F238E27FC236}">
                  <a16:creationId xmlns:a16="http://schemas.microsoft.com/office/drawing/2014/main" id="{247D4739-5FAF-48E4-9D4D-D973E0347823}"/>
                </a:ext>
              </a:extLst>
            </p:cNvPr>
            <p:cNvSpPr txBox="1">
              <a:spLocks noChangeArrowheads="1"/>
            </p:cNvSpPr>
            <p:nvPr/>
          </p:nvSpPr>
          <p:spPr bwMode="auto">
            <a:xfrm>
              <a:off x="192" y="3552"/>
              <a:ext cx="1440" cy="480"/>
            </a:xfrm>
            <a:prstGeom prst="rect">
              <a:avLst/>
            </a:prstGeom>
            <a:grpFill/>
            <a:ln w="9525">
              <a:solidFill>
                <a:srgbClr val="000000"/>
              </a:solidFill>
              <a:miter lim="800000"/>
              <a:headEnd/>
              <a:tailEnd/>
            </a:ln>
          </p:spPr>
          <p:txBody>
            <a:bodyPr lIns="91430" tIns="45716" rIns="91430" bIns="4571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000" b="1">
                  <a:latin typeface="Arial" panose="020B0604020202020204" pitchFamily="34" charset="0"/>
                </a:rPr>
                <a:t>Pracownik</a:t>
              </a:r>
            </a:p>
            <a:p>
              <a:pPr>
                <a:spcBef>
                  <a:spcPct val="0"/>
                </a:spcBef>
                <a:buFontTx/>
                <a:buNone/>
              </a:pPr>
              <a:r>
                <a:rPr lang="pl-PL" altLang="pl-PL" sz="2000" b="1">
                  <a:latin typeface="Arial" panose="020B0604020202020204" pitchFamily="34" charset="0"/>
                </a:rPr>
                <a:t>Biurowy B</a:t>
              </a:r>
            </a:p>
          </p:txBody>
        </p:sp>
        <p:sp>
          <p:nvSpPr>
            <p:cNvPr id="49" name="Line 14">
              <a:extLst>
                <a:ext uri="{FF2B5EF4-FFF2-40B4-BE49-F238E27FC236}">
                  <a16:creationId xmlns:a16="http://schemas.microsoft.com/office/drawing/2014/main" id="{6E44AF03-6BD0-466A-A566-36B580D60C30}"/>
                </a:ext>
              </a:extLst>
            </p:cNvPr>
            <p:cNvSpPr>
              <a:spLocks noChangeShapeType="1"/>
            </p:cNvSpPr>
            <p:nvPr/>
          </p:nvSpPr>
          <p:spPr bwMode="auto">
            <a:xfrm>
              <a:off x="1824" y="2169"/>
              <a:ext cx="1" cy="1760"/>
            </a:xfrm>
            <a:prstGeom prst="line">
              <a:avLst/>
            </a:prstGeom>
            <a:grpFill/>
            <a:ln w="9525">
              <a:solidFill>
                <a:srgbClr val="000000"/>
              </a:solidFill>
              <a:round/>
              <a:headEnd/>
              <a:tailEnd/>
            </a:ln>
            <a:extLst/>
          </p:spPr>
          <p:txBody>
            <a:bodyPr/>
            <a:lstStyle/>
            <a:p>
              <a:endParaRPr lang="pl-PL"/>
            </a:p>
          </p:txBody>
        </p:sp>
        <p:sp>
          <p:nvSpPr>
            <p:cNvPr id="50" name="Line 15">
              <a:extLst>
                <a:ext uri="{FF2B5EF4-FFF2-40B4-BE49-F238E27FC236}">
                  <a16:creationId xmlns:a16="http://schemas.microsoft.com/office/drawing/2014/main" id="{445BF969-790F-4A44-8363-65AAF46B8924}"/>
                </a:ext>
              </a:extLst>
            </p:cNvPr>
            <p:cNvSpPr>
              <a:spLocks noChangeShapeType="1"/>
            </p:cNvSpPr>
            <p:nvPr/>
          </p:nvSpPr>
          <p:spPr bwMode="auto">
            <a:xfrm>
              <a:off x="1824" y="2169"/>
              <a:ext cx="192" cy="1"/>
            </a:xfrm>
            <a:prstGeom prst="line">
              <a:avLst/>
            </a:prstGeom>
            <a:grpFill/>
            <a:ln w="9525">
              <a:solidFill>
                <a:srgbClr val="000000"/>
              </a:solidFill>
              <a:round/>
              <a:headEnd/>
              <a:tailEnd type="triangle" w="med" len="med"/>
            </a:ln>
            <a:extLst/>
          </p:spPr>
          <p:txBody>
            <a:bodyPr/>
            <a:lstStyle/>
            <a:p>
              <a:endParaRPr lang="pl-PL"/>
            </a:p>
          </p:txBody>
        </p:sp>
        <p:sp>
          <p:nvSpPr>
            <p:cNvPr id="51" name="Line 16">
              <a:extLst>
                <a:ext uri="{FF2B5EF4-FFF2-40B4-BE49-F238E27FC236}">
                  <a16:creationId xmlns:a16="http://schemas.microsoft.com/office/drawing/2014/main" id="{61A0E533-D3A9-4316-906D-A6563C2615D2}"/>
                </a:ext>
              </a:extLst>
            </p:cNvPr>
            <p:cNvSpPr>
              <a:spLocks noChangeShapeType="1"/>
            </p:cNvSpPr>
            <p:nvPr/>
          </p:nvSpPr>
          <p:spPr bwMode="auto">
            <a:xfrm>
              <a:off x="1632" y="3204"/>
              <a:ext cx="192" cy="1"/>
            </a:xfrm>
            <a:prstGeom prst="line">
              <a:avLst/>
            </a:prstGeom>
            <a:grpFill/>
            <a:ln w="9525">
              <a:solidFill>
                <a:srgbClr val="000000"/>
              </a:solidFill>
              <a:round/>
              <a:headEnd/>
              <a:tailEnd/>
            </a:ln>
            <a:extLst/>
          </p:spPr>
          <p:txBody>
            <a:bodyPr/>
            <a:lstStyle/>
            <a:p>
              <a:endParaRPr lang="pl-PL"/>
            </a:p>
          </p:txBody>
        </p:sp>
        <p:sp>
          <p:nvSpPr>
            <p:cNvPr id="52" name="Line 17">
              <a:extLst>
                <a:ext uri="{FF2B5EF4-FFF2-40B4-BE49-F238E27FC236}">
                  <a16:creationId xmlns:a16="http://schemas.microsoft.com/office/drawing/2014/main" id="{87A160C0-8190-4DA9-A057-CF61C3CC04A7}"/>
                </a:ext>
              </a:extLst>
            </p:cNvPr>
            <p:cNvSpPr>
              <a:spLocks noChangeShapeType="1"/>
            </p:cNvSpPr>
            <p:nvPr/>
          </p:nvSpPr>
          <p:spPr bwMode="auto">
            <a:xfrm>
              <a:off x="1632" y="3929"/>
              <a:ext cx="192" cy="1"/>
            </a:xfrm>
            <a:prstGeom prst="line">
              <a:avLst/>
            </a:prstGeom>
            <a:grpFill/>
            <a:ln w="9525">
              <a:solidFill>
                <a:srgbClr val="000000"/>
              </a:solidFill>
              <a:round/>
              <a:headEnd/>
              <a:tailEnd/>
            </a:ln>
            <a:extLst/>
          </p:spPr>
          <p:txBody>
            <a:bodyPr/>
            <a:lstStyle/>
            <a:p>
              <a:endParaRPr lang="pl-PL"/>
            </a:p>
          </p:txBody>
        </p:sp>
        <p:sp>
          <p:nvSpPr>
            <p:cNvPr id="53" name="Line 18">
              <a:extLst>
                <a:ext uri="{FF2B5EF4-FFF2-40B4-BE49-F238E27FC236}">
                  <a16:creationId xmlns:a16="http://schemas.microsoft.com/office/drawing/2014/main" id="{FD86E670-8843-4654-8C61-1E457753CAD1}"/>
                </a:ext>
              </a:extLst>
            </p:cNvPr>
            <p:cNvSpPr>
              <a:spLocks noChangeShapeType="1"/>
            </p:cNvSpPr>
            <p:nvPr/>
          </p:nvSpPr>
          <p:spPr bwMode="auto">
            <a:xfrm>
              <a:off x="3552" y="2169"/>
              <a:ext cx="1" cy="1656"/>
            </a:xfrm>
            <a:prstGeom prst="line">
              <a:avLst/>
            </a:prstGeom>
            <a:grpFill/>
            <a:ln w="9525">
              <a:solidFill>
                <a:srgbClr val="000000"/>
              </a:solidFill>
              <a:round/>
              <a:headEnd/>
              <a:tailEnd/>
            </a:ln>
            <a:extLst/>
          </p:spPr>
          <p:txBody>
            <a:bodyPr/>
            <a:lstStyle/>
            <a:p>
              <a:endParaRPr lang="pl-PL"/>
            </a:p>
          </p:txBody>
        </p:sp>
        <p:sp>
          <p:nvSpPr>
            <p:cNvPr id="54" name="Line 19">
              <a:extLst>
                <a:ext uri="{FF2B5EF4-FFF2-40B4-BE49-F238E27FC236}">
                  <a16:creationId xmlns:a16="http://schemas.microsoft.com/office/drawing/2014/main" id="{F226DF7B-C110-4C03-AF2C-E6577DF4D787}"/>
                </a:ext>
              </a:extLst>
            </p:cNvPr>
            <p:cNvSpPr>
              <a:spLocks noChangeShapeType="1"/>
            </p:cNvSpPr>
            <p:nvPr/>
          </p:nvSpPr>
          <p:spPr bwMode="auto">
            <a:xfrm>
              <a:off x="3552" y="3825"/>
              <a:ext cx="576" cy="1"/>
            </a:xfrm>
            <a:prstGeom prst="line">
              <a:avLst/>
            </a:prstGeom>
            <a:grpFill/>
            <a:ln w="9525">
              <a:solidFill>
                <a:srgbClr val="000000"/>
              </a:solidFill>
              <a:round/>
              <a:headEnd/>
              <a:tailEnd/>
            </a:ln>
            <a:extLst/>
          </p:spPr>
          <p:txBody>
            <a:bodyPr/>
            <a:lstStyle/>
            <a:p>
              <a:endParaRPr lang="pl-PL"/>
            </a:p>
          </p:txBody>
        </p:sp>
        <p:sp>
          <p:nvSpPr>
            <p:cNvPr id="55" name="Line 20">
              <a:extLst>
                <a:ext uri="{FF2B5EF4-FFF2-40B4-BE49-F238E27FC236}">
                  <a16:creationId xmlns:a16="http://schemas.microsoft.com/office/drawing/2014/main" id="{9E9F58D3-1CDF-4973-86D5-930B9A8E2D49}"/>
                </a:ext>
              </a:extLst>
            </p:cNvPr>
            <p:cNvSpPr>
              <a:spLocks noChangeShapeType="1"/>
            </p:cNvSpPr>
            <p:nvPr/>
          </p:nvSpPr>
          <p:spPr bwMode="auto">
            <a:xfrm>
              <a:off x="3552" y="3101"/>
              <a:ext cx="576" cy="1"/>
            </a:xfrm>
            <a:prstGeom prst="line">
              <a:avLst/>
            </a:prstGeom>
            <a:grpFill/>
            <a:ln w="9525">
              <a:solidFill>
                <a:srgbClr val="000000"/>
              </a:solidFill>
              <a:round/>
              <a:headEnd/>
              <a:tailEnd/>
            </a:ln>
            <a:extLst/>
          </p:spPr>
          <p:txBody>
            <a:bodyPr/>
            <a:lstStyle/>
            <a:p>
              <a:endParaRPr lang="pl-PL"/>
            </a:p>
          </p:txBody>
        </p:sp>
        <p:sp>
          <p:nvSpPr>
            <p:cNvPr id="56" name="Line 21">
              <a:extLst>
                <a:ext uri="{FF2B5EF4-FFF2-40B4-BE49-F238E27FC236}">
                  <a16:creationId xmlns:a16="http://schemas.microsoft.com/office/drawing/2014/main" id="{700DAB0C-81CC-4C6A-8F98-1B3020E1664B}"/>
                </a:ext>
              </a:extLst>
            </p:cNvPr>
            <p:cNvSpPr>
              <a:spLocks noChangeShapeType="1"/>
            </p:cNvSpPr>
            <p:nvPr/>
          </p:nvSpPr>
          <p:spPr bwMode="auto">
            <a:xfrm>
              <a:off x="3552" y="2169"/>
              <a:ext cx="576" cy="1"/>
            </a:xfrm>
            <a:prstGeom prst="line">
              <a:avLst/>
            </a:prstGeom>
            <a:grpFill/>
            <a:ln w="9525">
              <a:solidFill>
                <a:srgbClr val="000000"/>
              </a:solidFill>
              <a:round/>
              <a:headEnd/>
              <a:tailEnd/>
            </a:ln>
            <a:extLst/>
          </p:spPr>
          <p:txBody>
            <a:bodyPr/>
            <a:lstStyle/>
            <a:p>
              <a:endParaRPr lang="pl-PL"/>
            </a:p>
          </p:txBody>
        </p:sp>
        <p:sp>
          <p:nvSpPr>
            <p:cNvPr id="57" name="Line 22">
              <a:extLst>
                <a:ext uri="{FF2B5EF4-FFF2-40B4-BE49-F238E27FC236}">
                  <a16:creationId xmlns:a16="http://schemas.microsoft.com/office/drawing/2014/main" id="{849C3091-5A91-4A97-BE6A-EECF9936AF21}"/>
                </a:ext>
              </a:extLst>
            </p:cNvPr>
            <p:cNvSpPr>
              <a:spLocks noChangeShapeType="1"/>
            </p:cNvSpPr>
            <p:nvPr/>
          </p:nvSpPr>
          <p:spPr bwMode="auto">
            <a:xfrm>
              <a:off x="3072" y="2169"/>
              <a:ext cx="480" cy="1"/>
            </a:xfrm>
            <a:prstGeom prst="line">
              <a:avLst/>
            </a:prstGeom>
            <a:grpFill/>
            <a:ln w="9525">
              <a:solidFill>
                <a:srgbClr val="000000"/>
              </a:solidFill>
              <a:round/>
              <a:headEnd type="triangle" w="med" len="med"/>
              <a:tailEnd/>
            </a:ln>
            <a:extLst/>
          </p:spPr>
          <p:txBody>
            <a:bodyPr/>
            <a:lstStyle/>
            <a:p>
              <a:endParaRPr lang="pl-PL"/>
            </a:p>
          </p:txBody>
        </p:sp>
        <p:sp>
          <p:nvSpPr>
            <p:cNvPr id="58" name="Line 23">
              <a:extLst>
                <a:ext uri="{FF2B5EF4-FFF2-40B4-BE49-F238E27FC236}">
                  <a16:creationId xmlns:a16="http://schemas.microsoft.com/office/drawing/2014/main" id="{901C5516-F515-4374-BBDC-7603A583D3D4}"/>
                </a:ext>
              </a:extLst>
            </p:cNvPr>
            <p:cNvSpPr>
              <a:spLocks noChangeShapeType="1"/>
            </p:cNvSpPr>
            <p:nvPr/>
          </p:nvSpPr>
          <p:spPr bwMode="auto">
            <a:xfrm>
              <a:off x="528" y="1392"/>
              <a:ext cx="816" cy="528"/>
            </a:xfrm>
            <a:prstGeom prst="line">
              <a:avLst/>
            </a:prstGeom>
            <a:grpFill/>
            <a:ln w="57150">
              <a:solidFill>
                <a:srgbClr val="000000"/>
              </a:solidFill>
              <a:round/>
              <a:headEnd/>
              <a:tailEnd type="triangle" w="med" len="med"/>
            </a:ln>
            <a:effectLst>
              <a:outerShdw dist="107763" dir="2700000" algn="ctr" rotWithShape="0">
                <a:srgbClr val="C7D7E3"/>
              </a:outerShdw>
            </a:effectLst>
            <a:extLst/>
          </p:spPr>
          <p:txBody>
            <a:bodyPr wrap="none" anchor="ctr">
              <a:spAutoFit/>
            </a:bodyPr>
            <a:lstStyle/>
            <a:p>
              <a:endParaRPr lang="pl-PL"/>
            </a:p>
          </p:txBody>
        </p:sp>
      </p:grpSp>
    </p:spTree>
    <p:extLst>
      <p:ext uri="{BB962C8B-B14F-4D97-AF65-F5344CB8AC3E}">
        <p14:creationId xmlns:p14="http://schemas.microsoft.com/office/powerpoint/2010/main" val="3462219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b="1" dirty="0"/>
              <a:t>Koszty związane z wynagrodzeniem personelu </a:t>
            </a:r>
            <a:r>
              <a:rPr lang="pl-PL" dirty="0"/>
              <a:t>mogą być kwalifikowalne w ramach projektu, o ile wynika to ze specyfiki projektu, na warunkach określonych w </a:t>
            </a:r>
            <a:r>
              <a:rPr lang="pl-PL" i="1" dirty="0"/>
              <a:t>Wytycznych </a:t>
            </a:r>
            <a:r>
              <a:rPr lang="pl-PL" dirty="0"/>
              <a:t>oraz wytycznych programowych.</a:t>
            </a:r>
          </a:p>
          <a:p>
            <a:pPr algn="just"/>
            <a:endParaRPr lang="pl-PL" dirty="0"/>
          </a:p>
          <a:p>
            <a:pPr algn="just"/>
            <a:r>
              <a:rPr lang="pl-PL" dirty="0"/>
              <a:t>Wydatki związane z wynagrodzeniem personelu są ponoszone zgodnie z przepisami krajowymi, w szczególności zgodnie z ustawą z dnia 26 czerwca 1974 r. - </a:t>
            </a:r>
            <a:r>
              <a:rPr lang="pl-PL" b="1" dirty="0"/>
              <a:t>Kodeks pracy oraz z Kodeksem cywilnym</a:t>
            </a:r>
            <a:r>
              <a:rPr lang="pl-PL" dirty="0"/>
              <a:t>.</a:t>
            </a:r>
          </a:p>
          <a:p>
            <a:pPr algn="just"/>
            <a:endParaRPr lang="pl-PL" dirty="0"/>
          </a:p>
          <a:p>
            <a:pPr algn="just"/>
            <a:r>
              <a:rPr lang="pl-PL" b="1" dirty="0"/>
              <a:t>Kwalifikowalnymi składnikami wynagrodzenia personelu są w szczególności </a:t>
            </a:r>
            <a:r>
              <a:rPr lang="pl-PL" dirty="0"/>
              <a:t>wynagrodzenie brutto, składki pracodawcy na ubezpieczenia społeczne, zdrowotne, składki na Fundusz Pracy, Fundusz Gwarantowanych Świadczeń Pracowniczych oraz wydatki ponoszone na Pracowniczy Program Emerytalny zgodnie z ustawą z dnia 20 kwietnia 2004 r. o pracowniczych programach emerytalnych (Dz. U. z 2014 r, poz. 710).</a:t>
            </a:r>
            <a:endParaRPr lang="pl-PL" b="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485950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lnSpcReduction="10000"/>
          </a:bodyPr>
          <a:lstStyle/>
          <a:p>
            <a:pPr algn="just"/>
            <a:r>
              <a:rPr lang="pl-PL" dirty="0"/>
              <a:t>W ramach wynagrodzenia personelu, </a:t>
            </a:r>
            <a:r>
              <a:rPr lang="pl-PL" b="1" dirty="0"/>
              <a:t>niekwalifikowalne są:</a:t>
            </a:r>
          </a:p>
          <a:p>
            <a:pPr algn="just"/>
            <a:r>
              <a:rPr lang="pl-PL" b="1" dirty="0"/>
              <a:t>a)</a:t>
            </a:r>
            <a:r>
              <a:rPr lang="pl-PL" dirty="0"/>
              <a:t> wpłaty dokonywane przez pracodawców zgodnie z ustawą z dnia 27 sierpnia 1997 r. o rehabilitacji zawodowej i społecznej oraz zatrudnianiu osób niepełnosprawnych (Dz. U. z 2011 r. Nr 127, poz. 721, z </a:t>
            </a:r>
            <a:r>
              <a:rPr lang="pl-PL" dirty="0" err="1"/>
              <a:t>późn</a:t>
            </a:r>
            <a:r>
              <a:rPr lang="pl-PL" dirty="0"/>
              <a:t>. zm.) na Państwowy Fundusz Rehabilitacji Osób Niepełnosprawnych, zwany dalej „</a:t>
            </a:r>
            <a:r>
              <a:rPr lang="pl-PL" b="1" dirty="0"/>
              <a:t>PFRON”,</a:t>
            </a:r>
          </a:p>
          <a:p>
            <a:pPr algn="just"/>
            <a:r>
              <a:rPr lang="pl-PL" b="1" dirty="0"/>
              <a:t>b)</a:t>
            </a:r>
            <a:r>
              <a:rPr lang="pl-PL" dirty="0"/>
              <a:t> </a:t>
            </a:r>
            <a:r>
              <a:rPr lang="pl-PL" b="1" dirty="0"/>
              <a:t>świadczenia realizowane ze środków ZFŚS </a:t>
            </a:r>
            <a:r>
              <a:rPr lang="pl-PL" dirty="0"/>
              <a:t>dla personelu projektu,</a:t>
            </a:r>
          </a:p>
          <a:p>
            <a:pPr algn="just"/>
            <a:r>
              <a:rPr lang="pl-PL" b="1" dirty="0"/>
              <a:t>c) koszty ubezpieczenia cywilnego </a:t>
            </a:r>
            <a:r>
              <a:rPr lang="pl-PL" dirty="0"/>
              <a:t>funkcjonariuszy publicznych za szkodę wyrządzoną przy wykonywaniu władzy publicznej,</a:t>
            </a:r>
          </a:p>
          <a:p>
            <a:pPr algn="just"/>
            <a:r>
              <a:rPr lang="pl-PL" b="1" dirty="0"/>
              <a:t>d) nagrody jubileuszowe i odprawy pracownicze </a:t>
            </a:r>
            <a:r>
              <a:rPr lang="pl-PL" dirty="0"/>
              <a:t>dla personelu projektu,</a:t>
            </a:r>
          </a:p>
          <a:p>
            <a:pPr algn="just"/>
            <a:r>
              <a:rPr lang="pl-PL" b="1" dirty="0"/>
              <a:t>e)</a:t>
            </a:r>
            <a:r>
              <a:rPr lang="pl-PL" dirty="0"/>
              <a:t> </a:t>
            </a:r>
            <a:r>
              <a:rPr lang="pl-PL" b="1" dirty="0"/>
              <a:t>koszty składek i opłat fakultatywnych</a:t>
            </a:r>
            <a:r>
              <a:rPr lang="pl-PL" dirty="0"/>
              <a:t>, niewymaganych obowiązującymi przepisami prawa krajowego, chyba że:</a:t>
            </a:r>
          </a:p>
          <a:p>
            <a:pPr algn="just"/>
            <a:r>
              <a:rPr lang="pl-PL" b="1" dirty="0"/>
              <a:t>i.</a:t>
            </a:r>
            <a:r>
              <a:rPr lang="pl-PL" dirty="0"/>
              <a:t> zostały przewidziane w regulaminie pracy lub regulaminie wynagradzania danej instytucji lub też innych właściwych przepisach prawa pracy oraz</a:t>
            </a:r>
            <a:endParaRPr lang="pl-PL" b="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6390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a:t>
            </a:r>
          </a:p>
        </p:txBody>
      </p:sp>
      <p:sp>
        <p:nvSpPr>
          <p:cNvPr id="3" name="Symbol zastępczy zawartości 2"/>
          <p:cNvSpPr>
            <a:spLocks noGrp="1"/>
          </p:cNvSpPr>
          <p:nvPr>
            <p:ph idx="1"/>
          </p:nvPr>
        </p:nvSpPr>
        <p:spPr>
          <a:xfrm>
            <a:off x="207133" y="1308055"/>
            <a:ext cx="11348581" cy="4615449"/>
          </a:xfrm>
        </p:spPr>
        <p:txBody>
          <a:bodyPr>
            <a:normAutofit lnSpcReduction="10000"/>
          </a:bodyPr>
          <a:lstStyle/>
          <a:p>
            <a:pPr marL="342900" indent="-342900">
              <a:buFont typeface="Wingdings" panose="05000000000000000000" pitchFamily="2" charset="2"/>
              <a:buChar char="§"/>
            </a:pPr>
            <a:r>
              <a:rPr lang="pl-PL" dirty="0"/>
              <a:t>Beneficjent zobowiązuje się niezwłocznie i pisemnie poinformować Instytucję Pośredniczącą</a:t>
            </a:r>
          </a:p>
          <a:p>
            <a:r>
              <a:rPr lang="pl-PL" dirty="0"/>
              <a:t>o problemach w realizacji Projektu, w szczególności o zamiarze zaprzestania jego realizacji.</a:t>
            </a:r>
          </a:p>
          <a:p>
            <a:pPr marL="342900" indent="-342900">
              <a:buFont typeface="Wingdings" panose="05000000000000000000" pitchFamily="2" charset="2"/>
              <a:buChar char="§"/>
            </a:pPr>
            <a:r>
              <a:rPr lang="pl-PL" dirty="0"/>
              <a:t>Beneficjent zobowiązuje się do współpracy z beneficjentami projektów realizowanych w celu</a:t>
            </a:r>
          </a:p>
          <a:p>
            <a:r>
              <a:rPr lang="pl-PL" dirty="0"/>
              <a:t>tematycznym 9 w regionalnych programach operacyjnych w celu zapewnienia kompleksowego</a:t>
            </a:r>
          </a:p>
          <a:p>
            <a:r>
              <a:rPr lang="pl-PL" dirty="0"/>
              <a:t>wsparcia osobom kończącym udział w tych projektach, o ile kwalifikują się do Projektu.</a:t>
            </a:r>
          </a:p>
          <a:p>
            <a:pPr marL="342900" indent="-342900">
              <a:buFont typeface="Wingdings" panose="05000000000000000000" pitchFamily="2" charset="2"/>
              <a:buChar char="§"/>
            </a:pPr>
            <a:r>
              <a:rPr lang="pl-PL" dirty="0"/>
              <a:t>Beneficjent rozlicza koszty bezpośrednie Projektu wyłącznie następującymi stawkami</a:t>
            </a:r>
          </a:p>
          <a:p>
            <a:r>
              <a:rPr lang="pl-PL" dirty="0"/>
              <a:t>Jednostkowymi ( konkurs 2018 r.):</a:t>
            </a:r>
          </a:p>
          <a:p>
            <a:r>
              <a:rPr lang="pl-PL" dirty="0"/>
              <a:t>1) stawka jednostkowa aktywizacji zawodowej osób młodych niepracujących – 11 550 zł,</a:t>
            </a:r>
          </a:p>
          <a:p>
            <a:r>
              <a:rPr lang="pl-PL" dirty="0"/>
              <a:t>2) stawka jednostkowa wsparcia osób młodych pracujących – 4 780 zł,</a:t>
            </a:r>
          </a:p>
          <a:p>
            <a:r>
              <a:rPr lang="pl-PL" dirty="0"/>
              <a:t>- na warunkach określonych w regulaminie konkursu oraz zgodnie z Wnioskiem i </a:t>
            </a:r>
            <a:r>
              <a:rPr lang="pl-PL" i="1" dirty="0"/>
              <a:t>Wytycznymi</a:t>
            </a:r>
          </a:p>
          <a:p>
            <a:r>
              <a:rPr lang="pl-PL" i="1" dirty="0"/>
              <a:t>w zakresie kwalifikowalności</a:t>
            </a:r>
            <a:endParaRPr lang="pl-PL" dirty="0"/>
          </a:p>
        </p:txBody>
      </p:sp>
    </p:spTree>
    <p:extLst>
      <p:ext uri="{BB962C8B-B14F-4D97-AF65-F5344CB8AC3E}">
        <p14:creationId xmlns:p14="http://schemas.microsoft.com/office/powerpoint/2010/main" val="356177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fontScale="92500" lnSpcReduction="10000"/>
          </a:bodyPr>
          <a:lstStyle/>
          <a:p>
            <a:pPr algn="just"/>
            <a:r>
              <a:rPr lang="pl-PL" dirty="0"/>
              <a:t>W ramach wynagrodzenia personelu, </a:t>
            </a:r>
            <a:r>
              <a:rPr lang="pl-PL" b="1" dirty="0"/>
              <a:t>niekwalifikowalne są:</a:t>
            </a:r>
          </a:p>
          <a:p>
            <a:pPr algn="just"/>
            <a:r>
              <a:rPr lang="pl-PL" b="1" dirty="0"/>
              <a:t>ii. </a:t>
            </a:r>
            <a:r>
              <a:rPr lang="pl-PL" dirty="0"/>
              <a:t>zostały wprowadzone w danej instytucji co najmniej 6 miesięcy przed złożeniem wniosku o dofinansowanie oraz,</a:t>
            </a:r>
          </a:p>
          <a:p>
            <a:pPr algn="just"/>
            <a:r>
              <a:rPr lang="pl-PL" b="1" dirty="0"/>
              <a:t>iii. </a:t>
            </a:r>
            <a:r>
              <a:rPr lang="pl-PL" dirty="0"/>
              <a:t>potencjalnie obejmują wszystkich pracowników danej instytucji, a zasady ich odprowadzania/przyznawania są takie same w przypadku personelu zaangażowanego do realizacji projektów oraz pozostałych pracowników beneficjenta.</a:t>
            </a:r>
            <a:endParaRPr lang="pl-PL" b="1" dirty="0"/>
          </a:p>
          <a:p>
            <a:pPr algn="just"/>
            <a:r>
              <a:rPr lang="pl-PL" b="1" dirty="0"/>
              <a:t>Niekwalifikowalne jest wynagrodzenie personelu projektu zatrudnionego jednocześnie w instytucji uczestniczącej </a:t>
            </a:r>
            <a:r>
              <a:rPr lang="pl-PL" dirty="0"/>
              <a:t>w realizacji PO na podstawie stosunku pracy, chyba że nie zachodzi konflikt interesów lub podwójne finansowanie. </a:t>
            </a:r>
          </a:p>
          <a:p>
            <a:pPr algn="just"/>
            <a:r>
              <a:rPr lang="pl-PL" b="1" dirty="0"/>
              <a:t>Konflikt interesów </a:t>
            </a:r>
            <a:r>
              <a:rPr lang="pl-PL" dirty="0"/>
              <a:t>- naruszenie zasady bezinteresowności i bezstronności, tj. w szczególności: przyjmowanie jakiejkolwiek formy zapłaty za wykonywanie zadań mających związek lub kolidujących ze stanowiskiem służbowym, podejmowanie dodatkowego zatrudnienia lub zajęcia zarobkowego mogącego mieć negatywny wpływ na sprawy prowadzone w ramach obowiązków służbowych, prowadzenie szkoleń, o ile mogłoby to mieć negatywny wpływ na bezstronność prowadzenia spraw służbowych.</a:t>
            </a:r>
            <a:endParaRPr lang="pl-PL" b="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789487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b="1" dirty="0"/>
              <a:t>Dodatkowe wynagrodzenie roczne personelu </a:t>
            </a:r>
            <a:r>
              <a:rPr lang="pl-PL" dirty="0"/>
              <a:t>projektu jest kwalifikowalne wyłącznie, jeżeli wynika z przepisów prawa pracy i odpowiada proporcji, w której wynagrodzenie zasadnicze będące podstawą jego naliczenia jest rozliczane w ramach projektu.</a:t>
            </a:r>
          </a:p>
          <a:p>
            <a:pPr algn="just"/>
            <a:endParaRPr lang="pl-PL" b="1" dirty="0"/>
          </a:p>
          <a:p>
            <a:pPr algn="just"/>
            <a:r>
              <a:rPr lang="pl-PL" b="1" dirty="0"/>
              <a:t>Osoba dysponująca środkami dofinansowania projektu </a:t>
            </a:r>
            <a:r>
              <a:rPr lang="pl-PL" dirty="0"/>
              <a:t>(tj. osoba upoważniona do podejmowania wiążących decyzji finansowych w imieniu beneficjenta) </a:t>
            </a:r>
            <a:r>
              <a:rPr lang="pl-PL" b="1" u="sng" dirty="0"/>
              <a:t>nie może być prawomocnie skazana za przestępstwo przeciwko mieniu, przeciwko obrotowi gospodarczemu, przeciwko działalności instytucji państwowych oraz samorządu terytorialnego, przeciwko wiarygodności dokumentów lub za przestępstwo skarbowe, co beneficjent weryfikuje na podstawie oświadczenia tej osoby przed jej zaangażowaniem do projektu</a:t>
            </a:r>
            <a:r>
              <a:rPr lang="pl-PL" dirty="0"/>
              <a:t>. ( dotyczy również personelu w Kosztach Pośrednich!)</a:t>
            </a:r>
            <a:endParaRPr lang="pl-PL" b="1"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134743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dirty="0"/>
              <a:t>Wydatki związane z zaangażowaniem osoby wykonującej zadania w projekcie lub projektach są kwalifikowalne, o ile:</a:t>
            </a:r>
          </a:p>
          <a:p>
            <a:pPr algn="just"/>
            <a:r>
              <a:rPr lang="pl-PL" b="1" dirty="0"/>
              <a:t>a) obciążenie </a:t>
            </a:r>
            <a:r>
              <a:rPr lang="pl-PL" dirty="0"/>
              <a:t>z tego wynikające nie wyklucza możliwości prawidłowej i efektywnej realizacji wszystkich zadań powierzonych danej osobie,</a:t>
            </a:r>
          </a:p>
          <a:p>
            <a:pPr algn="just"/>
            <a:r>
              <a:rPr lang="pl-PL" b="1" dirty="0"/>
              <a:t>b) łączne zaangażowanie zawodowe </a:t>
            </a:r>
            <a:r>
              <a:rPr lang="pl-PL" dirty="0"/>
              <a:t>tej osoby w realizację wszystkich projektów finansowanych z funduszy strukturalnych i FS oraz działań finansowanych z innych źródeł, w tym środków własnych beneficjenta i innych podmiotów, </a:t>
            </a:r>
            <a:r>
              <a:rPr lang="pl-PL" b="1" u="sng" dirty="0"/>
              <a:t>nie przekracza 276 godzin miesięcznie,</a:t>
            </a:r>
          </a:p>
          <a:p>
            <a:pPr algn="just"/>
            <a:r>
              <a:rPr lang="pl-PL" b="1" dirty="0"/>
              <a:t>c) wykonanie zadań przez tę osobę </a:t>
            </a:r>
            <a:r>
              <a:rPr lang="pl-PL" dirty="0"/>
              <a:t>jest potwierdzone </a:t>
            </a:r>
            <a:r>
              <a:rPr lang="pl-PL" b="1" dirty="0"/>
              <a:t>protokołem sporządzonym przez tę osobę, </a:t>
            </a:r>
            <a:r>
              <a:rPr lang="pl-PL" dirty="0"/>
              <a:t>wskazującym prawidłowe wykonanie zadań, liczbę oraz ewidencję godzin w danym miesiącu kalendarzowym poświęconych na wykonanie zadań w projekcie, z wyłączeniem przypadku, gdy osoba ta wykonuje zadania na podstawie stosunku pracy, a dokumenty związane z jej zaangażowaniem wyraźnie wskazują na jej godziny pracy (powinny być wskazane ze szczegółowością „od/do ”.)</a:t>
            </a:r>
            <a:endParaRPr lang="pl-PL" b="1"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681186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b="1" dirty="0"/>
              <a:t>Spełnienie warunków dot. obciążenia i łącznego zaangażowania zawodowego</a:t>
            </a:r>
            <a:r>
              <a:rPr lang="pl-PL" dirty="0"/>
              <a:t> </a:t>
            </a:r>
            <a:r>
              <a:rPr lang="pl-PL" b="1" dirty="0"/>
              <a:t>należy zweryfikować </a:t>
            </a:r>
            <a:r>
              <a:rPr lang="pl-PL" u="sng" dirty="0"/>
              <a:t>przed zaangażowaniem osoby do projektu</a:t>
            </a:r>
            <a:r>
              <a:rPr lang="pl-PL" dirty="0"/>
              <a:t>. </a:t>
            </a:r>
          </a:p>
          <a:p>
            <a:pPr algn="just"/>
            <a:endParaRPr lang="pl-PL" dirty="0"/>
          </a:p>
          <a:p>
            <a:pPr algn="just"/>
            <a:r>
              <a:rPr lang="pl-PL" dirty="0"/>
              <a:t>Warunki te powinny być spełnione </a:t>
            </a:r>
            <a:r>
              <a:rPr lang="pl-PL" b="1" dirty="0"/>
              <a:t>w całym okresie kwalifikowania </a:t>
            </a:r>
            <a:r>
              <a:rPr lang="pl-PL" dirty="0"/>
              <a:t>wynagrodzenia danej osoby w tym projekcie, przy czym w przypadku wystąpienia nieprawidłowości w zakresie spełnienia warunku dot. wykonywania zadań przez tę osobę, za niekwalifikowalne należy uznać wynagrodzenie personelu projektu (w całości lub w części) </a:t>
            </a:r>
            <a:r>
              <a:rPr lang="pl-PL" b="1" u="sng" dirty="0"/>
              <a:t>w tym projekcie, w ramach którego zaangażowanie personelu projektu spowodowało naruszenie tego warunku. </a:t>
            </a:r>
          </a:p>
          <a:p>
            <a:pPr algn="just"/>
            <a:endParaRPr lang="pl-PL" b="1" u="sng"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643774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b="1" dirty="0"/>
              <a:t>Limit zaangażowania zawodowego</a:t>
            </a:r>
            <a:r>
              <a:rPr lang="pl-PL" dirty="0"/>
              <a:t> dotyczy wszystkich form zaangażowania zawodowego, w szczególności:</a:t>
            </a:r>
          </a:p>
          <a:p>
            <a:pPr algn="just"/>
            <a:endParaRPr lang="pl-PL" dirty="0"/>
          </a:p>
          <a:p>
            <a:pPr algn="just"/>
            <a:r>
              <a:rPr lang="pl-PL" b="1" dirty="0"/>
              <a:t>a) w przypadku stosunku pracy</a:t>
            </a:r>
            <a:r>
              <a:rPr lang="pl-PL" dirty="0"/>
              <a:t> – uwzględnia liczbę dni roboczych w danym miesiącu wynikających ze stosunku pracy, przy czym do limitu wlicza się czas nieobecności pracownika związanej ze zwolnieniami lekarskimi i urlopem wypoczynkowym, a nie wlicza się czasu nieobecności pracownika związanej z urlopem bezpłatnym,</a:t>
            </a:r>
            <a:endParaRPr lang="pl-PL" b="1" dirty="0"/>
          </a:p>
          <a:p>
            <a:pPr algn="just"/>
            <a:r>
              <a:rPr lang="pl-PL" b="1" dirty="0"/>
              <a:t>b) w przypadku stosunku cywilnoprawnego</a:t>
            </a:r>
            <a:r>
              <a:rPr lang="pl-PL" dirty="0"/>
              <a:t>, samozatrudnienia oraz innych form zaangażowania – uwzględnia czas faktycznie przepracowany, w tym czas zaangażowania w ramach własnej działalności gospodarczej poza projektami (o ile dotyczy).</a:t>
            </a:r>
          </a:p>
          <a:p>
            <a:pPr algn="just"/>
            <a:endParaRPr lang="pl-PL" b="1" u="sng"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968468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a:bodyPr>
          <a:lstStyle/>
          <a:p>
            <a:pPr algn="just"/>
            <a:r>
              <a:rPr lang="pl-PL" dirty="0"/>
              <a:t>Właściwa instytucja będąca stroną umowy zapewnia, że </a:t>
            </a:r>
            <a:r>
              <a:rPr lang="pl-PL" b="1" dirty="0"/>
              <a:t>beneficjent zobowiązuje się w umowie o dofinansowanie do wprowadzania na bieżąco</a:t>
            </a:r>
            <a:r>
              <a:rPr lang="pl-PL" dirty="0"/>
              <a:t> następujących danych do systemu informatycznego w zakresie angażowania personelu projektu, w celu potwierdzenia spełnienia warunków określonych w </a:t>
            </a:r>
            <a:r>
              <a:rPr lang="pl-PL" i="1" dirty="0"/>
              <a:t>Wytycznych:</a:t>
            </a:r>
          </a:p>
          <a:p>
            <a:pPr algn="just"/>
            <a:endParaRPr lang="pl-PL" i="1" dirty="0"/>
          </a:p>
          <a:p>
            <a:pPr algn="just"/>
            <a:r>
              <a:rPr lang="pl-PL" b="1" dirty="0"/>
              <a:t>a) dane dotyczące personelu projektu</a:t>
            </a:r>
            <a:r>
              <a:rPr lang="pl-PL" dirty="0"/>
              <a:t>, w tym: nr PESEL, imię, nazwisko, </a:t>
            </a:r>
          </a:p>
          <a:p>
            <a:pPr algn="just"/>
            <a:r>
              <a:rPr lang="pl-PL" b="1" dirty="0"/>
              <a:t>b) dane dotyczące formy zaangażowania </a:t>
            </a:r>
            <a:r>
              <a:rPr lang="pl-PL" dirty="0"/>
              <a:t>personelu w ramach projektu: stanowisko, forma zaangażowania w projekcie, data zaangażowania do projektu, okres zaangażowania osoby w projekcie, wymiar czasu pracy oraz godziny pracy, jeśli zostały określone w dokumentach związanych z jej zaangażowaniem,</a:t>
            </a:r>
          </a:p>
          <a:p>
            <a:pPr algn="just"/>
            <a:r>
              <a:rPr lang="pl-PL" b="1" dirty="0"/>
              <a:t>c) w zakresie protokołów </a:t>
            </a:r>
            <a:r>
              <a:rPr lang="pl-PL" dirty="0"/>
              <a:t>– dane dotyczące godzin faktycznego zaangażowania za dany miesiąc kalendarzowy ze szczegółowością wskazującą na rok, miesiąc, dzień i godziny zaangażowania.</a:t>
            </a:r>
            <a:endParaRPr lang="pl-PL" b="1"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559984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p:txBody>
          <a:bodyPr>
            <a:normAutofit fontScale="92500" lnSpcReduction="20000"/>
          </a:bodyPr>
          <a:lstStyle/>
          <a:p>
            <a:pPr marL="285750" indent="-285750" algn="just">
              <a:buFont typeface="Wingdings" panose="05000000000000000000" pitchFamily="2" charset="2"/>
              <a:buChar char="§"/>
            </a:pPr>
            <a:r>
              <a:rPr lang="pl-PL" b="1" dirty="0"/>
              <a:t>Wydatki na wynagrodzenie personelu są kwalifikowalne pod warunkiem</a:t>
            </a:r>
            <a:r>
              <a:rPr lang="pl-PL" dirty="0"/>
              <a:t>, że ich wysokość odpowiada stawkom faktycznie stosowanym u beneficjenta poza projektami współfinansowanymi z funduszy strukturalnych i FS na analogicznych stanowiskach lub na stanowiskach wymagających analogicznych kwalifikacji. Dotyczy to również pozostałych składników wynagrodzenia personelu, w tym nagród i premii.</a:t>
            </a:r>
          </a:p>
          <a:p>
            <a:pPr marL="285750" indent="-285750" algn="just">
              <a:buFont typeface="Wingdings" panose="05000000000000000000" pitchFamily="2" charset="2"/>
              <a:buChar char="§"/>
            </a:pPr>
            <a:r>
              <a:rPr lang="pl-PL" b="1" dirty="0"/>
              <a:t>Koszty związane z wyposażeniem stanowiska pracy personelu projektu są kwalifikowalne w pełnej wysokości</a:t>
            </a:r>
            <a:r>
              <a:rPr lang="pl-PL" dirty="0"/>
              <a:t>, </a:t>
            </a:r>
            <a:r>
              <a:rPr lang="pl-PL" b="1" dirty="0"/>
              <a:t>wyłącznie</a:t>
            </a:r>
            <a:r>
              <a:rPr lang="pl-PL" dirty="0"/>
              <a:t> w przypadku personelu projektu zatrudnionego na podstawie stosunku pracy w wymiarze </a:t>
            </a:r>
            <a:r>
              <a:rPr lang="pl-PL" b="1" dirty="0"/>
              <a:t>co najmniej ½ etatu</a:t>
            </a:r>
            <a:r>
              <a:rPr lang="pl-PL" dirty="0"/>
              <a:t>. W przypadku personelu projektu zaangażowanego na podstawie stosunku pracy w wymiarze poniżej ½ etatu lub na podstawie innych form zaangażowania, koszty związane z wyposażeniem stanowiska pracy personelu projektu są niekwalifikowalne. </a:t>
            </a:r>
          </a:p>
          <a:p>
            <a:pPr marL="285750" indent="-285750" algn="just">
              <a:buFont typeface="Wingdings" panose="05000000000000000000" pitchFamily="2" charset="2"/>
              <a:buChar char="§"/>
            </a:pPr>
            <a:r>
              <a:rPr lang="pl-PL" dirty="0"/>
              <a:t>W przypadku projektów partnerskich </a:t>
            </a:r>
            <a:r>
              <a:rPr lang="pl-PL" b="1" dirty="0"/>
              <a:t>nie jest dopuszczalne angażowanie jako personelu projektu pracowników partnerów </a:t>
            </a:r>
            <a:r>
              <a:rPr lang="pl-PL" dirty="0"/>
              <a:t>przez beneficjenta i odwrotnie.</a:t>
            </a:r>
          </a:p>
          <a:p>
            <a:pPr marL="285750" indent="-285750" algn="just">
              <a:buFont typeface="Wingdings" panose="05000000000000000000" pitchFamily="2" charset="2"/>
              <a:buChar char="§"/>
            </a:pPr>
            <a:r>
              <a:rPr lang="pl-PL" b="1" dirty="0"/>
              <a:t>W ramach projektu mogą być kwalifikowalne koszty delegacji służbowych oraz koszty związane z podnoszeniem kwalifikacji zawodowych personelu projektu</a:t>
            </a:r>
            <a:r>
              <a:rPr lang="pl-PL" dirty="0"/>
              <a:t>, pod warunkiem, że </a:t>
            </a:r>
            <a:r>
              <a:rPr lang="pl-PL" b="1" dirty="0"/>
              <a:t>jest to niezbędne </a:t>
            </a:r>
            <a:r>
              <a:rPr lang="pl-PL" dirty="0"/>
              <a:t>dla prawidłowej realizacji projektu oraz koszty te zostały uwzględnione w zatwierdzonym wniosku o dofinansowanie projektu.</a:t>
            </a:r>
            <a:r>
              <a:rPr lang="pl-PL" b="1" dirty="0">
                <a:solidFill>
                  <a:schemeClr val="tx2"/>
                </a:solidFill>
              </a:rPr>
              <a:t> </a:t>
            </a: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227082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p:txBody>
          <a:bodyPr>
            <a:normAutofit fontScale="92500" lnSpcReduction="10000"/>
          </a:bodyPr>
          <a:lstStyle/>
          <a:p>
            <a:pPr algn="just"/>
            <a:r>
              <a:rPr lang="pl-PL" dirty="0"/>
              <a:t>Umowa o pracę z osobą stanowiącą personel projektu obejmuje wszystkie zadania wykonywane przez tę osobę w ramach projektu lub projektów realizowanych przez beneficjenta. Tym samym, </a:t>
            </a:r>
            <a:r>
              <a:rPr lang="pl-PL" b="1" dirty="0"/>
              <a:t>nie jest możliwe angażowanie takiej osoby przez beneficjenta do realizacji żadnych zadań w ramach tego lub innego projektu na podstawie </a:t>
            </a:r>
            <a:r>
              <a:rPr lang="pl-PL" b="1" u="sng" dirty="0"/>
              <a:t>stosunku cywilnoprawnego</a:t>
            </a:r>
            <a:r>
              <a:rPr lang="pl-PL" b="1" dirty="0"/>
              <a:t>,</a:t>
            </a:r>
            <a:r>
              <a:rPr lang="pl-PL" dirty="0"/>
              <a:t> z wyjątkiem umów, w wyniku których następuje wykonanie oznaczonego dzieła</a:t>
            </a:r>
            <a:endParaRPr lang="pl-PL" b="1" dirty="0">
              <a:solidFill>
                <a:schemeClr val="tx2"/>
              </a:solidFill>
            </a:endParaRPr>
          </a:p>
          <a:p>
            <a:pPr algn="just"/>
            <a:r>
              <a:rPr lang="pl-PL" b="1" dirty="0"/>
              <a:t>W przypadku zatrudniania personelu na podstawie stosunku pracy, wydatki na wynagrodzenie personelu są kwalifikowalne, jeżeli:</a:t>
            </a:r>
          </a:p>
          <a:p>
            <a:pPr algn="just"/>
            <a:r>
              <a:rPr lang="pl-PL" dirty="0"/>
              <a:t>a) pracownik jest zatrudniony lub oddelegowany w celu realizacji zadań związanych bezpośrednio z realizacją projektu;</a:t>
            </a:r>
          </a:p>
          <a:p>
            <a:pPr algn="just"/>
            <a:r>
              <a:rPr lang="pl-PL" dirty="0"/>
              <a:t>b) okres zatrudnienia lub oddelegowania jest kwalifikowalny do końcowej daty kwalifikowalności wydatków wyznaczonej w umowie o dofinansowanie; </a:t>
            </a:r>
          </a:p>
          <a:p>
            <a:pPr algn="just"/>
            <a:r>
              <a:rPr lang="pl-PL" dirty="0"/>
              <a:t>c) zatrudnienie lub oddelegowanie do pełnienia zadań związanych z realizacją projektu jest odpowiednio udokumentowane postanowieniami umowy o pracę lub zakresem czynności służbowych pracownika lub opisem stanowiska pracy; przez odpowiednie udokumentowanie należy rozumieć m.in. wskazanie w ww. dokumentach zadań, które dana osoba będzie wykonywała w ramach projektu.</a:t>
            </a: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23721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350846"/>
            <a:ext cx="11348581" cy="500715"/>
          </a:xfrm>
        </p:spPr>
        <p:txBody>
          <a:bodyPr>
            <a:normAutofit fontScale="90000"/>
          </a:bodyPr>
          <a:lstStyle/>
          <a:p>
            <a:r>
              <a:rPr lang="pl-PL" b="1" dirty="0"/>
              <a:t>Zatrudnianie personelu – stosunek pracy</a:t>
            </a:r>
          </a:p>
        </p:txBody>
      </p:sp>
      <p:sp>
        <p:nvSpPr>
          <p:cNvPr id="3" name="Symbol zastępczy zawartości 2"/>
          <p:cNvSpPr>
            <a:spLocks noGrp="1"/>
          </p:cNvSpPr>
          <p:nvPr>
            <p:ph idx="1"/>
          </p:nvPr>
        </p:nvSpPr>
        <p:spPr>
          <a:xfrm>
            <a:off x="383490" y="1387568"/>
            <a:ext cx="10515600" cy="4526732"/>
          </a:xfrm>
        </p:spPr>
        <p:txBody>
          <a:bodyPr>
            <a:normAutofit lnSpcReduction="10000"/>
          </a:bodyPr>
          <a:lstStyle/>
          <a:p>
            <a:pPr algn="just"/>
            <a:r>
              <a:rPr lang="pl-PL" b="1" dirty="0"/>
              <a:t>Jeżeli stosunek pracy pracownika beneficjenta tylko w części obejmuje zadania w ramach projektu </a:t>
            </a:r>
            <a:r>
              <a:rPr lang="pl-PL" dirty="0"/>
              <a:t>(np. na ½ etatu, ¼ etatu w ramach projektu), wydatki związane z wynagrodzeniem w ramach projektu są kwalifikowalne, o ile:</a:t>
            </a:r>
          </a:p>
          <a:p>
            <a:pPr algn="just"/>
            <a:endParaRPr lang="pl-PL" dirty="0"/>
          </a:p>
          <a:p>
            <a:pPr algn="just"/>
            <a:r>
              <a:rPr lang="pl-PL" b="1" dirty="0"/>
              <a:t>a)</a:t>
            </a:r>
            <a:r>
              <a:rPr lang="pl-PL" dirty="0"/>
              <a:t> </a:t>
            </a:r>
            <a:r>
              <a:rPr lang="pl-PL" b="1" dirty="0"/>
              <a:t>zadania związane z realizacją projektu zostaną wyraźnie wyodrębnione w umowie o pracę </a:t>
            </a:r>
            <a:r>
              <a:rPr lang="pl-PL" dirty="0"/>
              <a:t>lub zakresie czynności służbowych pracownika lub opisie stanowiska pracy,</a:t>
            </a:r>
          </a:p>
          <a:p>
            <a:pPr algn="just"/>
            <a:r>
              <a:rPr lang="pl-PL" b="1" dirty="0"/>
              <a:t>b)</a:t>
            </a:r>
            <a:r>
              <a:rPr lang="pl-PL" dirty="0"/>
              <a:t> </a:t>
            </a:r>
            <a:r>
              <a:rPr lang="pl-PL" b="1" dirty="0"/>
              <a:t>zakres zadań związanych z realizacją projektu stanowi podstawę do określenia proporcji faktycznego </a:t>
            </a:r>
            <a:r>
              <a:rPr lang="pl-PL" dirty="0"/>
              <a:t>zaangażowania pracownika w realizację projektu w stosunku do czasu pracy wynikającego z umowy o pracę tego pracownika, </a:t>
            </a:r>
          </a:p>
          <a:p>
            <a:pPr algn="just"/>
            <a:r>
              <a:rPr lang="pl-PL" b="1" dirty="0"/>
              <a:t>c)</a:t>
            </a:r>
            <a:r>
              <a:rPr lang="pl-PL" dirty="0"/>
              <a:t> </a:t>
            </a:r>
            <a:r>
              <a:rPr lang="pl-PL" b="1" dirty="0"/>
              <a:t>wydatek związany z wynagrodzeniem personelu projektu odpowiada proporcji</a:t>
            </a:r>
            <a:r>
              <a:rPr lang="pl-PL" dirty="0"/>
              <a:t>, o której mowa w lit. b, chyba że zakres odpowiedzialności, złożoność lub poziom wymaganych kompetencji na danym stanowisku uzasadnia różnicę w udziale wydatku do czasu pracy wynikającego ze stosunku pracy.</a:t>
            </a:r>
            <a:endParaRPr lang="pl-PL" b="1" dirty="0">
              <a:solidFill>
                <a:schemeClr val="tx2"/>
              </a:solidFill>
            </a:endParaRP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492023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589385"/>
            <a:ext cx="11348581" cy="500715"/>
          </a:xfrm>
        </p:spPr>
        <p:txBody>
          <a:bodyPr>
            <a:normAutofit fontScale="90000"/>
          </a:bodyPr>
          <a:lstStyle/>
          <a:p>
            <a:r>
              <a:rPr lang="pl-PL" b="1" dirty="0"/>
              <a:t>Zatrudnianie personelu – stosunek pracy</a:t>
            </a:r>
          </a:p>
        </p:txBody>
      </p:sp>
      <p:sp>
        <p:nvSpPr>
          <p:cNvPr id="3" name="Symbol zastępczy zawartości 2"/>
          <p:cNvSpPr>
            <a:spLocks noGrp="1"/>
          </p:cNvSpPr>
          <p:nvPr>
            <p:ph idx="1"/>
          </p:nvPr>
        </p:nvSpPr>
        <p:spPr>
          <a:xfrm>
            <a:off x="383490" y="1403616"/>
            <a:ext cx="10515600" cy="4526732"/>
          </a:xfrm>
        </p:spPr>
        <p:txBody>
          <a:bodyPr>
            <a:normAutofit/>
          </a:bodyPr>
          <a:lstStyle/>
          <a:p>
            <a:pPr algn="just"/>
            <a:r>
              <a:rPr lang="pl-PL" b="1" dirty="0"/>
              <a:t>Wydatkami kwalifikowalnymi w przypadku wynagrodzenia personelu mogą być również nagrody</a:t>
            </a:r>
            <a:r>
              <a:rPr lang="pl-PL" dirty="0"/>
              <a:t> (z wyłączeniem nagrody jubileuszowej) lub premie, o ile są spełnione łącznie następujące warunki:</a:t>
            </a:r>
          </a:p>
          <a:p>
            <a:pPr marL="457200" indent="-457200" algn="just">
              <a:buAutoNum type="alphaLcParenR"/>
            </a:pPr>
            <a:r>
              <a:rPr lang="pl-PL" b="1" dirty="0"/>
              <a:t>nagrody lub premie zostały przewidziane w regulaminie pracy lub regulaminie wynagradzania </a:t>
            </a:r>
            <a:r>
              <a:rPr lang="pl-PL" dirty="0"/>
              <a:t>danej instytucji, lub też innych właściwych przepisach prawa pracy,</a:t>
            </a:r>
          </a:p>
          <a:p>
            <a:pPr marL="457200" indent="-457200" algn="just">
              <a:buAutoNum type="alphaLcParenR"/>
            </a:pPr>
            <a:r>
              <a:rPr lang="pl-PL" b="1" dirty="0"/>
              <a:t>nagrody</a:t>
            </a:r>
            <a:r>
              <a:rPr lang="pl-PL" dirty="0"/>
              <a:t> lub premie zostały wprowadzone w danej instytucji </a:t>
            </a:r>
            <a:r>
              <a:rPr lang="pl-PL" b="1" dirty="0"/>
              <a:t>co najmniej 6 miesięcy przed złożeniem wniosku o dofinansowanie,</a:t>
            </a:r>
          </a:p>
          <a:p>
            <a:pPr marL="457200" indent="-457200" algn="just">
              <a:buAutoNum type="alphaLcParenR"/>
            </a:pPr>
            <a:r>
              <a:rPr lang="pl-PL" b="1" dirty="0"/>
              <a:t>nagrody lub premie potencjalnie obejmują wszystkich pracowników danej instytucji</a:t>
            </a:r>
            <a:r>
              <a:rPr lang="pl-PL" dirty="0"/>
              <a:t>, a zasady ich przyznawania są takie same w przypadku personelu zaangażowanego do realizacji projektów oraz pozostałych pracowników beneficjenta,</a:t>
            </a:r>
          </a:p>
          <a:p>
            <a:pPr marL="457200" indent="-457200" algn="just">
              <a:buAutoNum type="alphaLcParenR"/>
            </a:pPr>
            <a:r>
              <a:rPr lang="pl-PL" b="1" dirty="0"/>
              <a:t>nagrody lub premie przyznawane są w związku z realizacją zadań w ramach projektu na podstawie stosunku pracy</a:t>
            </a:r>
            <a:r>
              <a:rPr lang="pl-PL" dirty="0"/>
              <a:t>.</a:t>
            </a:r>
            <a:endParaRPr lang="pl-PL" b="1" dirty="0">
              <a:solidFill>
                <a:schemeClr val="tx2"/>
              </a:solidFill>
            </a:endParaRP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40420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 (stawki jednostkowe)</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W związku ze stawkami jednostkowymi Beneficjent zobowiązuje się osiągnąć odpowiadające im wskaźniki określone we Wniosku oraz zobowiązuje się potwierdzić ich wykonanie dokumentami:</a:t>
            </a:r>
          </a:p>
          <a:p>
            <a:r>
              <a:rPr lang="pl-PL" dirty="0"/>
              <a:t>1) W ramach stawki jednostkowej wskazanej w ust. 1 pkt 1):</a:t>
            </a:r>
          </a:p>
          <a:p>
            <a:r>
              <a:rPr lang="pl-PL" dirty="0"/>
              <a:t>a. załączone do wniosku o płatność: Oświadczenie o wykonaniu stawki jednostkowej, stanowiące załącznik nr 10 do niniejszej umowy; dokumenty właściwe dla specyfiki zrealizowanych działań, zgodnie z wnioskiem i regulaminem konkursu;</a:t>
            </a:r>
          </a:p>
          <a:p>
            <a:r>
              <a:rPr lang="pl-PL" dirty="0"/>
              <a:t>b. Dostępne podczas kontroli na miejscu:</a:t>
            </a:r>
          </a:p>
          <a:p>
            <a:pPr marL="342900" indent="-342900">
              <a:buFontTx/>
              <a:buChar char="-"/>
            </a:pPr>
            <a:r>
              <a:rPr lang="pl-PL" dirty="0"/>
              <a:t>(należy wskazać dokumenty właściwe dla specyfiki zrealizowanych działań, zgodnie z wnioskiem i regulaminem konkursu).</a:t>
            </a:r>
          </a:p>
          <a:p>
            <a:r>
              <a:rPr lang="pl-PL" dirty="0"/>
              <a:t>Kwota wydatków kwalifikowalnych rozliczanych w oparciu o stawki jednostkowe jest ustalana na podstawie przemnożenia danej stawki jednostkowej przez liczbę uczestników Projektu faktycznie objętych wsparciem kwalifikowalnym dla danej stawki</a:t>
            </a:r>
          </a:p>
        </p:txBody>
      </p:sp>
    </p:spTree>
    <p:extLst>
      <p:ext uri="{BB962C8B-B14F-4D97-AF65-F5344CB8AC3E}">
        <p14:creationId xmlns:p14="http://schemas.microsoft.com/office/powerpoint/2010/main" val="1694448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512299"/>
            <a:ext cx="11348581" cy="500715"/>
          </a:xfrm>
        </p:spPr>
        <p:txBody>
          <a:bodyPr>
            <a:normAutofit fontScale="90000"/>
          </a:bodyPr>
          <a:lstStyle/>
          <a:p>
            <a:r>
              <a:rPr lang="pl-PL" b="1" dirty="0"/>
              <a:t>Zatrudnianie personelu – stosunek pracy</a:t>
            </a:r>
          </a:p>
        </p:txBody>
      </p:sp>
      <p:sp>
        <p:nvSpPr>
          <p:cNvPr id="3" name="Symbol zastępczy zawartości 2"/>
          <p:cNvSpPr>
            <a:spLocks noGrp="1"/>
          </p:cNvSpPr>
          <p:nvPr>
            <p:ph idx="1"/>
          </p:nvPr>
        </p:nvSpPr>
        <p:spPr>
          <a:xfrm>
            <a:off x="250968" y="1315387"/>
            <a:ext cx="10872000" cy="4526732"/>
          </a:xfrm>
        </p:spPr>
        <p:txBody>
          <a:bodyPr>
            <a:normAutofit fontScale="92500" lnSpcReduction="20000"/>
          </a:bodyPr>
          <a:lstStyle/>
          <a:p>
            <a:pPr algn="just"/>
            <a:r>
              <a:rPr lang="pl-PL" dirty="0"/>
              <a:t>W przypadku okresowego zwiększenia obowiązków służbowych danej osoby, wydatkami kwalifikowalnymi związanymi z wynagrodzeniem personelu mogą być również </a:t>
            </a:r>
            <a:r>
              <a:rPr lang="pl-PL" b="1" dirty="0"/>
              <a:t>dodatki do wynagrodzeń</a:t>
            </a:r>
            <a:r>
              <a:rPr lang="pl-PL" dirty="0"/>
              <a:t>, o ile zostały przyznane zgodnie z obowiązującymi przepisami prawa pracy, przy czym dodatek może być przyznany zarówno jako wyłączne wynagrodzenie za pracę w projekcie albo jako uzupełnienie wynagrodzenia personelu projektu rozliczanego w ramach projektu.</a:t>
            </a:r>
          </a:p>
          <a:p>
            <a:pPr algn="just"/>
            <a:r>
              <a:rPr lang="pl-PL" dirty="0"/>
              <a:t> </a:t>
            </a:r>
            <a:r>
              <a:rPr lang="pl-PL" b="1" dirty="0"/>
              <a:t>Dodatek może być kwalifikowalny, o ile spełnione zostaną łącznie następujące warunki:</a:t>
            </a:r>
          </a:p>
          <a:p>
            <a:pPr marL="457200" indent="-457200" algn="just">
              <a:buAutoNum type="alphaLcParenR"/>
            </a:pPr>
            <a:r>
              <a:rPr lang="pl-PL" dirty="0"/>
              <a:t>możliwość przyznania dodatku wynika bezpośrednio z prawa pracy,</a:t>
            </a:r>
          </a:p>
          <a:p>
            <a:pPr marL="457200" indent="-457200" algn="just">
              <a:buAutoNum type="alphaLcParenR"/>
            </a:pPr>
            <a:r>
              <a:rPr lang="pl-PL" dirty="0"/>
              <a:t>dodatek został przewidziany w regulaminie pracy lub regulaminie wynagradzania danej instytucji lub też innych właściwych przepisach prawa pracy,</a:t>
            </a:r>
          </a:p>
          <a:p>
            <a:pPr marL="457200" indent="-457200" algn="just">
              <a:buAutoNum type="alphaLcParenR"/>
            </a:pPr>
            <a:r>
              <a:rPr lang="pl-PL" dirty="0"/>
              <a:t>dodatek został wprowadzony w danej instytucji co najmniej 6 miesięcy przed złożeniem wniosku o dofinansowanie, przy czym nie dotyczy to przypadku, gdy możliwość przyznania dodatku wynika z aktów prawa powszechnie obowiązującego,</a:t>
            </a:r>
          </a:p>
          <a:p>
            <a:pPr marL="457200" indent="-457200" algn="just">
              <a:buAutoNum type="alphaLcParenR"/>
            </a:pPr>
            <a:r>
              <a:rPr lang="pl-PL" dirty="0"/>
              <a:t>dodatek potencjalnie obejmuje wszystkich pracowników danej instytucji, a zasady jego przyznawania są takie same w przypadku personelu zaangażowanego do realizacji projektów oraz pozostałych pracowników beneficjenta,</a:t>
            </a:r>
            <a:endParaRPr lang="pl-PL" b="1" dirty="0">
              <a:solidFill>
                <a:schemeClr val="tx2"/>
              </a:solidFill>
            </a:endParaRP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182654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413613"/>
            <a:ext cx="11348581" cy="500715"/>
          </a:xfrm>
        </p:spPr>
        <p:txBody>
          <a:bodyPr>
            <a:normAutofit fontScale="90000"/>
          </a:bodyPr>
          <a:lstStyle/>
          <a:p>
            <a:r>
              <a:rPr lang="pl-PL" b="1" dirty="0"/>
              <a:t>Zatrudnianie personelu – stosunek pracy</a:t>
            </a:r>
          </a:p>
        </p:txBody>
      </p:sp>
      <p:sp>
        <p:nvSpPr>
          <p:cNvPr id="3" name="Symbol zastępczy zawartości 2"/>
          <p:cNvSpPr>
            <a:spLocks noGrp="1"/>
          </p:cNvSpPr>
          <p:nvPr>
            <p:ph idx="1"/>
          </p:nvPr>
        </p:nvSpPr>
        <p:spPr>
          <a:xfrm>
            <a:off x="383490" y="1347812"/>
            <a:ext cx="10515600" cy="4526732"/>
          </a:xfrm>
        </p:spPr>
        <p:txBody>
          <a:bodyPr>
            <a:normAutofit/>
          </a:bodyPr>
          <a:lstStyle/>
          <a:p>
            <a:pPr algn="just"/>
            <a:r>
              <a:rPr lang="pl-PL" b="1" dirty="0"/>
              <a:t>Dodatek może być kwalifikowalny, o ile spełnione zostaną łącznie następujące warunki:</a:t>
            </a:r>
          </a:p>
          <a:p>
            <a:pPr algn="just"/>
            <a:r>
              <a:rPr lang="pl-PL" dirty="0"/>
              <a:t>e) dodatek jest kwalifikowalny wyłącznie w okresie zaangażowania danej osoby do projektu,</a:t>
            </a:r>
          </a:p>
          <a:p>
            <a:pPr algn="just"/>
            <a:r>
              <a:rPr lang="pl-PL" dirty="0"/>
              <a:t>f) wysokość dodatku uzależniona jest od zakresu dodatkowych obowiązków, przy czym w przypadku wykonywania zadań w kilku projektach u tego samego beneficjenta personelowi projektu przyznawany jest wyłącznie jeden dodatek rozliczany proporcjonalnie do zaangażowania pracownika w dany projekt.</a:t>
            </a:r>
          </a:p>
          <a:p>
            <a:pPr algn="just"/>
            <a:endParaRPr lang="pl-PL" dirty="0"/>
          </a:p>
          <a:p>
            <a:pPr algn="just"/>
            <a:r>
              <a:rPr lang="pl-PL" dirty="0"/>
              <a:t>Dodatki są kwalifikowalne </a:t>
            </a:r>
            <a:r>
              <a:rPr lang="pl-PL" b="1" dirty="0"/>
              <a:t>do wysokości 40% wynagrodzenia </a:t>
            </a:r>
            <a:r>
              <a:rPr lang="pl-PL" dirty="0"/>
              <a:t>podstawowego wraz ze składnikami, o których mowa w podrozdziale 6.16 pkt 3 Wytycznych, z zastrzeżeniem, że przekroczenie tego limitu może wynikać wyłącznie z aktów prawa powszechnie obowiązującego</a:t>
            </a:r>
            <a:r>
              <a:rPr lang="pl-PL" b="1" dirty="0">
                <a:solidFill>
                  <a:schemeClr val="tx2"/>
                </a:solidFill>
              </a:rPr>
              <a:t>.</a:t>
            </a:r>
            <a:endParaRPr lang="pl-PL" dirty="0"/>
          </a:p>
          <a:p>
            <a:pPr algn="just"/>
            <a:endParaRPr lang="pl-PL" dirty="0"/>
          </a:p>
          <a:p>
            <a:pPr algn="just"/>
            <a:endParaRPr lang="pl-PL" dirty="0"/>
          </a:p>
        </p:txBody>
      </p:sp>
    </p:spTree>
    <p:extLst>
      <p:ext uri="{BB962C8B-B14F-4D97-AF65-F5344CB8AC3E}">
        <p14:creationId xmlns:p14="http://schemas.microsoft.com/office/powerpoint/2010/main" val="1828619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469121"/>
            <a:ext cx="11348581" cy="500715"/>
          </a:xfrm>
        </p:spPr>
        <p:txBody>
          <a:bodyPr>
            <a:normAutofit fontScale="90000"/>
          </a:bodyPr>
          <a:lstStyle/>
          <a:p>
            <a:r>
              <a:rPr lang="pl-PL" b="1" dirty="0"/>
              <a:t>Zatrudnianie personelu – stosunek pracy</a:t>
            </a:r>
          </a:p>
        </p:txBody>
      </p:sp>
      <p:sp>
        <p:nvSpPr>
          <p:cNvPr id="3" name="Symbol zastępczy zawartości 2"/>
          <p:cNvSpPr>
            <a:spLocks noGrp="1"/>
          </p:cNvSpPr>
          <p:nvPr>
            <p:ph idx="1"/>
          </p:nvPr>
        </p:nvSpPr>
        <p:spPr>
          <a:xfrm>
            <a:off x="383490" y="1165634"/>
            <a:ext cx="10515600" cy="4526732"/>
          </a:xfrm>
        </p:spPr>
        <p:txBody>
          <a:bodyPr>
            <a:normAutofit/>
          </a:bodyPr>
          <a:lstStyle/>
          <a:p>
            <a:pPr algn="just"/>
            <a:r>
              <a:rPr lang="pl-PL" b="1" dirty="0"/>
              <a:t>Wewnątrzzakładowe źródła prawa pracy:</a:t>
            </a:r>
          </a:p>
          <a:p>
            <a:pPr marL="285750" indent="-285750" algn="just">
              <a:buFont typeface="Wingdings" panose="05000000000000000000" pitchFamily="2" charset="2"/>
              <a:buChar char="§"/>
            </a:pPr>
            <a:r>
              <a:rPr lang="pl-PL" dirty="0"/>
              <a:t>Układ zbiorowy pracy;</a:t>
            </a:r>
          </a:p>
          <a:p>
            <a:pPr marL="285750" indent="-285750" algn="just">
              <a:buFont typeface="Wingdings" panose="05000000000000000000" pitchFamily="2" charset="2"/>
              <a:buChar char="§"/>
            </a:pPr>
            <a:r>
              <a:rPr lang="pl-PL" dirty="0"/>
              <a:t>Regulamin wynagradzania;</a:t>
            </a:r>
          </a:p>
          <a:p>
            <a:pPr marL="285750" indent="-285750" algn="just">
              <a:buFont typeface="Wingdings" panose="05000000000000000000" pitchFamily="2" charset="2"/>
              <a:buChar char="§"/>
            </a:pPr>
            <a:r>
              <a:rPr lang="pl-PL" dirty="0"/>
              <a:t>Regulamin premiowania;</a:t>
            </a:r>
          </a:p>
          <a:p>
            <a:pPr marL="285750" indent="-285750" algn="just">
              <a:buFont typeface="Wingdings" panose="05000000000000000000" pitchFamily="2" charset="2"/>
              <a:buChar char="§"/>
            </a:pPr>
            <a:r>
              <a:rPr lang="pl-PL" dirty="0"/>
              <a:t>Obwieszczenia prezesa/dyrektora;</a:t>
            </a:r>
          </a:p>
          <a:p>
            <a:pPr marL="285750" indent="-285750" algn="just">
              <a:buFont typeface="Wingdings" panose="05000000000000000000" pitchFamily="2" charset="2"/>
              <a:buChar char="§"/>
            </a:pPr>
            <a:r>
              <a:rPr lang="pl-PL" dirty="0"/>
              <a:t>Regulamin pracy;</a:t>
            </a:r>
          </a:p>
          <a:p>
            <a:pPr marL="285750" indent="-285750" algn="just">
              <a:buFont typeface="Wingdings" panose="05000000000000000000" pitchFamily="2" charset="2"/>
              <a:buChar char="§"/>
            </a:pPr>
            <a:r>
              <a:rPr lang="pl-PL" dirty="0"/>
              <a:t>W małych podmiotach, w których jest zatrudnionych </a:t>
            </a:r>
            <a:r>
              <a:rPr lang="pl-PL" b="1" dirty="0"/>
              <a:t>mniej niż 50 </a:t>
            </a:r>
            <a:r>
              <a:rPr lang="pl-PL" dirty="0"/>
              <a:t>pracowników </a:t>
            </a:r>
            <a:r>
              <a:rPr lang="pl-PL" b="1" dirty="0"/>
              <a:t>nie istnieje obowiązek tworzenia regulaminu wynagradzania;</a:t>
            </a:r>
          </a:p>
          <a:p>
            <a:pPr marL="285750" indent="-285750" algn="just">
              <a:buFont typeface="Wingdings" panose="05000000000000000000" pitchFamily="2" charset="2"/>
              <a:buChar char="§"/>
            </a:pPr>
            <a:r>
              <a:rPr lang="pl-PL" dirty="0"/>
              <a:t>Zasady wynagradzania określone są w umowie o pracę lub innym akcie równorzędnym, ewentualnie w odrębnym dokumencie np. zarządzeniu, obwieszeniu, decyzji o przyznaniu premii lub nagród, decyzji o przyznaniu odprawy i/lub odszkodowania itp.</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963002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29141"/>
            <a:ext cx="11348581" cy="500715"/>
          </a:xfrm>
        </p:spPr>
        <p:txBody>
          <a:bodyPr>
            <a:normAutofit fontScale="90000"/>
          </a:bodyPr>
          <a:lstStyle/>
          <a:p>
            <a:r>
              <a:rPr lang="pl-PL" b="1" dirty="0"/>
              <a:t>Umowy</a:t>
            </a:r>
          </a:p>
        </p:txBody>
      </p:sp>
      <p:sp>
        <p:nvSpPr>
          <p:cNvPr id="3" name="Symbol zastępczy zawartości 2"/>
          <p:cNvSpPr>
            <a:spLocks noGrp="1"/>
          </p:cNvSpPr>
          <p:nvPr>
            <p:ph idx="1"/>
          </p:nvPr>
        </p:nvSpPr>
        <p:spPr>
          <a:xfrm>
            <a:off x="236893" y="1394900"/>
            <a:ext cx="10515600" cy="4526732"/>
          </a:xfrm>
        </p:spPr>
        <p:txBody>
          <a:bodyPr>
            <a:normAutofit/>
          </a:bodyPr>
          <a:lstStyle/>
          <a:p>
            <a:pPr algn="just"/>
            <a:r>
              <a:rPr lang="pl-PL" dirty="0"/>
              <a:t>Oprócz umów o pracę i równorzędnych (umowy o pracę spółdzielczą, mianowania, powołania) </a:t>
            </a:r>
            <a:r>
              <a:rPr lang="pl-PL" b="1" dirty="0"/>
              <a:t>z wynagrodzeniami są związane</a:t>
            </a:r>
            <a:r>
              <a:rPr lang="pl-PL" dirty="0"/>
              <a:t>:</a:t>
            </a:r>
          </a:p>
          <a:p>
            <a:pPr marL="285750" indent="-285750" algn="just">
              <a:buFont typeface="Wingdings" panose="05000000000000000000" pitchFamily="2" charset="2"/>
              <a:buChar char="§"/>
            </a:pPr>
            <a:r>
              <a:rPr lang="pl-PL" dirty="0"/>
              <a:t>umowy zlecenia, </a:t>
            </a:r>
          </a:p>
          <a:p>
            <a:pPr marL="285750" indent="-285750" algn="just">
              <a:buFont typeface="Wingdings" panose="05000000000000000000" pitchFamily="2" charset="2"/>
              <a:buChar char="§"/>
            </a:pPr>
            <a:r>
              <a:rPr lang="pl-PL" dirty="0"/>
              <a:t>umowy o dzieło, </a:t>
            </a:r>
          </a:p>
          <a:p>
            <a:pPr marL="285750" indent="-285750" algn="just">
              <a:buFont typeface="Wingdings" panose="05000000000000000000" pitchFamily="2" charset="2"/>
              <a:buChar char="§"/>
            </a:pPr>
            <a:r>
              <a:rPr lang="pl-PL" dirty="0"/>
              <a:t>umowy o świadczenie usług oraz inne umowy zawarte na podstawie Kodeksu cywilnego, </a:t>
            </a:r>
          </a:p>
          <a:p>
            <a:pPr marL="285750" indent="-285750" algn="just">
              <a:buFont typeface="Wingdings" panose="05000000000000000000" pitchFamily="2" charset="2"/>
              <a:buChar char="§"/>
            </a:pPr>
            <a:r>
              <a:rPr lang="pl-PL" dirty="0"/>
              <a:t>umowy licencyjne, </a:t>
            </a:r>
          </a:p>
          <a:p>
            <a:pPr marL="285750" indent="-285750" algn="just">
              <a:buFont typeface="Wingdings" panose="05000000000000000000" pitchFamily="2" charset="2"/>
              <a:buChar char="§"/>
            </a:pPr>
            <a:r>
              <a:rPr lang="pl-PL" dirty="0"/>
              <a:t>inne umowy zawarte na podstawie prawa autorskiego i praw pokrewnych,</a:t>
            </a:r>
          </a:p>
          <a:p>
            <a:pPr marL="285750" indent="-285750" algn="just">
              <a:buFont typeface="Wingdings" panose="05000000000000000000" pitchFamily="2" charset="2"/>
              <a:buChar char="§"/>
            </a:pPr>
            <a:r>
              <a:rPr lang="pl-PL" dirty="0"/>
              <a:t>umowy o zarządzanie przedsiębiorstwem, </a:t>
            </a:r>
          </a:p>
          <a:p>
            <a:pPr marL="285750" indent="-285750" algn="just">
              <a:buFont typeface="Wingdings" panose="05000000000000000000" pitchFamily="2" charset="2"/>
              <a:buChar char="§"/>
            </a:pPr>
            <a:r>
              <a:rPr lang="pl-PL" dirty="0"/>
              <a:t>kontrakty menedżerskie,</a:t>
            </a:r>
          </a:p>
          <a:p>
            <a:pPr marL="285750" indent="-285750" algn="just">
              <a:buFont typeface="Wingdings" panose="05000000000000000000" pitchFamily="2" charset="2"/>
              <a:buChar char="§"/>
            </a:pPr>
            <a:r>
              <a:rPr lang="pl-PL" dirty="0"/>
              <a:t>decyzje o wynagradzaniu członków zarządów itp.</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073604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612395"/>
            <a:ext cx="11348581" cy="500715"/>
          </a:xfrm>
        </p:spPr>
        <p:txBody>
          <a:bodyPr>
            <a:normAutofit fontScale="90000"/>
          </a:bodyPr>
          <a:lstStyle/>
          <a:p>
            <a:r>
              <a:rPr lang="pl-PL" b="1" dirty="0"/>
              <a:t>Ewidencje</a:t>
            </a:r>
          </a:p>
        </p:txBody>
      </p:sp>
      <p:sp>
        <p:nvSpPr>
          <p:cNvPr id="3" name="Symbol zastępczy zawartości 2"/>
          <p:cNvSpPr>
            <a:spLocks noGrp="1"/>
          </p:cNvSpPr>
          <p:nvPr>
            <p:ph idx="1"/>
          </p:nvPr>
        </p:nvSpPr>
        <p:spPr>
          <a:xfrm>
            <a:off x="383490" y="1506838"/>
            <a:ext cx="10515600" cy="4526732"/>
          </a:xfrm>
        </p:spPr>
        <p:txBody>
          <a:bodyPr>
            <a:normAutofit/>
          </a:bodyPr>
          <a:lstStyle/>
          <a:p>
            <a:pPr algn="just"/>
            <a:r>
              <a:rPr lang="pl-PL" b="1" dirty="0"/>
              <a:t>W celu wyliczenia wynagrodzenia niezbędne są:</a:t>
            </a:r>
          </a:p>
          <a:p>
            <a:pPr algn="just"/>
            <a:endParaRPr lang="pl-PL" dirty="0"/>
          </a:p>
          <a:p>
            <a:pPr marL="285750" indent="-285750" algn="just">
              <a:buFont typeface="Wingdings" panose="05000000000000000000" pitchFamily="2" charset="2"/>
              <a:buChar char="§"/>
            </a:pPr>
            <a:r>
              <a:rPr lang="pl-PL" dirty="0"/>
              <a:t>Ewidencja czasu pracy (listy obecności, karty czasu pracy),</a:t>
            </a:r>
          </a:p>
          <a:p>
            <a:pPr marL="285750" indent="-285750" algn="just">
              <a:buFont typeface="Wingdings" panose="05000000000000000000" pitchFamily="2" charset="2"/>
              <a:buChar char="§"/>
            </a:pPr>
            <a:r>
              <a:rPr lang="pl-PL" dirty="0"/>
              <a:t>Ewidencja wykonania zadań przy umowach zadaniowych, pracy prowizyjnej, umowach cywilnoprawnych np. w formie raportów, sprawozdań,</a:t>
            </a:r>
          </a:p>
          <a:p>
            <a:pPr marL="285750" indent="-285750" algn="just">
              <a:buFont typeface="Wingdings" panose="05000000000000000000" pitchFamily="2" charset="2"/>
              <a:buChar char="§"/>
            </a:pPr>
            <a:r>
              <a:rPr lang="pl-PL" dirty="0"/>
              <a:t>Ewidencja pracy w godzinach nocnych,</a:t>
            </a:r>
          </a:p>
          <a:p>
            <a:pPr marL="285750" indent="-285750" algn="just">
              <a:buFont typeface="Wingdings" panose="05000000000000000000" pitchFamily="2" charset="2"/>
              <a:buChar char="§"/>
            </a:pPr>
            <a:r>
              <a:rPr lang="pl-PL" dirty="0"/>
              <a:t>Ewidencja godzin nadliczbowych wraz ze zleceniem takiej pracy,</a:t>
            </a:r>
          </a:p>
          <a:p>
            <a:pPr marL="285750" indent="-285750" algn="just">
              <a:buFont typeface="Wingdings" panose="05000000000000000000" pitchFamily="2" charset="2"/>
              <a:buChar char="§"/>
            </a:pPr>
            <a:r>
              <a:rPr lang="pl-PL" dirty="0"/>
              <a:t>Ewidencja urlopów wraz z kartami urlopowymi,</a:t>
            </a:r>
          </a:p>
          <a:p>
            <a:pPr marL="285750" indent="-285750" algn="just">
              <a:buFont typeface="Wingdings" panose="05000000000000000000" pitchFamily="2" charset="2"/>
              <a:buChar char="§"/>
            </a:pPr>
            <a:r>
              <a:rPr lang="pl-PL" dirty="0"/>
              <a:t>Zwolnienia lekarskie z tytułu choroby lub opieki,</a:t>
            </a:r>
          </a:p>
          <a:p>
            <a:pPr marL="285750" indent="-285750" algn="just">
              <a:buFont typeface="Wingdings" panose="05000000000000000000" pitchFamily="2" charset="2"/>
              <a:buChar char="§"/>
            </a:pPr>
            <a:r>
              <a:rPr lang="pl-PL" dirty="0"/>
              <a:t>Dowody na zasadność udzielania urlopów okolicznościowych.</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662446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721906"/>
            <a:ext cx="11348581" cy="500715"/>
          </a:xfrm>
        </p:spPr>
        <p:txBody>
          <a:bodyPr>
            <a:normAutofit fontScale="90000"/>
          </a:bodyPr>
          <a:lstStyle/>
          <a:p>
            <a:r>
              <a:rPr lang="pl-PL" b="1" dirty="0"/>
              <a:t>Zatrudnianie personelu – samozatrudnienie i inne formy zaangażowania</a:t>
            </a:r>
          </a:p>
        </p:txBody>
      </p:sp>
      <p:sp>
        <p:nvSpPr>
          <p:cNvPr id="3" name="Symbol zastępczy zawartości 2"/>
          <p:cNvSpPr>
            <a:spLocks noGrp="1"/>
          </p:cNvSpPr>
          <p:nvPr>
            <p:ph idx="1"/>
          </p:nvPr>
        </p:nvSpPr>
        <p:spPr>
          <a:xfrm>
            <a:off x="237716" y="1361063"/>
            <a:ext cx="10515600" cy="4526732"/>
          </a:xfrm>
        </p:spPr>
        <p:txBody>
          <a:bodyPr>
            <a:normAutofit fontScale="92500" lnSpcReduction="10000"/>
          </a:bodyPr>
          <a:lstStyle/>
          <a:p>
            <a:pPr algn="just"/>
            <a:r>
              <a:rPr lang="pl-PL" b="1" dirty="0"/>
              <a:t>Kwalifikowalne jest wynagrodzenie osoby samozatrudnionej</a:t>
            </a:r>
            <a:r>
              <a:rPr lang="pl-PL" dirty="0"/>
              <a:t>, tj. osoby fizycznej prowadzącej działalność gospodarczą, wykonującej osobiście zadania w ramach projektu, którego jest beneficjentem, pod warunkiem wyraźnego wskazania tej formy zaangażowania oraz określenia zakresu obowiązków tej osoby w zatwierdzonym wniosku o dofinansowanie.</a:t>
            </a:r>
          </a:p>
          <a:p>
            <a:pPr algn="just"/>
            <a:endParaRPr lang="pl-PL" dirty="0"/>
          </a:p>
          <a:p>
            <a:pPr algn="just"/>
            <a:r>
              <a:rPr lang="pl-PL" b="1" dirty="0"/>
              <a:t>Kwalifikowalne jest wynagrodzenie osoby zatrudnionej za pośrednictwem agencji pracy tymczasowej</a:t>
            </a:r>
            <a:r>
              <a:rPr lang="pl-PL" dirty="0"/>
              <a:t>, o ile wydatki związane z wynagrodzeniem tej osoby:</a:t>
            </a:r>
          </a:p>
          <a:p>
            <a:pPr algn="just"/>
            <a:r>
              <a:rPr lang="pl-PL" dirty="0"/>
              <a:t>a) są ponoszone zgodnie z przepisami krajowymi, w szczególności zgodnie z ustawą z dnia 9 lipca 2003 r. </a:t>
            </a:r>
            <a:r>
              <a:rPr lang="pl-PL" i="1" dirty="0"/>
              <a:t>o zatrudnianiu pracowników tymczasowych (Dz. U. z 2003 r., </a:t>
            </a:r>
            <a:r>
              <a:rPr lang="pl-PL" dirty="0"/>
              <a:t>Nr 166, poz. 1608, z </a:t>
            </a:r>
            <a:r>
              <a:rPr lang="pl-PL" dirty="0" err="1"/>
              <a:t>późn</a:t>
            </a:r>
            <a:r>
              <a:rPr lang="pl-PL" dirty="0"/>
              <a:t>. zm.),</a:t>
            </a:r>
          </a:p>
          <a:p>
            <a:pPr algn="just"/>
            <a:r>
              <a:rPr lang="pl-PL" dirty="0"/>
              <a:t>b) nie są zawyżone w stosunku do stawek rynkowych.</a:t>
            </a:r>
          </a:p>
          <a:p>
            <a:pPr algn="just"/>
            <a:r>
              <a:rPr lang="pl-PL" dirty="0"/>
              <a:t>Kwalifikowalne jest wynagrodzenie osoby zatrudnionej na podstawie innych form zatrudnienia, pod warunkiem ich zgodności z założeniami projektu wskazanymi w zatwierdzonym wniosku o dofinansowanie projektu.</a:t>
            </a:r>
          </a:p>
          <a:p>
            <a:pPr algn="just"/>
            <a:r>
              <a:rPr lang="pl-PL" dirty="0"/>
              <a:t>Poniesienie wydatku na wynagrodzenie jest dokumentowane dokumentem księgowym oraz protokołem.</a:t>
            </a:r>
            <a:endParaRPr lang="pl-PL" b="1" dirty="0">
              <a:solidFill>
                <a:schemeClr val="tx2"/>
              </a:solidFill>
            </a:endParaRPr>
          </a:p>
          <a:p>
            <a:pPr algn="just"/>
            <a:endParaRPr lang="pl-PL" dirty="0"/>
          </a:p>
        </p:txBody>
      </p:sp>
    </p:spTree>
    <p:extLst>
      <p:ext uri="{BB962C8B-B14F-4D97-AF65-F5344CB8AC3E}">
        <p14:creationId xmlns:p14="http://schemas.microsoft.com/office/powerpoint/2010/main" val="1165271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62657"/>
            <a:ext cx="11348581" cy="500715"/>
          </a:xfrm>
        </p:spPr>
        <p:txBody>
          <a:bodyPr>
            <a:normAutofit fontScale="90000"/>
          </a:bodyPr>
          <a:lstStyle/>
          <a:p>
            <a:r>
              <a:rPr lang="pl-PL" b="1" dirty="0"/>
              <a:t>Dobra praktyka w zakresie zarządzania zespołem projektowym</a:t>
            </a:r>
          </a:p>
        </p:txBody>
      </p:sp>
      <p:sp>
        <p:nvSpPr>
          <p:cNvPr id="3" name="Symbol zastępczy zawartości 2"/>
          <p:cNvSpPr>
            <a:spLocks noGrp="1"/>
          </p:cNvSpPr>
          <p:nvPr>
            <p:ph idx="1"/>
          </p:nvPr>
        </p:nvSpPr>
        <p:spPr>
          <a:xfrm>
            <a:off x="383490" y="1568611"/>
            <a:ext cx="10515600" cy="4526732"/>
          </a:xfrm>
        </p:spPr>
        <p:txBody>
          <a:bodyPr>
            <a:normAutofit/>
          </a:bodyPr>
          <a:lstStyle/>
          <a:p>
            <a:pPr marL="285750" indent="-285750" algn="just">
              <a:buFont typeface="Wingdings" panose="05000000000000000000" pitchFamily="2" charset="2"/>
              <a:buChar char="§"/>
            </a:pPr>
            <a:r>
              <a:rPr lang="pl-PL" dirty="0"/>
              <a:t>Przydzielenie na piśmie zakresu zadań i odpowiedzialności oraz </a:t>
            </a:r>
            <a:r>
              <a:rPr lang="pl-PL" dirty="0" err="1"/>
              <a:t>uspójnienie</a:t>
            </a:r>
            <a:r>
              <a:rPr lang="pl-PL" dirty="0"/>
              <a:t> z wewnętrznymi regulaminami i instrukcjami np. obiegu dokumentów księgowych;</a:t>
            </a:r>
          </a:p>
          <a:p>
            <a:pPr marL="285750" indent="-285750" algn="just">
              <a:buFont typeface="Wingdings" panose="05000000000000000000" pitchFamily="2" charset="2"/>
              <a:buChar char="§"/>
            </a:pPr>
            <a:r>
              <a:rPr lang="pl-PL" dirty="0"/>
              <a:t>Prowadzenie protokołów z posiedzeń zespołu;</a:t>
            </a:r>
          </a:p>
          <a:p>
            <a:pPr marL="285750" indent="-285750" algn="just">
              <a:buFont typeface="Wingdings" panose="05000000000000000000" pitchFamily="2" charset="2"/>
              <a:buChar char="§"/>
            </a:pPr>
            <a:r>
              <a:rPr lang="pl-PL" dirty="0"/>
              <a:t>Ustalenie sposobu komunikacji;</a:t>
            </a:r>
          </a:p>
          <a:p>
            <a:pPr marL="285750" indent="-285750" algn="just">
              <a:buFont typeface="Wingdings" panose="05000000000000000000" pitchFamily="2" charset="2"/>
              <a:buChar char="§"/>
            </a:pPr>
            <a:r>
              <a:rPr lang="pl-PL" dirty="0"/>
              <a:t>Stworzenie wewnętrznych procedur;</a:t>
            </a:r>
          </a:p>
          <a:p>
            <a:pPr marL="285750" indent="-285750" algn="just">
              <a:buFont typeface="Wingdings" panose="05000000000000000000" pitchFamily="2" charset="2"/>
              <a:buChar char="§"/>
            </a:pPr>
            <a:r>
              <a:rPr lang="pl-PL" dirty="0"/>
              <a:t>Przygotowanie narzędzi monitoringu i ewaluacji;</a:t>
            </a:r>
          </a:p>
          <a:p>
            <a:pPr marL="285750" indent="-285750" algn="just">
              <a:buFont typeface="Wingdings" panose="05000000000000000000" pitchFamily="2" charset="2"/>
              <a:buChar char="§"/>
            </a:pPr>
            <a:r>
              <a:rPr lang="pl-PL" dirty="0"/>
              <a:t>Ustalenie miesięcznego harmonogramu prac;</a:t>
            </a:r>
          </a:p>
          <a:p>
            <a:pPr marL="285750" indent="-285750" algn="just">
              <a:buFont typeface="Wingdings" panose="05000000000000000000" pitchFamily="2" charset="2"/>
              <a:buChar char="§"/>
            </a:pPr>
            <a:r>
              <a:rPr lang="pl-PL" dirty="0"/>
              <a:t>Ustalenie planu urlopów;</a:t>
            </a:r>
          </a:p>
          <a:p>
            <a:pPr marL="285750" indent="-285750" algn="just">
              <a:buFont typeface="Wingdings" panose="05000000000000000000" pitchFamily="2" charset="2"/>
              <a:buChar char="§"/>
            </a:pPr>
            <a:r>
              <a:rPr lang="pl-PL" dirty="0"/>
              <a:t>Ustalenie zastępstw;</a:t>
            </a:r>
          </a:p>
          <a:p>
            <a:pPr marL="285750" indent="-285750" algn="just">
              <a:buFont typeface="Wingdings" panose="05000000000000000000" pitchFamily="2" charset="2"/>
              <a:buChar char="§"/>
            </a:pPr>
            <a:r>
              <a:rPr lang="pl-PL" dirty="0"/>
              <a:t>Dokumentowanie doświadczenia i kwalifikacji członków zespołu.</a:t>
            </a:r>
          </a:p>
          <a:p>
            <a:pPr algn="just"/>
            <a:endParaRPr lang="pl-PL" dirty="0"/>
          </a:p>
        </p:txBody>
      </p:sp>
    </p:spTree>
    <p:extLst>
      <p:ext uri="{BB962C8B-B14F-4D97-AF65-F5344CB8AC3E}">
        <p14:creationId xmlns:p14="http://schemas.microsoft.com/office/powerpoint/2010/main" val="1727467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21906"/>
            <a:ext cx="11348581" cy="500715"/>
          </a:xfrm>
        </p:spPr>
        <p:txBody>
          <a:bodyPr>
            <a:normAutofit fontScale="90000"/>
          </a:bodyPr>
          <a:lstStyle/>
          <a:p>
            <a:r>
              <a:rPr lang="pl-PL" b="1" dirty="0"/>
              <a:t>Zarządzanie równościowe – dobra praktyka</a:t>
            </a:r>
          </a:p>
        </p:txBody>
      </p:sp>
      <p:sp>
        <p:nvSpPr>
          <p:cNvPr id="3" name="Symbol zastępczy zawartości 2"/>
          <p:cNvSpPr>
            <a:spLocks noGrp="1"/>
          </p:cNvSpPr>
          <p:nvPr>
            <p:ph idx="1"/>
          </p:nvPr>
        </p:nvSpPr>
        <p:spPr>
          <a:xfrm>
            <a:off x="237716" y="1408151"/>
            <a:ext cx="10515600" cy="4526732"/>
          </a:xfrm>
        </p:spPr>
        <p:txBody>
          <a:bodyPr>
            <a:normAutofit/>
          </a:bodyPr>
          <a:lstStyle/>
          <a:p>
            <a:pPr marL="285750" indent="-285750" algn="just">
              <a:buFont typeface="Wingdings" panose="05000000000000000000" pitchFamily="2" charset="2"/>
              <a:buChar char="§"/>
            </a:pPr>
            <a:r>
              <a:rPr lang="pl-PL" dirty="0"/>
              <a:t>Należy przygotować notatkę ze spotkania zespołu projektowego, na którym omówiono sposób wdrażania równościowego zarządzania, w tym dostępu dla osób z niepełnosprawnościami;</a:t>
            </a:r>
          </a:p>
          <a:p>
            <a:pPr marL="285750" indent="-285750" algn="just">
              <a:buFont typeface="Wingdings" panose="05000000000000000000" pitchFamily="2" charset="2"/>
              <a:buChar char="§"/>
            </a:pPr>
            <a:r>
              <a:rPr lang="pl-PL" dirty="0"/>
              <a:t>Dobrze byłoby skontrolować kilkakrotnie realizatorów zadań pod kątem przestrzegania zasad równościowych i również sporządzić z tego raport;</a:t>
            </a:r>
          </a:p>
          <a:p>
            <a:pPr marL="285750" indent="-285750" algn="just">
              <a:buFont typeface="Wingdings" panose="05000000000000000000" pitchFamily="2" charset="2"/>
              <a:buChar char="§"/>
            </a:pPr>
            <a:r>
              <a:rPr lang="pl-PL" dirty="0"/>
              <a:t>W przypadku braku przestrzegania zasady, należy przygotować i wdrożyć działania naprawcze;</a:t>
            </a:r>
          </a:p>
          <a:p>
            <a:pPr marL="285750" indent="-285750" algn="just">
              <a:buFont typeface="Wingdings" panose="05000000000000000000" pitchFamily="2" charset="2"/>
              <a:buChar char="§"/>
            </a:pPr>
            <a:r>
              <a:rPr lang="pl-PL" dirty="0"/>
              <a:t>Warto monitorować zmieniające się potrzeby zarówno kobiet, jak i mężczyzn. W tym celu w ankietach, testach wstawić do metryczki pytanie o płeć;</a:t>
            </a:r>
          </a:p>
          <a:p>
            <a:pPr marL="285750" indent="-285750" algn="just">
              <a:buFont typeface="Wingdings" panose="05000000000000000000" pitchFamily="2" charset="2"/>
              <a:buChar char="§"/>
            </a:pPr>
            <a:r>
              <a:rPr lang="pl-PL" dirty="0"/>
              <a:t>Agregować zebrane dane w podziale na płeć;</a:t>
            </a:r>
          </a:p>
          <a:p>
            <a:pPr marL="285750" indent="-285750" algn="just">
              <a:buFont typeface="Wingdings" panose="05000000000000000000" pitchFamily="2" charset="2"/>
              <a:buChar char="§"/>
            </a:pPr>
            <a:r>
              <a:rPr lang="pl-PL" dirty="0"/>
              <a:t>Wprowadzić ankiety satysfakcji i zapytać, czy w przypadku osób niepełnosprawnych zapewniony był dla nich równy dostęp;</a:t>
            </a:r>
          </a:p>
          <a:p>
            <a:pPr marL="285750" indent="-285750" algn="just">
              <a:buFont typeface="Wingdings" panose="05000000000000000000" pitchFamily="2" charset="2"/>
              <a:buChar char="§"/>
            </a:pPr>
            <a:r>
              <a:rPr lang="pl-PL" dirty="0"/>
              <a:t>Używać niedyskryminującego przekazu w materiałach informacyjnych i promocyjnych.</a:t>
            </a:r>
          </a:p>
          <a:p>
            <a:pPr marL="285750" indent="-285750" algn="just">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2827905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0968" y="712515"/>
            <a:ext cx="11348581" cy="500715"/>
          </a:xfrm>
        </p:spPr>
        <p:txBody>
          <a:bodyPr>
            <a:normAutofit fontScale="90000"/>
          </a:bodyPr>
          <a:lstStyle/>
          <a:p>
            <a:r>
              <a:rPr lang="pl-PL" b="1" dirty="0"/>
              <a:t>Zarządzanie zgodne z zasadą zrównoważonego rozwoju – dobra praktyka</a:t>
            </a:r>
          </a:p>
        </p:txBody>
      </p:sp>
      <p:sp>
        <p:nvSpPr>
          <p:cNvPr id="3" name="Symbol zastępczy zawartości 2"/>
          <p:cNvSpPr>
            <a:spLocks noGrp="1"/>
          </p:cNvSpPr>
          <p:nvPr>
            <p:ph idx="1"/>
          </p:nvPr>
        </p:nvSpPr>
        <p:spPr>
          <a:xfrm>
            <a:off x="250968" y="1368395"/>
            <a:ext cx="10872000" cy="4526732"/>
          </a:xfrm>
        </p:spPr>
        <p:txBody>
          <a:bodyPr>
            <a:noAutofit/>
          </a:bodyPr>
          <a:lstStyle/>
          <a:p>
            <a:pPr marL="285750" indent="-285750" algn="just">
              <a:buFont typeface="Wingdings" panose="05000000000000000000" pitchFamily="2" charset="2"/>
              <a:buChar char="§"/>
            </a:pPr>
            <a:r>
              <a:rPr lang="pl-PL" dirty="0"/>
              <a:t>dbałość o jakość materiałów promocyjnych – np. dobrej jakości długopis posłuży dłużej a nie zostanie zaraz po otrzymaniu wyrzucony,</a:t>
            </a:r>
          </a:p>
          <a:p>
            <a:pPr marL="285750" indent="-285750" algn="just">
              <a:buFont typeface="Wingdings" panose="05000000000000000000" pitchFamily="2" charset="2"/>
              <a:buChar char="§"/>
            </a:pPr>
            <a:r>
              <a:rPr lang="pl-PL" dirty="0"/>
              <a:t>ekologiczne materiały konferencyjne, np. torby płócienne zamiast papierowych, jednorazowych, </a:t>
            </a:r>
          </a:p>
          <a:p>
            <a:pPr marL="285750" indent="-285750" algn="just">
              <a:buFont typeface="Wingdings" panose="05000000000000000000" pitchFamily="2" charset="2"/>
              <a:buChar char="§"/>
            </a:pPr>
            <a:r>
              <a:rPr lang="pl-PL" dirty="0"/>
              <a:t>uwzględnianie w miarę możliwości „zielonych zamówień publicznych” przy wyborze materiału promocyjnego, np. długopisy mogą być produkowane w przedsiębiorstwie posiadającym certyfikat środowiskowy,</a:t>
            </a:r>
          </a:p>
          <a:p>
            <a:pPr marL="285750" indent="-285750" algn="just">
              <a:buFont typeface="Wingdings" panose="05000000000000000000" pitchFamily="2" charset="2"/>
              <a:buChar char="§"/>
            </a:pPr>
            <a:r>
              <a:rPr lang="pl-PL" dirty="0"/>
              <a:t>minimalizowanie drukowania ulotek i broszur, pojawiające się drukowane materiały promocyjne często zawierają bardzo niewiele treści i natychmiast zostają wyrzucone,</a:t>
            </a:r>
          </a:p>
          <a:p>
            <a:pPr marL="285750" indent="-285750" algn="just">
              <a:buFont typeface="Wingdings" panose="05000000000000000000" pitchFamily="2" charset="2"/>
              <a:buChar char="§"/>
            </a:pPr>
            <a:r>
              <a:rPr lang="pl-PL" dirty="0"/>
              <a:t>drukowanie dwustronne (</a:t>
            </a:r>
            <a:r>
              <a:rPr lang="pl-PL" i="1" dirty="0"/>
              <a:t>Zielone Biuro</a:t>
            </a:r>
            <a:r>
              <a:rPr lang="pl-PL" dirty="0"/>
              <a:t>),</a:t>
            </a:r>
          </a:p>
          <a:p>
            <a:pPr marL="285750" indent="-285750" algn="just">
              <a:buFont typeface="Wingdings" panose="05000000000000000000" pitchFamily="2" charset="2"/>
              <a:buChar char="§"/>
            </a:pPr>
            <a:r>
              <a:rPr lang="pl-PL" dirty="0"/>
              <a:t>segregacja odpadów (</a:t>
            </a:r>
            <a:r>
              <a:rPr lang="pl-PL" i="1" dirty="0"/>
              <a:t>Zielone Biuro</a:t>
            </a:r>
            <a:r>
              <a:rPr lang="pl-PL" dirty="0"/>
              <a:t>),</a:t>
            </a:r>
          </a:p>
          <a:p>
            <a:pPr marL="285750" indent="-285750" algn="just">
              <a:buFont typeface="Wingdings" panose="05000000000000000000" pitchFamily="2" charset="2"/>
              <a:buChar char="§"/>
            </a:pPr>
            <a:r>
              <a:rPr lang="pl-PL" b="1" dirty="0"/>
              <a:t>INNE?</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04486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r>
              <a:rPr lang="pl-PL" sz="2800" b="1" dirty="0">
                <a:solidFill>
                  <a:srgbClr val="002060"/>
                </a:solidFill>
                <a:ea typeface="+mj-ea"/>
              </a:rPr>
              <a:t>Poprawna realizacja wymogów związanych </a:t>
            </a:r>
            <a:br>
              <a:rPr lang="pl-PL" sz="2800" b="1" dirty="0">
                <a:solidFill>
                  <a:srgbClr val="002060"/>
                </a:solidFill>
                <a:ea typeface="+mj-ea"/>
              </a:rPr>
            </a:br>
            <a:r>
              <a:rPr lang="pl-PL" sz="2800" b="1" dirty="0">
                <a:solidFill>
                  <a:srgbClr val="002060"/>
                </a:solidFill>
                <a:ea typeface="+mj-ea"/>
              </a:rPr>
              <a:t>z informacją i promocją projektu</a:t>
            </a:r>
          </a:p>
        </p:txBody>
      </p:sp>
    </p:spTree>
    <p:extLst>
      <p:ext uri="{BB962C8B-B14F-4D97-AF65-F5344CB8AC3E}">
        <p14:creationId xmlns:p14="http://schemas.microsoft.com/office/powerpoint/2010/main" val="52603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 (stawki jednostkowe)</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W uzupełnieniu do stawek w ramach Projektu Beneficjent rozlicza koszty pośrednie ryczałtem w wysokości ……% wydatków bezpośrednich, które zostały zatwierdzone jako wydatki kwalifikowalne w ramach wniosków o płatność.</a:t>
            </a:r>
          </a:p>
          <a:p>
            <a:r>
              <a:rPr lang="pl-PL" dirty="0"/>
              <a:t>Instytucja Pośrednicząca może obniżyć stawkę ryczałtową kosztów pośrednich, podczas zatwierdzania WNP w przypadkach rażącego naruszenia przez Beneficjenta postanowień umowy w zakresie zarządzania projektem, w szczególności gdy:</a:t>
            </a:r>
          </a:p>
          <a:p>
            <a:r>
              <a:rPr lang="pl-PL" dirty="0"/>
              <a:t>1) wystąpiły znaczne opóźnienia w realizacji Projektu względem harmonogramu realizacji projektu określonego we Wniosku lub Projekt jest realizowany nieprawidłowo wskutek rażącego i powtarzającego się zaniedbania lub zaniechania działań przez Beneficjenta;</a:t>
            </a:r>
          </a:p>
          <a:p>
            <a:r>
              <a:rPr lang="pl-PL" dirty="0"/>
              <a:t>2) Beneficjent nie przedkłada wniosków o płatność lub dokumentów źródłowych w terminie zgodnym z umową lub w terminie wyznaczonym przez Instytucję Pośredniczącą lub przedkłada wielokrotnie wniosek o płatność niskiej jakości (niekompletny, z tymi samymi błędami);</a:t>
            </a:r>
          </a:p>
          <a:p>
            <a:endParaRPr lang="pl-PL" dirty="0"/>
          </a:p>
        </p:txBody>
      </p:sp>
    </p:spTree>
    <p:extLst>
      <p:ext uri="{BB962C8B-B14F-4D97-AF65-F5344CB8AC3E}">
        <p14:creationId xmlns:p14="http://schemas.microsoft.com/office/powerpoint/2010/main" val="4018447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fontScale="85000" lnSpcReduction="20000"/>
          </a:bodyPr>
          <a:lstStyle/>
          <a:p>
            <a:pPr algn="just"/>
            <a:r>
              <a:rPr lang="pl-PL" sz="2200" b="1" dirty="0"/>
              <a:t>Beneficjent jest zobowiązany do wypełniania obowiązków informacyjnych i promocyjnych </a:t>
            </a:r>
            <a:r>
              <a:rPr lang="pl-PL" sz="2200" dirty="0"/>
              <a:t>zgodnie z przepisami rozporządzenia nr 1303/2013 i rozporządzenia wykonawczego Komisji (UE) nr 821/2014 z dnia 28 lipca 2014 r. ustanawiającego zasady stosowania rozporządzenia Parlamentu Europejskiego i Rady (UE) nr 1303/2013 w zakresie szczegółowych uregulowań dotyczących transferu wkładów z programów i zarządzania nimi, przekazywania sprawozdań z wdrażania instrumentów finansowych, charakterystyki technicznej działań informacyjnych i komunikacyjnych w odniesieniu do operacji oraz systemu rejestracji i przechowywania danych (Dz. Urz. UE L 223 z 29.07.2014, str. 7) oraz zgodnie z załącznikiem do umowy.</a:t>
            </a:r>
          </a:p>
          <a:p>
            <a:pPr algn="just"/>
            <a:endParaRPr lang="pl-PL" sz="2200" dirty="0"/>
          </a:p>
          <a:p>
            <a:pPr algn="just"/>
            <a:r>
              <a:rPr lang="pl-PL" sz="2200" dirty="0"/>
              <a:t>Wszystkie działania informacyjne i promocyjne Beneficjenta oraz każdy dokument, który jest podawany do wiadomości publicznej lub jest wykorzystywany przez uczestników projektu, w tym wszelkie zaświadczenia o uczestnictwie lub inne certyfikaty zawierają informacje o otrzymaniu wsparcia z Unii Europejskiej, w tym EFS oraz z Programu za pomocą: </a:t>
            </a:r>
          </a:p>
          <a:p>
            <a:pPr marL="457200" indent="-457200" algn="just">
              <a:buAutoNum type="arabicParenR"/>
            </a:pPr>
            <a:r>
              <a:rPr lang="pl-PL" sz="2200" dirty="0"/>
              <a:t>znaku Funduszy Europejskich z nazwą Programu; </a:t>
            </a:r>
          </a:p>
          <a:p>
            <a:pPr marL="457200" indent="-457200" algn="just">
              <a:buAutoNum type="arabicParenR"/>
            </a:pPr>
            <a:r>
              <a:rPr lang="pl-PL" sz="2200" dirty="0"/>
              <a:t>znaku barw Rzeczypospolitej Polskiej ( dla umów/aneksów po 01.01.2018 r.)</a:t>
            </a:r>
          </a:p>
          <a:p>
            <a:pPr algn="just"/>
            <a:r>
              <a:rPr lang="pl-PL" sz="2200" dirty="0"/>
              <a:t>2)     znaku Unii Europejskiej z nazwą Europejski Fundusz Społeczny. </a:t>
            </a:r>
          </a:p>
          <a:p>
            <a:pPr algn="just"/>
            <a:endParaRPr lang="pl-PL" dirty="0"/>
          </a:p>
        </p:txBody>
      </p:sp>
      <p:sp>
        <p:nvSpPr>
          <p:cNvPr id="4" name="Tytuł 1"/>
          <p:cNvSpPr txBox="1">
            <a:spLocks/>
          </p:cNvSpPr>
          <p:nvPr/>
        </p:nvSpPr>
        <p:spPr>
          <a:xfrm>
            <a:off x="349743" y="2400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4158366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a:bodyPr>
          <a:lstStyle/>
          <a:p>
            <a:pPr algn="just"/>
            <a:r>
              <a:rPr lang="pl-PL" b="1" dirty="0"/>
              <a:t>UWAGA!</a:t>
            </a:r>
          </a:p>
          <a:p>
            <a:pPr algn="just"/>
            <a:endParaRPr lang="pl-PL" b="1" dirty="0"/>
          </a:p>
          <a:p>
            <a:pPr algn="just"/>
            <a:r>
              <a:rPr lang="pl-PL" b="1" dirty="0"/>
              <a:t>Od 1 stycznia 2018 r. </a:t>
            </a:r>
            <a:r>
              <a:rPr lang="pl-PL" dirty="0"/>
              <a:t>zmianie uległy zasady oznaczania projektów współfinasowanych w ramach Funduszy Europejskich.  Do obowiązkowego zestawu znaków dodano barwy Rzeczypospolitej Polskiej. Barwy te mogą występować jedynie w wersji </a:t>
            </a:r>
            <a:r>
              <a:rPr lang="pl-PL" dirty="0" err="1"/>
              <a:t>pełnokolorowej</a:t>
            </a:r>
            <a:r>
              <a:rPr lang="pl-PL" dirty="0"/>
              <a:t>.</a:t>
            </a:r>
          </a:p>
          <a:p>
            <a:pPr algn="just"/>
            <a:endParaRPr lang="pl-PL" dirty="0"/>
          </a:p>
          <a:p>
            <a:pPr algn="just"/>
            <a:r>
              <a:rPr lang="pl-PL" dirty="0"/>
              <a:t>Nowe zasady obowiązują wszystkich beneficjentów, którzy podpisali umowy o dofinansowanie 1 stycznia 2018 r. lub później. Zasady te nie są obowiązkowe dla beneficjentów, którzy podpisali umowy o dofinansowanie przed 1 stycznia 2018 r., chyba że zawarty zostanie stosowny aneks do umowy lub umożliwiają to zapisy aktualnej umowy o dofinansowanie.</a:t>
            </a:r>
          </a:p>
        </p:txBody>
      </p:sp>
      <p:sp>
        <p:nvSpPr>
          <p:cNvPr id="6"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1562875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lnSpcReduction="10000"/>
          </a:bodyPr>
          <a:lstStyle/>
          <a:p>
            <a:pPr algn="just"/>
            <a:r>
              <a:rPr lang="pl-PL" dirty="0"/>
              <a:t>W okresie realizacji Projektu Beneficjent informuje opinię publiczną o pomocy otrzymanej z Unii Europejskiej w tym Europejskiego Funduszu Społecznego i Programu m.in. przez: </a:t>
            </a:r>
          </a:p>
          <a:p>
            <a:pPr algn="just"/>
            <a:r>
              <a:rPr lang="pl-PL" b="1" dirty="0"/>
              <a:t>1) umieszczenie przynajmniej jednego plakatu o minimalnym rozmiarze A3 </a:t>
            </a:r>
            <a:r>
              <a:rPr lang="pl-PL" dirty="0"/>
              <a:t>z informacjami na temat Projektu, w tym z informacjami dotyczącymi wsparcia finansowego, w miejscu ogólnodostępnym i łatwo widocznym, takim jak np. wejście do budynku; </a:t>
            </a:r>
          </a:p>
          <a:p>
            <a:pPr algn="just"/>
            <a:r>
              <a:rPr lang="pl-PL" b="1" dirty="0"/>
              <a:t>2) zamieszczenie na stronie internetowej Beneficjenta krótkiego opisu Projektu</a:t>
            </a:r>
            <a:r>
              <a:rPr lang="pl-PL" dirty="0"/>
              <a:t>, proporcjonalnego do poziomu pomocy, obejmującego jego cele i wyniki oraz podkreślającego wsparcie finansowe ze strony Unii Europejskiej oraz zamieszczenie szczegółowego harmonogramu udzielania wsparcia w Projekcie.</a:t>
            </a:r>
          </a:p>
          <a:p>
            <a:r>
              <a:rPr lang="pl-PL" dirty="0"/>
              <a:t>3)</a:t>
            </a:r>
            <a:r>
              <a:rPr lang="pl-PL" b="1" dirty="0"/>
              <a:t>umieszczenie na stałe tablicy pamiątkowej lub tablicy dużego formatu </a:t>
            </a:r>
            <a:r>
              <a:rPr lang="pl-PL" dirty="0"/>
              <a:t>w miejscu ogólnodostępnym i łatwo widocznym nie później niż trzy miesiące po zakończeniu projektu – w przypadku projektów zakładających: zakup środków trwałych lub finansowanie działań w zakresie infrastruktury lub prac budowlanych, jeśli całkowite wsparcie publiczne dla projektu przekracza 500 000 EUR</a:t>
            </a:r>
          </a:p>
        </p:txBody>
      </p:sp>
      <p:sp>
        <p:nvSpPr>
          <p:cNvPr id="6"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985246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lnSpcReduction="10000"/>
          </a:bodyPr>
          <a:lstStyle/>
          <a:p>
            <a:pPr algn="just"/>
            <a:r>
              <a:rPr lang="pl-PL" dirty="0"/>
              <a:t>Na potrzeby informacji i promocji Programu i EFS, </a:t>
            </a:r>
            <a:r>
              <a:rPr lang="pl-PL" b="1" dirty="0"/>
              <a:t>Beneficjent udostępnia IP i IZ wszystkie utwory informacyjno-promocyjne powstałe w trakcie realizacji Projektu</a:t>
            </a:r>
            <a:r>
              <a:rPr lang="pl-PL" dirty="0"/>
              <a:t>, w postaci m.in.: </a:t>
            </a:r>
          </a:p>
          <a:p>
            <a:pPr marL="285750" indent="-285750" algn="just">
              <a:buFontTx/>
              <a:buChar char="-"/>
            </a:pPr>
            <a:r>
              <a:rPr lang="pl-PL" dirty="0"/>
              <a:t>materiałów zdjęciowych;</a:t>
            </a:r>
          </a:p>
          <a:p>
            <a:pPr marL="285750" indent="-285750" algn="just">
              <a:buFontTx/>
              <a:buChar char="-"/>
            </a:pPr>
            <a:r>
              <a:rPr lang="pl-PL" dirty="0"/>
              <a:t>materiałów audio-wizualnych i prezentacji dotyczących Projektu;</a:t>
            </a:r>
          </a:p>
          <a:p>
            <a:pPr algn="just"/>
            <a:r>
              <a:rPr lang="pl-PL" dirty="0"/>
              <a:t>oraz udziela nieodpłatnie licencji niewyłącznej, obejmującej prawo do korzystania z nich bezterminowo na terytorium UE w zakresie: </a:t>
            </a:r>
          </a:p>
          <a:p>
            <a:pPr algn="just"/>
            <a:r>
              <a:rPr lang="pl-PL" dirty="0"/>
              <a:t>1) utrwalania i zwielokrotniania utworu; </a:t>
            </a:r>
          </a:p>
          <a:p>
            <a:pPr algn="just"/>
            <a:r>
              <a:rPr lang="pl-PL" dirty="0"/>
              <a:t>2) obrotu oryginałem albo egzemplarzami, na których utwór utrwalono – wprowadzanie do obrotu, użyczenie lub najem oryginału albo egzemplarzy; </a:t>
            </a:r>
          </a:p>
          <a:p>
            <a:pPr algn="just"/>
            <a:r>
              <a:rPr lang="pl-PL" dirty="0"/>
              <a:t>3) rozpowszechniania utworu w sposób inny niż określony w pkt 2 – publiczne wykonanie, wystawienie, wyświetlenie, odtworzenie oraz nadawanie i reemitowanie, a także publiczne udostępnianie utworu w taki sposób, aby każdy mógł mieć do niego dostęp w miejscu i w czasie przez siebie wybranym.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 - dokumentowanie</a:t>
            </a:r>
          </a:p>
        </p:txBody>
      </p:sp>
    </p:spTree>
    <p:extLst>
      <p:ext uri="{BB962C8B-B14F-4D97-AF65-F5344CB8AC3E}">
        <p14:creationId xmlns:p14="http://schemas.microsoft.com/office/powerpoint/2010/main" val="4084540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a:bodyPr>
          <a:lstStyle/>
          <a:p>
            <a:pPr algn="just"/>
            <a:r>
              <a:rPr lang="pl-PL" b="1" dirty="0"/>
              <a:t>Plakat musi zawierać:</a:t>
            </a:r>
          </a:p>
          <a:p>
            <a:pPr marL="285750" indent="-285750" algn="just">
              <a:buFont typeface="Wingdings" panose="05000000000000000000" pitchFamily="2" charset="2"/>
              <a:buChar char="§"/>
            </a:pPr>
            <a:r>
              <a:rPr lang="pl-PL" dirty="0"/>
              <a:t>nazwę beneficjenta,</a:t>
            </a:r>
          </a:p>
          <a:p>
            <a:pPr marL="285750" indent="-285750" algn="just">
              <a:buFont typeface="Wingdings" panose="05000000000000000000" pitchFamily="2" charset="2"/>
              <a:buChar char="§"/>
            </a:pPr>
            <a:r>
              <a:rPr lang="pl-PL" dirty="0"/>
              <a:t>tytuł projektu,</a:t>
            </a:r>
          </a:p>
          <a:p>
            <a:pPr marL="285750" indent="-285750" algn="just">
              <a:buFont typeface="Wingdings" panose="05000000000000000000" pitchFamily="2" charset="2"/>
              <a:buChar char="§"/>
            </a:pPr>
            <a:r>
              <a:rPr lang="pl-PL" dirty="0"/>
              <a:t>cel projektu (opcjonalnie),</a:t>
            </a:r>
          </a:p>
          <a:p>
            <a:pPr marL="285750" indent="-285750" algn="just">
              <a:buFont typeface="Wingdings" panose="05000000000000000000" pitchFamily="2" charset="2"/>
              <a:buChar char="§"/>
            </a:pPr>
            <a:r>
              <a:rPr lang="pl-PL" dirty="0"/>
              <a:t>wysokość wkładu Unii Europejskiej w projekt(opcjonalnie),</a:t>
            </a:r>
          </a:p>
          <a:p>
            <a:pPr marL="285750" indent="-285750" algn="just">
              <a:buFont typeface="Wingdings" panose="05000000000000000000" pitchFamily="2" charset="2"/>
              <a:buChar char="§"/>
            </a:pPr>
            <a:r>
              <a:rPr lang="pl-PL" dirty="0"/>
              <a:t>zestaw logo – znaki FE i UE oraz herb lub oficjalne logo promocyjne województwa, adres portalu www.mapadotacji.gov.pl (opcjonalnie).</a:t>
            </a:r>
          </a:p>
          <a:p>
            <a:pPr algn="just"/>
            <a:r>
              <a:rPr lang="pl-PL" dirty="0"/>
              <a:t>Plakat należy umieścić </a:t>
            </a:r>
            <a:r>
              <a:rPr lang="pl-PL" b="1" dirty="0"/>
              <a:t>w widocznym i dostępnym publicznie miejscu</a:t>
            </a:r>
            <a:r>
              <a:rPr lang="pl-PL" dirty="0"/>
              <a:t>. Może być to np. wejście do siedziby beneficjenta. Musi być to przynajmniej jeden plakat.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3846218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lnSpcReduction="10000"/>
          </a:bodyPr>
          <a:lstStyle/>
          <a:p>
            <a:pPr algn="just">
              <a:lnSpc>
                <a:spcPct val="110000"/>
              </a:lnSpc>
              <a:spcBef>
                <a:spcPts val="0"/>
              </a:spcBef>
            </a:pPr>
            <a:r>
              <a:rPr lang="pl-PL" b="1" dirty="0"/>
              <a:t>Beneficjent musi:</a:t>
            </a:r>
          </a:p>
          <a:p>
            <a:pPr marL="285750" indent="-285750" algn="just">
              <a:buFont typeface="Wingdings" panose="05000000000000000000" pitchFamily="2" charset="2"/>
              <a:buChar char="§"/>
            </a:pPr>
            <a:r>
              <a:rPr lang="pl-PL" dirty="0"/>
              <a:t>oznaczać znakiem Unii Europejskiej, barwami Rzeczypospolitej Polskiej i znakiem Funduszy Europejskich, a w przypadku programów regionalnych również herbem województwa lub jego oficjalnym logo promocyjnym: </a:t>
            </a:r>
          </a:p>
          <a:p>
            <a:pPr marL="285750" indent="-285750" algn="just">
              <a:buFont typeface="Wingdings" panose="05000000000000000000" pitchFamily="2" charset="2"/>
              <a:buChar char="§"/>
            </a:pPr>
            <a:r>
              <a:rPr lang="pl-PL" dirty="0"/>
              <a:t>wszystkie działania informacyjne i promocyjne dotyczące projektu, np. ulotki, broszury, publikacje, notatki prasowe, strony internetowe, newslettery, mailing, materiały filmowe, materiały promocyjne, konferencje, spotkania, </a:t>
            </a:r>
          </a:p>
          <a:p>
            <a:pPr marL="285750" indent="-285750" algn="just">
              <a:buFont typeface="Wingdings" panose="05000000000000000000" pitchFamily="2" charset="2"/>
              <a:buChar char="§"/>
            </a:pPr>
            <a:r>
              <a:rPr lang="pl-PL" dirty="0"/>
              <a:t>wszystkie dokumenty związane z realizacją projektu, które podawane są do wiadomości publicznej, np. dokumentacja przetargowa, ogłoszenia, analizy, raporty, wzory umów, wzory wniosków,</a:t>
            </a:r>
          </a:p>
          <a:p>
            <a:pPr marL="285750" indent="-285750" algn="just">
              <a:buFont typeface="Wingdings" panose="05000000000000000000" pitchFamily="2" charset="2"/>
              <a:buChar char="§"/>
            </a:pPr>
            <a:r>
              <a:rPr lang="pl-PL" dirty="0"/>
              <a:t>dokumenty i materiały dla osób i podmiotów uczestniczących w projekcie, np. zaświadczenia, certyfikaty, zaproszenia, materiały informacyjne, programy szkoleń i warsztatów, listy obecności, prezentacje multimedialne, kierowaną do nich korespondencję, umowy.</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196521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308055"/>
            <a:ext cx="10515600" cy="4526732"/>
          </a:xfrm>
        </p:spPr>
        <p:txBody>
          <a:bodyPr>
            <a:normAutofit/>
          </a:bodyPr>
          <a:lstStyle/>
          <a:p>
            <a:pPr algn="just">
              <a:spcBef>
                <a:spcPts val="0"/>
              </a:spcBef>
            </a:pPr>
            <a:r>
              <a:rPr lang="pl-PL" b="1" dirty="0"/>
              <a:t>Beneficjent musi:</a:t>
            </a:r>
          </a:p>
          <a:p>
            <a:pPr marL="285750" indent="-285750" algn="just">
              <a:buFont typeface="Wingdings" panose="05000000000000000000" pitchFamily="2" charset="2"/>
              <a:buChar char="§"/>
            </a:pPr>
            <a:r>
              <a:rPr lang="pl-PL" dirty="0"/>
              <a:t>umieścić plakat lub tablicę (informacyjną i/lub pamiątkową) w miejscu realizacji projektu,</a:t>
            </a:r>
          </a:p>
          <a:p>
            <a:pPr marL="285750" indent="-285750" algn="just">
              <a:buFont typeface="Wingdings" panose="05000000000000000000" pitchFamily="2" charset="2"/>
              <a:buChar char="§"/>
            </a:pPr>
            <a:r>
              <a:rPr lang="pl-PL" dirty="0"/>
              <a:t>umieścić opis projektu na stronie internetowej,</a:t>
            </a:r>
          </a:p>
          <a:p>
            <a:pPr marL="285750" indent="-285750" algn="just">
              <a:buFont typeface="Wingdings" panose="05000000000000000000" pitchFamily="2" charset="2"/>
              <a:buChar char="§"/>
            </a:pPr>
            <a:r>
              <a:rPr lang="pl-PL" dirty="0"/>
              <a:t>przekazywać osobom i podmiotom uczestniczącym w projekcie informację, że projekt uzyskał dofinansowanie, np. w formie odpowiedniego oznakowania konferencji, warsztatów, szkoleń, wystaw, targów; dodatkowo można przekazywać informację w innej formie, np. słownej.</a:t>
            </a:r>
          </a:p>
          <a:p>
            <a:pPr algn="just">
              <a:buFont typeface="Wingdings" panose="05000000000000000000" pitchFamily="2" charset="2"/>
              <a:buChar char="Ø"/>
            </a:pPr>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2053171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4220" y="1308055"/>
            <a:ext cx="10515600" cy="4526732"/>
          </a:xfrm>
        </p:spPr>
        <p:txBody>
          <a:bodyPr>
            <a:normAutofit/>
          </a:bodyPr>
          <a:lstStyle/>
          <a:p>
            <a:r>
              <a:rPr lang="pl-PL" dirty="0"/>
              <a:t>Barwy RP umieszcza się  na wszelkich materiałach i działaniach informacyjno-promocyjnych, jeżeli:</a:t>
            </a:r>
          </a:p>
          <a:p>
            <a:endParaRPr lang="pl-PL" dirty="0"/>
          </a:p>
          <a:p>
            <a:pPr marL="342900" indent="-342900">
              <a:buFont typeface="Wingdings" panose="05000000000000000000" pitchFamily="2" charset="2"/>
              <a:buChar char="§"/>
            </a:pPr>
            <a:r>
              <a:rPr lang="pl-PL" dirty="0"/>
              <a:t> istnieją ogólnodostępne możliwości techniczne umieszczania oznaczeń </a:t>
            </a:r>
            <a:r>
              <a:rPr lang="pl-PL" dirty="0" err="1"/>
              <a:t>pełnokolorowych</a:t>
            </a:r>
            <a:r>
              <a:rPr lang="pl-PL" dirty="0"/>
              <a:t>,</a:t>
            </a:r>
          </a:p>
          <a:p>
            <a:pPr marL="342900" indent="-342900">
              <a:buFont typeface="Wingdings" panose="05000000000000000000" pitchFamily="2" charset="2"/>
              <a:buChar char="§"/>
            </a:pPr>
            <a:r>
              <a:rPr lang="pl-PL" dirty="0"/>
              <a:t> oryginały materiałów są wytwarzane w wersjach </a:t>
            </a:r>
            <a:r>
              <a:rPr lang="pl-PL" dirty="0" err="1"/>
              <a:t>pełnokolorowych</a:t>
            </a:r>
            <a:r>
              <a:rPr lang="pl-PL" dirty="0"/>
              <a:t>.</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2554781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4220" y="1308055"/>
            <a:ext cx="10515600" cy="4526732"/>
          </a:xfrm>
        </p:spPr>
        <p:txBody>
          <a:bodyPr>
            <a:normAutofit lnSpcReduction="10000"/>
          </a:bodyPr>
          <a:lstStyle/>
          <a:p>
            <a:r>
              <a:rPr lang="pl-PL" b="1" dirty="0"/>
              <a:t>Barw RP nie  ma obowiązku umieszczania</a:t>
            </a:r>
            <a:r>
              <a:rPr lang="pl-PL" dirty="0"/>
              <a:t>, jeżeli:</a:t>
            </a:r>
          </a:p>
          <a:p>
            <a:pPr marL="342900" indent="-342900">
              <a:buFont typeface="Wingdings" panose="05000000000000000000" pitchFamily="2" charset="2"/>
              <a:buChar char="§"/>
            </a:pPr>
            <a:r>
              <a:rPr lang="pl-PL" dirty="0"/>
              <a:t>nie ma ogólnodostępnych możliwości technicznych zastosowania oznaczeń pełnokolorowych ze względu np. na materiał, z którego wykonano przedmiot np. kamień lub</a:t>
            </a:r>
          </a:p>
          <a:p>
            <a:pPr marL="342900" indent="-342900">
              <a:buFont typeface="Wingdings" panose="05000000000000000000" pitchFamily="2" charset="2"/>
              <a:buChar char="§"/>
            </a:pPr>
            <a:r>
              <a:rPr lang="pl-PL" dirty="0"/>
              <a:t>jeżeli zastosowanie technik </a:t>
            </a:r>
            <a:r>
              <a:rPr lang="pl-PL" dirty="0" err="1"/>
              <a:t>pełnokolorowych</a:t>
            </a:r>
            <a:r>
              <a:rPr lang="pl-PL" dirty="0"/>
              <a:t> znacznie podniosłoby koszty,</a:t>
            </a:r>
          </a:p>
          <a:p>
            <a:pPr marL="342900" indent="-342900">
              <a:buFont typeface="Wingdings" panose="05000000000000000000" pitchFamily="2" charset="2"/>
              <a:buChar char="§"/>
            </a:pPr>
            <a:r>
              <a:rPr lang="pl-PL" dirty="0"/>
              <a:t>materiały z założenia występują w wersji achromatycznej.</a:t>
            </a:r>
          </a:p>
          <a:p>
            <a:r>
              <a:rPr lang="pl-PL" b="1" dirty="0"/>
              <a:t>Nie musisz umieszczać barw RP w zestawie znaków FE, PZ i UE w wariantach achromatycznym</a:t>
            </a:r>
          </a:p>
          <a:p>
            <a:r>
              <a:rPr lang="pl-PL" b="1" dirty="0"/>
              <a:t>lub monochromatycznym w następujących materiałach</a:t>
            </a:r>
            <a:r>
              <a:rPr lang="pl-PL" dirty="0"/>
              <a:t>:</a:t>
            </a:r>
          </a:p>
          <a:p>
            <a:pPr marL="342900" indent="-342900">
              <a:buFont typeface="Wingdings" panose="05000000000000000000" pitchFamily="2" charset="2"/>
              <a:buChar char="§"/>
            </a:pPr>
            <a:r>
              <a:rPr lang="pl-PL" dirty="0"/>
              <a:t>korespondencja drukowana, jeżeli np. papier firmowy jest wykonany w wersji achromatycznej</a:t>
            </a:r>
          </a:p>
          <a:p>
            <a:r>
              <a:rPr lang="pl-PL" dirty="0"/>
              <a:t>       lub monochromatycznej,</a:t>
            </a:r>
          </a:p>
          <a:p>
            <a:pPr marL="342900" indent="-342900">
              <a:buFont typeface="Wingdings" panose="05000000000000000000" pitchFamily="2" charset="2"/>
              <a:buChar char="§"/>
            </a:pPr>
            <a:r>
              <a:rPr lang="pl-PL" dirty="0"/>
              <a:t>dokumentacja projektowa (np. dokumenty przetargowe, umowy, ogłoszenia, opisy stanowisk</a:t>
            </a:r>
          </a:p>
          <a:p>
            <a:r>
              <a:rPr lang="pl-PL" dirty="0"/>
              <a:t>      pracy).</a:t>
            </a:r>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3264181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4220" y="1308055"/>
            <a:ext cx="10515600" cy="4526732"/>
          </a:xfrm>
        </p:spPr>
        <p:txBody>
          <a:bodyPr>
            <a:normAutofit fontScale="70000" lnSpcReduction="20000"/>
          </a:bodyPr>
          <a:lstStyle/>
          <a:p>
            <a:r>
              <a:rPr lang="pl-PL" sz="2900" b="1" dirty="0"/>
              <a:t>Obowiązkowy </a:t>
            </a:r>
            <a:r>
              <a:rPr lang="pl-PL" sz="2900" b="1" dirty="0" err="1"/>
              <a:t>pełnokolorowy</a:t>
            </a:r>
            <a:r>
              <a:rPr lang="pl-PL" sz="2900" b="1" dirty="0"/>
              <a:t> zestaw znaków FE z barwami RP, logo PZ oraz znakiem UE</a:t>
            </a:r>
            <a:r>
              <a:rPr lang="pl-PL" sz="2900" dirty="0"/>
              <a:t>:</a:t>
            </a:r>
          </a:p>
          <a:p>
            <a:pPr marL="457200" indent="-457200">
              <a:buFont typeface="Wingdings" panose="05000000000000000000" pitchFamily="2" charset="2"/>
              <a:buChar char="§"/>
            </a:pPr>
            <a:r>
              <a:rPr lang="pl-PL" sz="2900" dirty="0"/>
              <a:t> tablice informacyjne i pamiątkowe,</a:t>
            </a:r>
          </a:p>
          <a:p>
            <a:pPr marL="457200" indent="-457200">
              <a:buFont typeface="Wingdings" panose="05000000000000000000" pitchFamily="2" charset="2"/>
              <a:buChar char="§"/>
            </a:pPr>
            <a:r>
              <a:rPr lang="pl-PL" sz="2900" dirty="0"/>
              <a:t> plakaty, billboardy,</a:t>
            </a:r>
          </a:p>
          <a:p>
            <a:pPr marL="457200" indent="-457200">
              <a:buFont typeface="Wingdings" panose="05000000000000000000" pitchFamily="2" charset="2"/>
              <a:buChar char="§"/>
            </a:pPr>
            <a:r>
              <a:rPr lang="pl-PL" sz="2900" dirty="0"/>
              <a:t> tabliczki i naklejki informacyjne,</a:t>
            </a:r>
          </a:p>
          <a:p>
            <a:pPr marL="457200" indent="-457200">
              <a:buFont typeface="Wingdings" panose="05000000000000000000" pitchFamily="2" charset="2"/>
              <a:buChar char="§"/>
            </a:pPr>
            <a:r>
              <a:rPr lang="pl-PL" sz="2900" dirty="0"/>
              <a:t>strony internetowe,</a:t>
            </a:r>
          </a:p>
          <a:p>
            <a:pPr marL="457200" indent="-457200">
              <a:buFont typeface="Wingdings" panose="05000000000000000000" pitchFamily="2" charset="2"/>
              <a:buChar char="§"/>
            </a:pPr>
            <a:r>
              <a:rPr lang="pl-PL" sz="2900" dirty="0"/>
              <a:t>publikacje elektroniczne np. materiały video, animacje, prezentacje, newslettery, mailing,</a:t>
            </a:r>
          </a:p>
          <a:p>
            <a:pPr marL="457200" indent="-457200">
              <a:buFont typeface="Wingdings" panose="05000000000000000000" pitchFamily="2" charset="2"/>
              <a:buChar char="§"/>
            </a:pPr>
            <a:r>
              <a:rPr lang="pl-PL" sz="2900" dirty="0"/>
              <a:t>publikacje i materiały drukowane np. foldery, informatory, certyfikaty, zaświadczenia, dyplomy,</a:t>
            </a:r>
          </a:p>
          <a:p>
            <a:r>
              <a:rPr lang="pl-PL" sz="2900" dirty="0"/>
              <a:t>        zaproszenia, programy szkoleń, itp.,</a:t>
            </a:r>
          </a:p>
          <a:p>
            <a:pPr marL="457200" indent="-457200">
              <a:buFont typeface="Wingdings" panose="05000000000000000000" pitchFamily="2" charset="2"/>
              <a:buChar char="§"/>
            </a:pPr>
            <a:r>
              <a:rPr lang="pl-PL" sz="2900" dirty="0"/>
              <a:t>korespondencja drukowana, jeśli papier firmowy jest wykonany w wersji kolorowej,</a:t>
            </a:r>
          </a:p>
          <a:p>
            <a:pPr marL="457200" indent="-457200">
              <a:buFont typeface="Wingdings" panose="05000000000000000000" pitchFamily="2" charset="2"/>
              <a:buChar char="§"/>
            </a:pPr>
            <a:r>
              <a:rPr lang="pl-PL" sz="2900" dirty="0"/>
              <a:t>materiały </a:t>
            </a:r>
            <a:r>
              <a:rPr lang="pl-PL" sz="2900" dirty="0" err="1"/>
              <a:t>brandingowe</a:t>
            </a:r>
            <a:r>
              <a:rPr lang="pl-PL" sz="2900" dirty="0"/>
              <a:t> i wystawowe np. baner, stand, </a:t>
            </a:r>
            <a:r>
              <a:rPr lang="pl-PL" sz="2900" dirty="0" err="1"/>
              <a:t>roll-up</a:t>
            </a:r>
            <a:r>
              <a:rPr lang="pl-PL" sz="2900" dirty="0"/>
              <a:t>, ścianki, namioty i stoiska wystawowe, itd.</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3020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 (stawki jednostkowe)</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3) Beneficjent odmówił poddania się kontroli lub odmówił przekazania dokumentów i informacji</a:t>
            </a:r>
          </a:p>
          <a:p>
            <a:r>
              <a:rPr lang="pl-PL" dirty="0"/>
              <a:t>na wezwanie IP bez przedstawienia racjonalnego wyjaśnienia;</a:t>
            </a:r>
          </a:p>
          <a:p>
            <a:r>
              <a:rPr lang="pl-PL" dirty="0"/>
              <a:t>4) Beneficjent rażąco naruszył zasadę równości szans kobiet i mężczyzn lub zasadę równości</a:t>
            </a:r>
          </a:p>
          <a:p>
            <a:r>
              <a:rPr lang="pl-PL" dirty="0"/>
              <a:t>szans i niedyskryminacji, w tym dostępności dla osób z niepełnosprawnościami;</a:t>
            </a:r>
          </a:p>
          <a:p>
            <a:r>
              <a:rPr lang="pl-PL" dirty="0"/>
              <a:t>5) Beneficjent nie usunął nieprawidłowości stwierdzonych w trakcie kontroli, które nie dotyczą</a:t>
            </a:r>
          </a:p>
          <a:p>
            <a:r>
              <a:rPr lang="pl-PL" dirty="0"/>
              <a:t>zwrotu wydatków niekwalifikowalnych;</a:t>
            </a:r>
          </a:p>
          <a:p>
            <a:r>
              <a:rPr lang="pl-PL" dirty="0"/>
              <a:t>6) Beneficjent nie dopełnił obowiązków informacyjno-promocyjnych oraz związanych z ochroną</a:t>
            </a:r>
          </a:p>
          <a:p>
            <a:r>
              <a:rPr lang="pl-PL" dirty="0"/>
              <a:t>danych osobowych i ochroną praw autorskich produktów wytworzonych w ramach Projektu</a:t>
            </a:r>
          </a:p>
          <a:p>
            <a:r>
              <a:rPr lang="pl-PL" dirty="0"/>
              <a:t>lub wypełnia je niezgodnie z przepisami prawa;</a:t>
            </a:r>
          </a:p>
        </p:txBody>
      </p:sp>
    </p:spTree>
    <p:extLst>
      <p:ext uri="{BB962C8B-B14F-4D97-AF65-F5344CB8AC3E}">
        <p14:creationId xmlns:p14="http://schemas.microsoft.com/office/powerpoint/2010/main" val="2868119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9190" y="1318906"/>
            <a:ext cx="10515600" cy="4526732"/>
          </a:xfrm>
        </p:spPr>
        <p:txBody>
          <a:bodyPr>
            <a:normAutofit fontScale="92500"/>
          </a:bodyPr>
          <a:lstStyle/>
          <a:p>
            <a:pPr algn="just"/>
            <a:r>
              <a:rPr lang="pl-PL" b="1" dirty="0"/>
              <a:t>Dodatkowo można:</a:t>
            </a:r>
          </a:p>
          <a:p>
            <a:pPr marL="285750" indent="-285750" algn="just">
              <a:buFont typeface="Wingdings" panose="05000000000000000000" pitchFamily="2" charset="2"/>
              <a:buChar char="§"/>
            </a:pPr>
            <a:r>
              <a:rPr lang="pl-PL" dirty="0"/>
              <a:t>umieścić naklejki lub tabliczki na maszynach, urządzeniach i sprzęcie kupionym w ramach projektu,</a:t>
            </a:r>
          </a:p>
          <a:p>
            <a:pPr marL="285750" indent="-285750" algn="just">
              <a:buFont typeface="Wingdings" panose="05000000000000000000" pitchFamily="2" charset="2"/>
              <a:buChar char="§"/>
            </a:pPr>
            <a:r>
              <a:rPr lang="pl-PL" dirty="0"/>
              <a:t>przygotować dokumentację fotograficzną projektu i umieścić ją na swoich stronach internetowych,</a:t>
            </a:r>
          </a:p>
          <a:p>
            <a:pPr marL="285750" indent="-285750" algn="just">
              <a:buFont typeface="Wingdings" panose="05000000000000000000" pitchFamily="2" charset="2"/>
              <a:buChar char="§"/>
            </a:pPr>
            <a:r>
              <a:rPr lang="pl-PL" dirty="0"/>
              <a:t>przygotować stronę/podstronę internetową projektu, </a:t>
            </a:r>
          </a:p>
          <a:p>
            <a:pPr marL="285750" indent="-285750" algn="just">
              <a:buFont typeface="Wingdings" panose="05000000000000000000" pitchFamily="2" charset="2"/>
              <a:buChar char="§"/>
            </a:pPr>
            <a:r>
              <a:rPr lang="pl-PL" dirty="0"/>
              <a:t>podjąć działania w mediach społecznościowych, </a:t>
            </a:r>
          </a:p>
          <a:p>
            <a:pPr marL="285750" indent="-285750" algn="just">
              <a:buFont typeface="Wingdings" panose="05000000000000000000" pitchFamily="2" charset="2"/>
              <a:buChar char="§"/>
            </a:pPr>
            <a:r>
              <a:rPr lang="pl-PL" dirty="0"/>
              <a:t>przygotować informację prasową i przekazać ją mediom, </a:t>
            </a:r>
          </a:p>
          <a:p>
            <a:pPr marL="285750" indent="-285750" algn="just">
              <a:buFont typeface="Wingdings" panose="05000000000000000000" pitchFamily="2" charset="2"/>
              <a:buChar char="§"/>
            </a:pPr>
            <a:r>
              <a:rPr lang="pl-PL" dirty="0"/>
              <a:t>zorganizować spotkanie informacyjne na temat realizowanego projektu,</a:t>
            </a:r>
          </a:p>
          <a:p>
            <a:pPr marL="285750" indent="-285750" algn="just">
              <a:buFont typeface="Wingdings" panose="05000000000000000000" pitchFamily="2" charset="2"/>
              <a:buChar char="§"/>
            </a:pPr>
            <a:r>
              <a:rPr lang="pl-PL" dirty="0"/>
              <a:t>zorganizować konferencję prasową,</a:t>
            </a:r>
          </a:p>
          <a:p>
            <a:pPr marL="285750" indent="-285750" algn="just">
              <a:buFont typeface="Wingdings" panose="05000000000000000000" pitchFamily="2" charset="2"/>
              <a:buChar char="§"/>
            </a:pPr>
            <a:r>
              <a:rPr lang="pl-PL" dirty="0"/>
              <a:t>zaprezentować projekt na spotkaniach, konferencjach, targach branżowych, wydarzeniach promujących projekty unijne, </a:t>
            </a:r>
          </a:p>
          <a:p>
            <a:pPr marL="285750" indent="-285750" algn="just">
              <a:buFont typeface="Wingdings" panose="05000000000000000000" pitchFamily="2" charset="2"/>
              <a:buChar char="§"/>
            </a:pPr>
            <a:r>
              <a:rPr lang="pl-PL" dirty="0"/>
              <a:t>wypowiadać się publicznie na temat projektu.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2825529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3977" y="1165634"/>
            <a:ext cx="10515600" cy="4526732"/>
          </a:xfrm>
        </p:spPr>
        <p:txBody>
          <a:bodyPr>
            <a:normAutofit lnSpcReduction="10000"/>
          </a:bodyPr>
          <a:lstStyle/>
          <a:p>
            <a:pPr algn="just"/>
            <a:r>
              <a:rPr lang="pl-PL" dirty="0"/>
              <a:t>Wszystkie oznaczenia na przedmiotach służących promocji Funduszy Europejskich powinny być wykonane </a:t>
            </a:r>
            <a:r>
              <a:rPr lang="pl-PL" b="1" dirty="0"/>
              <a:t>w sposób trwały, trudny do usunięcia</a:t>
            </a:r>
            <a:r>
              <a:rPr lang="pl-PL" dirty="0"/>
              <a:t>.</a:t>
            </a:r>
          </a:p>
          <a:p>
            <a:pPr algn="just"/>
            <a:endParaRPr lang="pl-PL" dirty="0"/>
          </a:p>
          <a:p>
            <a:pPr algn="just"/>
            <a:r>
              <a:rPr lang="pl-PL" dirty="0"/>
              <a:t>Aby dobrze zaplanować działania informacyjne i promocyjne w projekcie, należy odpowiedzieć na pytania:</a:t>
            </a:r>
          </a:p>
          <a:p>
            <a:pPr marL="285750" indent="-285750" algn="just">
              <a:buFont typeface="Wingdings" panose="05000000000000000000" pitchFamily="2" charset="2"/>
              <a:buChar char="§"/>
            </a:pPr>
            <a:r>
              <a:rPr lang="pl-PL" dirty="0"/>
              <a:t>Co chcesz osiągnąć?</a:t>
            </a:r>
          </a:p>
          <a:p>
            <a:pPr marL="285750" indent="-285750" algn="just">
              <a:buFont typeface="Wingdings" panose="05000000000000000000" pitchFamily="2" charset="2"/>
              <a:buChar char="§"/>
            </a:pPr>
            <a:r>
              <a:rPr lang="pl-PL" dirty="0"/>
              <a:t>Jaka jest grupa docelowa Twoich działań komunikacyjnych? </a:t>
            </a:r>
          </a:p>
          <a:p>
            <a:pPr marL="285750" indent="-285750" algn="just">
              <a:buFont typeface="Wingdings" panose="05000000000000000000" pitchFamily="2" charset="2"/>
              <a:buChar char="§"/>
            </a:pPr>
            <a:r>
              <a:rPr lang="pl-PL" dirty="0"/>
              <a:t>Jakie narzędzia możesz wykorzystać?</a:t>
            </a:r>
          </a:p>
          <a:p>
            <a:pPr marL="285750" indent="-285750" algn="just">
              <a:buFont typeface="Wingdings" panose="05000000000000000000" pitchFamily="2" charset="2"/>
              <a:buChar char="§"/>
            </a:pPr>
            <a:r>
              <a:rPr lang="pl-PL" dirty="0"/>
              <a:t>Jakiego języka powinieneś używać?</a:t>
            </a:r>
          </a:p>
          <a:p>
            <a:pPr marL="285750" indent="-285750" algn="just">
              <a:buFont typeface="Wingdings" panose="05000000000000000000" pitchFamily="2" charset="2"/>
              <a:buChar char="§"/>
            </a:pPr>
            <a:r>
              <a:rPr lang="pl-PL" dirty="0"/>
              <a:t>Jak powinieneś konstruować informacje, aby wzbudzić zainteresowanie? </a:t>
            </a:r>
          </a:p>
          <a:p>
            <a:pPr marL="285750" indent="-285750" algn="just">
              <a:buFont typeface="Wingdings" panose="05000000000000000000" pitchFamily="2" charset="2"/>
              <a:buChar char="§"/>
            </a:pPr>
            <a:r>
              <a:rPr lang="pl-PL" dirty="0"/>
              <a:t>Na co powinieneś zwrócić uwagę, planując budżet? </a:t>
            </a:r>
          </a:p>
          <a:p>
            <a:pPr marL="285750" indent="-285750" algn="just">
              <a:buFont typeface="Wingdings" panose="05000000000000000000" pitchFamily="2" charset="2"/>
              <a:buChar char="§"/>
            </a:pPr>
            <a:r>
              <a:rPr lang="pl-PL" dirty="0"/>
              <a:t>Jak możesz zmierzyć skuteczność swoich działań? (np. liczba wejść na stronę).</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7"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827093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3490" y="1568611"/>
            <a:ext cx="10515600" cy="4526732"/>
          </a:xfrm>
        </p:spPr>
        <p:txBody>
          <a:bodyPr>
            <a:normAutofit/>
          </a:bodyPr>
          <a:lstStyle/>
          <a:p>
            <a:pPr algn="just"/>
            <a:r>
              <a:rPr lang="pl-PL" dirty="0"/>
              <a:t>Jakie informacje zamieścić </a:t>
            </a:r>
            <a:r>
              <a:rPr lang="pl-PL" b="1" dirty="0"/>
              <a:t>na stronie internetowej</a:t>
            </a:r>
            <a:r>
              <a:rPr lang="pl-PL" dirty="0"/>
              <a:t>? </a:t>
            </a:r>
          </a:p>
          <a:p>
            <a:pPr marL="285750" indent="-285750" algn="just">
              <a:buFont typeface="Wingdings" panose="05000000000000000000" pitchFamily="2" charset="2"/>
              <a:buChar char="§"/>
            </a:pPr>
            <a:r>
              <a:rPr lang="pl-PL" dirty="0"/>
              <a:t>znak Unii Europejskiej,</a:t>
            </a:r>
          </a:p>
          <a:p>
            <a:pPr marL="285750" indent="-285750" algn="just">
              <a:buFont typeface="Wingdings" panose="05000000000000000000" pitchFamily="2" charset="2"/>
              <a:buChar char="§"/>
            </a:pPr>
            <a:r>
              <a:rPr lang="pl-PL" dirty="0"/>
              <a:t>Barwy Rzeczypospolitej Polskiej,</a:t>
            </a:r>
          </a:p>
          <a:p>
            <a:pPr marL="285750" indent="-285750" algn="just">
              <a:buFont typeface="Wingdings" panose="05000000000000000000" pitchFamily="2" charset="2"/>
              <a:buChar char="§"/>
            </a:pPr>
            <a:r>
              <a:rPr lang="pl-PL" dirty="0"/>
              <a:t>znak Funduszy Europejskich,</a:t>
            </a:r>
          </a:p>
          <a:p>
            <a:pPr marL="285750" indent="-285750" algn="just">
              <a:buFont typeface="Wingdings" panose="05000000000000000000" pitchFamily="2" charset="2"/>
              <a:buChar char="§"/>
            </a:pPr>
            <a:r>
              <a:rPr lang="pl-PL" dirty="0"/>
              <a:t>herb lub oficjalne logo promocyjne województwa,</a:t>
            </a:r>
          </a:p>
          <a:p>
            <a:pPr marL="285750" indent="-285750" algn="just">
              <a:buFont typeface="Wingdings" panose="05000000000000000000" pitchFamily="2" charset="2"/>
              <a:buChar char="§"/>
            </a:pPr>
            <a:r>
              <a:rPr lang="pl-PL" dirty="0"/>
              <a:t>krótki opis projektu.</a:t>
            </a:r>
          </a:p>
          <a:p>
            <a:pPr algn="just"/>
            <a:endParaRPr lang="pl-PL" dirty="0"/>
          </a:p>
          <a:p>
            <a:pPr algn="just"/>
            <a:r>
              <a:rPr lang="pl-PL" dirty="0"/>
              <a:t>Komisja Europejska wymaga, aby flaga UE z napisem Unia Europejska była widoczna w momencie wejścia użytkownika na stronę internetową, to znaczy bez konieczności przewijania strony w dół.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a:t>
            </a:r>
          </a:p>
        </p:txBody>
      </p:sp>
    </p:spTree>
    <p:extLst>
      <p:ext uri="{BB962C8B-B14F-4D97-AF65-F5344CB8AC3E}">
        <p14:creationId xmlns:p14="http://schemas.microsoft.com/office/powerpoint/2010/main" val="65834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3490" y="1308055"/>
            <a:ext cx="10515600" cy="4526732"/>
          </a:xfrm>
        </p:spPr>
        <p:txBody>
          <a:bodyPr>
            <a:normAutofit fontScale="92500" lnSpcReduction="20000"/>
          </a:bodyPr>
          <a:lstStyle/>
          <a:p>
            <a:pPr algn="just"/>
            <a:r>
              <a:rPr lang="pl-PL" sz="2200" b="1" dirty="0"/>
              <a:t>Krótki opis projektu na stronie internetowej powinien zawierać:</a:t>
            </a:r>
          </a:p>
          <a:p>
            <a:pPr marL="285750" indent="-285750" algn="just">
              <a:buFont typeface="Wingdings" panose="05000000000000000000" pitchFamily="2" charset="2"/>
              <a:buChar char="§"/>
            </a:pPr>
            <a:r>
              <a:rPr lang="pl-PL" sz="2200" dirty="0"/>
              <a:t>cele projektu, </a:t>
            </a:r>
          </a:p>
          <a:p>
            <a:pPr marL="285750" indent="-285750" algn="just">
              <a:buFont typeface="Wingdings" panose="05000000000000000000" pitchFamily="2" charset="2"/>
              <a:buChar char="§"/>
            </a:pPr>
            <a:r>
              <a:rPr lang="pl-PL" sz="2200" dirty="0"/>
              <a:t>planowane efekty,</a:t>
            </a:r>
          </a:p>
          <a:p>
            <a:pPr marL="285750" indent="-285750" algn="just">
              <a:buFont typeface="Wingdings" panose="05000000000000000000" pitchFamily="2" charset="2"/>
              <a:buChar char="§"/>
            </a:pPr>
            <a:r>
              <a:rPr lang="pl-PL" sz="2200" dirty="0"/>
              <a:t>wartość projektu,</a:t>
            </a:r>
          </a:p>
          <a:p>
            <a:pPr marL="285750" indent="-285750" algn="just">
              <a:buFont typeface="Wingdings" panose="05000000000000000000" pitchFamily="2" charset="2"/>
              <a:buChar char="§"/>
            </a:pPr>
            <a:r>
              <a:rPr lang="pl-PL" sz="2200" dirty="0"/>
              <a:t>wkład Funduszy Europejskich. </a:t>
            </a:r>
          </a:p>
          <a:p>
            <a:pPr algn="just"/>
            <a:r>
              <a:rPr lang="pl-PL" sz="2200" dirty="0"/>
              <a:t>Wszystkie obowiązki informacyjne oraz działania informacyjno-promocyjne związane z realizowanym projektem muszą zostać udokumentowane. Dokumentację tę należy przechowywać razem z pozostałymi dokumentami projektowymi przez czas określony w umowie o dofinansowanie. Może być ona poddana kontroli.</a:t>
            </a:r>
          </a:p>
          <a:p>
            <a:pPr algn="just"/>
            <a:r>
              <a:rPr lang="pl-PL" sz="2200" dirty="0"/>
              <a:t>Dokumentację można przechowywać w formie papierowej albo elektronicznej, np. jako skany dokumentów, zdjęcia, kopie (zrzuty) stron internetowych. Jeśli na potrzeby projektu powstały materiały informacyjne można przechowywać ich pojedyncze egzemplarze (np. broszury, publikacje) albo tylko ich zdjęcia. Koszty tych działań należy dokumentować w taki sam sposób, jak inne wydatki.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t>Obowiązki informacyjne i promocyjne – przykłady realizacji</a:t>
            </a:r>
          </a:p>
        </p:txBody>
      </p:sp>
    </p:spTree>
    <p:extLst>
      <p:ext uri="{BB962C8B-B14F-4D97-AF65-F5344CB8AC3E}">
        <p14:creationId xmlns:p14="http://schemas.microsoft.com/office/powerpoint/2010/main" val="1204779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389" y="588969"/>
            <a:ext cx="11348581" cy="500715"/>
          </a:xfrm>
        </p:spPr>
        <p:txBody>
          <a:bodyPr>
            <a:normAutofit fontScale="90000"/>
          </a:bodyPr>
          <a:lstStyle/>
          <a:p>
            <a:r>
              <a:rPr lang="pl-PL" b="1" dirty="0"/>
              <a:t>Narzędzia informacyjne i promocyjne a grupa docelowa</a:t>
            </a:r>
          </a:p>
        </p:txBody>
      </p:sp>
      <p:sp>
        <p:nvSpPr>
          <p:cNvPr id="3" name="Symbol zastępczy zawartości 2"/>
          <p:cNvSpPr>
            <a:spLocks noGrp="1"/>
          </p:cNvSpPr>
          <p:nvPr>
            <p:ph idx="1"/>
          </p:nvPr>
        </p:nvSpPr>
        <p:spPr>
          <a:xfrm>
            <a:off x="421709" y="1211670"/>
            <a:ext cx="11348581" cy="4434660"/>
          </a:xfrm>
        </p:spPr>
        <p:txBody>
          <a:bodyPr>
            <a:noAutofit/>
          </a:bodyPr>
          <a:lstStyle/>
          <a:p>
            <a:pPr algn="just"/>
            <a:r>
              <a:rPr lang="pl-PL" b="1" dirty="0"/>
              <a:t>Przykład 1</a:t>
            </a:r>
          </a:p>
          <a:p>
            <a:pPr algn="just"/>
            <a:r>
              <a:rPr lang="pl-PL" b="1" dirty="0"/>
              <a:t>Grupa docelowa: </a:t>
            </a:r>
            <a:r>
              <a:rPr lang="pl-PL" dirty="0"/>
              <a:t>osoby młode w wieku 15-29 lat z kategorii NEET z terenu województwa zachodniopomorskiego</a:t>
            </a:r>
          </a:p>
          <a:p>
            <a:pPr algn="just"/>
            <a:r>
              <a:rPr lang="pl-PL" b="1" dirty="0"/>
              <a:t>Narzędzia: </a:t>
            </a:r>
            <a:r>
              <a:rPr lang="pl-PL" dirty="0"/>
              <a:t>informacja na stronie www Beneficjenta i partnerów, plakaty A3 w urzędach pracy na terenie województwa, informacja w mediach społecznościowych, stoiska na festynach lokalnych i regionalnych, </a:t>
            </a:r>
            <a:r>
              <a:rPr lang="pl-PL" dirty="0" err="1"/>
              <a:t>ologowane</a:t>
            </a:r>
            <a:r>
              <a:rPr lang="pl-PL" dirty="0"/>
              <a:t> materiały szkoleniowe, mailing do </a:t>
            </a:r>
            <a:r>
              <a:rPr lang="pl-PL" dirty="0" err="1"/>
              <a:t>ngo</a:t>
            </a:r>
            <a:r>
              <a:rPr lang="pl-PL" dirty="0"/>
              <a:t> działających na rzecz młodzieży, plakaty w miejscach realizacji, zdjęcia z przebiegu wsparcia.</a:t>
            </a:r>
          </a:p>
          <a:p>
            <a:pPr algn="just"/>
            <a:endParaRPr lang="pl-PL" dirty="0"/>
          </a:p>
        </p:txBody>
      </p:sp>
    </p:spTree>
    <p:extLst>
      <p:ext uri="{BB962C8B-B14F-4D97-AF65-F5344CB8AC3E}">
        <p14:creationId xmlns:p14="http://schemas.microsoft.com/office/powerpoint/2010/main" val="690189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389" y="588969"/>
            <a:ext cx="11348581" cy="500715"/>
          </a:xfrm>
        </p:spPr>
        <p:txBody>
          <a:bodyPr>
            <a:normAutofit fontScale="90000"/>
          </a:bodyPr>
          <a:lstStyle/>
          <a:p>
            <a:r>
              <a:rPr lang="pl-PL" b="1" dirty="0"/>
              <a:t>Narzędzia informacyjne i promocyjne a grupa docelowa</a:t>
            </a:r>
          </a:p>
        </p:txBody>
      </p:sp>
      <p:sp>
        <p:nvSpPr>
          <p:cNvPr id="3" name="Symbol zastępczy zawartości 2"/>
          <p:cNvSpPr>
            <a:spLocks noGrp="1"/>
          </p:cNvSpPr>
          <p:nvPr>
            <p:ph idx="1"/>
          </p:nvPr>
        </p:nvSpPr>
        <p:spPr>
          <a:xfrm>
            <a:off x="285415" y="1211670"/>
            <a:ext cx="11348581" cy="4434660"/>
          </a:xfrm>
        </p:spPr>
        <p:txBody>
          <a:bodyPr>
            <a:noAutofit/>
          </a:bodyPr>
          <a:lstStyle/>
          <a:p>
            <a:pPr algn="just"/>
            <a:r>
              <a:rPr lang="pl-PL" b="1" dirty="0"/>
              <a:t>Przykład 2</a:t>
            </a:r>
          </a:p>
          <a:p>
            <a:pPr algn="just"/>
            <a:r>
              <a:rPr lang="pl-PL" b="1" dirty="0"/>
              <a:t>Grupa docelowa: </a:t>
            </a:r>
            <a:r>
              <a:rPr lang="pl-PL" dirty="0"/>
              <a:t>bezrobotni w wieku do 18-29 lat w powiecie </a:t>
            </a:r>
            <a:r>
              <a:rPr lang="pl-PL" dirty="0" err="1"/>
              <a:t>przykładowskim</a:t>
            </a:r>
            <a:endParaRPr lang="pl-PL" dirty="0"/>
          </a:p>
          <a:p>
            <a:pPr algn="just"/>
            <a:r>
              <a:rPr lang="pl-PL" b="1" dirty="0"/>
              <a:t>Narzędzia: </a:t>
            </a:r>
            <a:r>
              <a:rPr lang="pl-PL" dirty="0"/>
              <a:t>informacja na stronie www Beneficjenta, plakaty w PUP, OPS, w gablotach gmin i miast powiatu, plakaty informacyjne w miejscach realizacji, </a:t>
            </a:r>
            <a:r>
              <a:rPr lang="pl-PL" dirty="0" err="1"/>
              <a:t>ologowane</a:t>
            </a:r>
            <a:r>
              <a:rPr lang="pl-PL" dirty="0"/>
              <a:t> materiały szkoleniowe, informacja w mediach społecznościowych, na dyskotekach, festynach ( ulotki, stoisko informacyjne).</a:t>
            </a:r>
          </a:p>
          <a:p>
            <a:pPr algn="just"/>
            <a:r>
              <a:rPr lang="pl-PL" b="1" dirty="0"/>
              <a:t>Przykład 3</a:t>
            </a:r>
          </a:p>
          <a:p>
            <a:pPr algn="just"/>
            <a:r>
              <a:rPr lang="pl-PL" b="1" dirty="0"/>
              <a:t>Grupa docelowa: </a:t>
            </a:r>
            <a:r>
              <a:rPr lang="pl-PL" dirty="0"/>
              <a:t>młodzież w wieku 15-18 lat z kategorii NEET z 3 powiatów województwa zachodniopomorskiego</a:t>
            </a:r>
          </a:p>
          <a:p>
            <a:pPr algn="just"/>
            <a:r>
              <a:rPr lang="pl-PL" b="1" dirty="0"/>
              <a:t>Narzędzia: </a:t>
            </a:r>
            <a:r>
              <a:rPr lang="pl-PL" dirty="0"/>
              <a:t>spotkania informacyjne w klubach młodzieżowych każdego z powiatów, informacja na stronach www powiatów i Beneficjenta, plakaty A3 w miejscach realizacji, </a:t>
            </a:r>
            <a:r>
              <a:rPr lang="pl-PL" dirty="0" err="1"/>
              <a:t>ologowane</a:t>
            </a:r>
            <a:r>
              <a:rPr lang="pl-PL" dirty="0"/>
              <a:t> materiały szkoleniowe.</a:t>
            </a:r>
          </a:p>
          <a:p>
            <a:pPr algn="just"/>
            <a:endParaRPr lang="pl-PL"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228964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9155" y="702058"/>
            <a:ext cx="11348581" cy="500715"/>
          </a:xfrm>
        </p:spPr>
        <p:txBody>
          <a:bodyPr>
            <a:normAutofit fontScale="90000"/>
          </a:bodyPr>
          <a:lstStyle/>
          <a:p>
            <a:r>
              <a:rPr lang="pl-PL" b="1" dirty="0"/>
              <a:t>Dokumentowanie działań w zakresie informacji i promocji </a:t>
            </a:r>
          </a:p>
        </p:txBody>
      </p:sp>
      <p:sp>
        <p:nvSpPr>
          <p:cNvPr id="3" name="Symbol zastępczy zawartości 2"/>
          <p:cNvSpPr>
            <a:spLocks noGrp="1"/>
          </p:cNvSpPr>
          <p:nvPr>
            <p:ph idx="1"/>
          </p:nvPr>
        </p:nvSpPr>
        <p:spPr>
          <a:xfrm>
            <a:off x="219155" y="1440576"/>
            <a:ext cx="10515600" cy="4526732"/>
          </a:xfrm>
        </p:spPr>
        <p:txBody>
          <a:bodyPr>
            <a:normAutofit/>
          </a:bodyPr>
          <a:lstStyle/>
          <a:p>
            <a:pPr algn="just"/>
            <a:r>
              <a:rPr lang="pl-PL" b="1" dirty="0"/>
              <a:t>Narzędzia w projekcie z zakresu aktywizacji zawodowej: </a:t>
            </a:r>
            <a:r>
              <a:rPr lang="pl-PL" dirty="0"/>
              <a:t>plakaty A3, ulotki w OPS, agencjach zatrudnienia, informacja na stronie internetowej Beneficjenta, w mediach społecznościowych, informacja na tablicach informacyjnych w urzędach gmin i w starostwie, </a:t>
            </a:r>
            <a:r>
              <a:rPr lang="pl-PL" dirty="0" err="1"/>
              <a:t>ologowane</a:t>
            </a:r>
            <a:r>
              <a:rPr lang="pl-PL" dirty="0"/>
              <a:t> materiały szkoleniowe/warsztatowe, </a:t>
            </a:r>
            <a:r>
              <a:rPr lang="pl-PL" dirty="0" err="1"/>
              <a:t>ologowane</a:t>
            </a:r>
            <a:r>
              <a:rPr lang="pl-PL" dirty="0"/>
              <a:t> certyfikaty, spotkania w klubach i świetlicach młodzieżowych, mailing do organizacji młodzieżowych, streetworking.</a:t>
            </a:r>
          </a:p>
          <a:p>
            <a:pPr algn="just"/>
            <a:r>
              <a:rPr lang="pl-PL" b="1" dirty="0"/>
              <a:t>Dokumentacja do </a:t>
            </a:r>
            <a:r>
              <a:rPr lang="pl-PL" b="1" dirty="0" err="1"/>
              <a:t>ww</a:t>
            </a:r>
            <a:r>
              <a:rPr lang="pl-PL" b="1" dirty="0"/>
              <a:t> narzędzi: </a:t>
            </a:r>
            <a:r>
              <a:rPr lang="pl-PL" dirty="0"/>
              <a:t>1 egzemplarz plakatu, 1 ulotka, raport dotyczący miejsc zamieszczenia plakatów i/lub zdjęcia, wydruk ze strony internetowej, wydruki ze stron mediów społecznościowych, zdjęcia lub 1 egzemplarz informacji wywieszanej w urzędach na tablicach informacyjnych, 1 komplet materiałów szkoleniowych, kopie certyfikatów, listy obecności i zdjęcia ze spotkań informacyjnych wraz z krótką notatką, zarchiwizowane maile, notatki ze streetworkingu.</a:t>
            </a:r>
          </a:p>
          <a:p>
            <a:pPr algn="just"/>
            <a:r>
              <a:rPr lang="pl-PL" b="1" dirty="0"/>
              <a:t>Inne?</a:t>
            </a:r>
          </a:p>
          <a:p>
            <a:pPr algn="just"/>
            <a:r>
              <a:rPr lang="pl-PL" b="1" dirty="0"/>
              <a:t>Uwaga: </a:t>
            </a:r>
            <a:r>
              <a:rPr lang="pl-PL" dirty="0"/>
              <a:t>faktury za plakaty, ulotki nie podlegają kontroli, gdyż wydatki na promocję i informację są rozliczane w ramach kosztów pośrednich.</a:t>
            </a:r>
            <a:endParaRPr lang="pl-PL" b="1" dirty="0"/>
          </a:p>
          <a:p>
            <a:pPr algn="just"/>
            <a:endParaRPr lang="pl-PL" sz="1900" dirty="0"/>
          </a:p>
          <a:p>
            <a:pPr algn="just"/>
            <a:endParaRPr lang="pl-PL" sz="1900"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740938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4935" y="3336208"/>
            <a:ext cx="11348581" cy="500715"/>
          </a:xfrm>
        </p:spPr>
        <p:txBody>
          <a:bodyPr>
            <a:normAutofit fontScale="90000"/>
          </a:bodyPr>
          <a:lstStyle/>
          <a:p>
            <a:pPr algn="ctr"/>
            <a:r>
              <a:rPr lang="pl-PL" sz="2800" b="1" dirty="0"/>
              <a:t>Wymogi dotyczące monitorowania i ewaluacji</a:t>
            </a:r>
          </a:p>
        </p:txBody>
      </p:sp>
    </p:spTree>
    <p:extLst>
      <p:ext uri="{BB962C8B-B14F-4D97-AF65-F5344CB8AC3E}">
        <p14:creationId xmlns:p14="http://schemas.microsoft.com/office/powerpoint/2010/main" val="3619806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normAutofit fontScale="90000"/>
          </a:bodyPr>
          <a:lstStyle/>
          <a:p>
            <a:r>
              <a:rPr lang="pl-PL" b="1" dirty="0"/>
              <a:t>Kontrola, monitoring a ewaluacja</a:t>
            </a:r>
          </a:p>
        </p:txBody>
      </p:sp>
      <p:sp>
        <p:nvSpPr>
          <p:cNvPr id="3" name="Symbol zastępczy zawartości 2"/>
          <p:cNvSpPr>
            <a:spLocks noGrp="1"/>
          </p:cNvSpPr>
          <p:nvPr>
            <p:ph idx="1"/>
          </p:nvPr>
        </p:nvSpPr>
        <p:spPr>
          <a:xfrm>
            <a:off x="244764" y="1818969"/>
            <a:ext cx="11348581" cy="4351338"/>
          </a:xfrm>
        </p:spPr>
        <p:txBody>
          <a:bodyPr>
            <a:norm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graphicFrame>
        <p:nvGraphicFramePr>
          <p:cNvPr id="4" name="Obiekt 3"/>
          <p:cNvGraphicFramePr>
            <a:graphicFrameLocks noChangeAspect="1"/>
          </p:cNvGraphicFramePr>
          <p:nvPr>
            <p:extLst/>
          </p:nvPr>
        </p:nvGraphicFramePr>
        <p:xfrm>
          <a:off x="1266093" y="1914769"/>
          <a:ext cx="8458484" cy="4248000"/>
        </p:xfrm>
        <a:graphic>
          <a:graphicData uri="http://schemas.openxmlformats.org/presentationml/2006/ole">
            <mc:AlternateContent xmlns:mc="http://schemas.openxmlformats.org/markup-compatibility/2006">
              <mc:Choice xmlns:v="urn:schemas-microsoft-com:vml" Requires="v">
                <p:oleObj spid="_x0000_s1041" name="Dokument" r:id="rId3" imgW="6140196" imgH="2703576" progId="Word.Document.8">
                  <p:embed/>
                </p:oleObj>
              </mc:Choice>
              <mc:Fallback>
                <p:oleObj name="Dokument" r:id="rId3" imgW="6140196" imgH="2703576" progId="Word.Document.8">
                  <p:embed/>
                  <p:pic>
                    <p:nvPicPr>
                      <p:cNvPr id="4" name="Obi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93" y="1914769"/>
                        <a:ext cx="8458484" cy="4248000"/>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9068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743" y="813432"/>
            <a:ext cx="11348581" cy="500715"/>
          </a:xfrm>
        </p:spPr>
        <p:txBody>
          <a:bodyPr>
            <a:normAutofit fontScale="90000"/>
          </a:bodyPr>
          <a:lstStyle/>
          <a:p>
            <a:r>
              <a:rPr lang="pl-PL" b="1" dirty="0"/>
              <a:t>Różnice monitoring a ewaluacja</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graphicFrame>
        <p:nvGraphicFramePr>
          <p:cNvPr id="5" name="Group 4"/>
          <p:cNvGraphicFramePr>
            <a:graphicFrameLocks noGrp="1"/>
          </p:cNvGraphicFramePr>
          <p:nvPr>
            <p:extLst>
              <p:ext uri="{D42A27DB-BD31-4B8C-83A1-F6EECF244321}">
                <p14:modId xmlns:p14="http://schemas.microsoft.com/office/powerpoint/2010/main" val="870760357"/>
              </p:ext>
            </p:extLst>
          </p:nvPr>
        </p:nvGraphicFramePr>
        <p:xfrm>
          <a:off x="349743" y="1572813"/>
          <a:ext cx="8411309" cy="4261974"/>
        </p:xfrm>
        <a:graphic>
          <a:graphicData uri="http://schemas.openxmlformats.org/drawingml/2006/table">
            <a:tbl>
              <a:tblPr/>
              <a:tblGrid>
                <a:gridCol w="2489848">
                  <a:extLst>
                    <a:ext uri="{9D8B030D-6E8A-4147-A177-3AD203B41FA5}">
                      <a16:colId xmlns:a16="http://schemas.microsoft.com/office/drawing/2014/main" val="4114235413"/>
                    </a:ext>
                  </a:extLst>
                </a:gridCol>
                <a:gridCol w="2783297">
                  <a:extLst>
                    <a:ext uri="{9D8B030D-6E8A-4147-A177-3AD203B41FA5}">
                      <a16:colId xmlns:a16="http://schemas.microsoft.com/office/drawing/2014/main" val="443286976"/>
                    </a:ext>
                  </a:extLst>
                </a:gridCol>
                <a:gridCol w="3138164">
                  <a:extLst>
                    <a:ext uri="{9D8B030D-6E8A-4147-A177-3AD203B41FA5}">
                      <a16:colId xmlns:a16="http://schemas.microsoft.com/office/drawing/2014/main" val="995410441"/>
                    </a:ext>
                  </a:extLst>
                </a:gridCol>
              </a:tblGrid>
              <a:tr h="536610">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1" i="0" u="none" strike="noStrike" cap="none" normalizeH="0" baseline="0" dirty="0">
                          <a:ln>
                            <a:noFill/>
                          </a:ln>
                          <a:solidFill>
                            <a:srgbClr val="000000"/>
                          </a:solidFill>
                          <a:effectLst/>
                          <a:latin typeface="+mn-lt"/>
                          <a:cs typeface="Times New Roman" panose="02020603050405020304" pitchFamily="18" charset="0"/>
                        </a:rPr>
                        <a:t>Ewaluacja</a:t>
                      </a:r>
                      <a:r>
                        <a:rPr kumimoji="0" lang="pl-PL" altLang="pl-PL" sz="1800" b="1" i="0" u="none" strike="noStrike" cap="none" normalizeH="0" baseline="0" dirty="0">
                          <a:ln>
                            <a:noFill/>
                          </a:ln>
                          <a:solidFill>
                            <a:srgbClr val="000000"/>
                          </a:solidFill>
                          <a:effectLst/>
                          <a:latin typeface="+mn-lt"/>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1" i="0" u="none" strike="noStrike" cap="none" normalizeH="0" baseline="0">
                          <a:ln>
                            <a:noFill/>
                          </a:ln>
                          <a:solidFill>
                            <a:srgbClr val="000000"/>
                          </a:solidFill>
                          <a:effectLst/>
                          <a:latin typeface="+mn-lt"/>
                          <a:cs typeface="Times New Roman" panose="02020603050405020304" pitchFamily="18" charset="0"/>
                        </a:rPr>
                        <a:t>Monitorowanie</a:t>
                      </a:r>
                      <a:r>
                        <a:rPr kumimoji="0" lang="pl-PL" altLang="pl-PL" sz="1800" b="1" i="0" u="none" strike="noStrike" cap="none" normalizeH="0" baseline="0">
                          <a:ln>
                            <a:noFill/>
                          </a:ln>
                          <a:solidFill>
                            <a:srgbClr val="000000"/>
                          </a:solidFill>
                          <a:effectLst/>
                          <a:latin typeface="+mn-lt"/>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0069085"/>
                  </a:ext>
                </a:extLst>
              </a:tr>
              <a:tr h="1173835">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Pytanie przewodnie</a:t>
                      </a:r>
                      <a:r>
                        <a:rPr kumimoji="0" lang="pl-PL" altLang="pl-PL" sz="1800" b="0" i="0" u="none" strike="noStrike" cap="none" normalizeH="0" baseline="0" dirty="0">
                          <a:ln>
                            <a:noFill/>
                          </a:ln>
                          <a:solidFill>
                            <a:srgbClr val="000000"/>
                          </a:solidFill>
                          <a:effectLst/>
                          <a:latin typeface="+mn-lt"/>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Jakie są efekty projektu?</a:t>
                      </a: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a:ln>
                            <a:noFill/>
                          </a:ln>
                          <a:solidFill>
                            <a:srgbClr val="000000"/>
                          </a:solidFill>
                          <a:effectLst/>
                          <a:latin typeface="+mn-lt"/>
                          <a:cs typeface="Times New Roman" panose="02020603050405020304" pitchFamily="18" charset="0"/>
                        </a:rPr>
                        <a:t>Czy wszystko idzie zgodnie z planem?</a:t>
                      </a:r>
                      <a:r>
                        <a:rPr kumimoji="0" lang="pl-PL" altLang="pl-PL" sz="1800" b="0" i="0" u="none" strike="noStrike" cap="none" normalizeH="0" baseline="0">
                          <a:ln>
                            <a:noFill/>
                          </a:ln>
                          <a:solidFill>
                            <a:srgbClr val="000000"/>
                          </a:solidFill>
                          <a:effectLst/>
                          <a:latin typeface="+mn-lt"/>
                          <a:cs typeface="Arial" panose="020B0604020202020204" pitchFamily="34" charset="0"/>
                        </a:rPr>
                        <a:t> </a:t>
                      </a:r>
                      <a:r>
                        <a:rPr kumimoji="0" lang="pl-PL" altLang="pl-PL" sz="1800" b="0" i="0" u="none" strike="noStrike" cap="none" normalizeH="0" baseline="0">
                          <a:ln>
                            <a:noFill/>
                          </a:ln>
                          <a:solidFill>
                            <a:srgbClr val="000000"/>
                          </a:solidFill>
                          <a:effectLst/>
                          <a:latin typeface="+mn-lt"/>
                          <a:cs typeface="Times New Roman" panose="02020603050405020304" pitchFamily="18" charset="0"/>
                        </a:rPr>
                        <a:t>Budżetem? Harmonogramem?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2016970"/>
                  </a:ext>
                </a:extLst>
              </a:tr>
              <a:tr h="2551529">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a:ln>
                            <a:noFill/>
                          </a:ln>
                          <a:solidFill>
                            <a:srgbClr val="000000"/>
                          </a:solidFill>
                          <a:effectLst/>
                          <a:latin typeface="+mn-lt"/>
                          <a:cs typeface="Times New Roman" panose="02020603050405020304" pitchFamily="18" charset="0"/>
                        </a:rPr>
                        <a:t>Moment badania</a:t>
                      </a:r>
                      <a:r>
                        <a:rPr kumimoji="0" lang="pl-PL" altLang="pl-PL" sz="1800" b="0" i="0" u="none" strike="noStrike" cap="none" normalizeH="0" baseline="0">
                          <a:ln>
                            <a:noFill/>
                          </a:ln>
                          <a:solidFill>
                            <a:srgbClr val="000000"/>
                          </a:solidFill>
                          <a:effectLst/>
                          <a:latin typeface="+mn-lt"/>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Punktowy – na początku, w trakcie i po zakończeniu projektu (ewaluacja ex-</a:t>
                      </a:r>
                      <a:r>
                        <a:rPr kumimoji="0" lang="pl-PL" altLang="pl-PL" sz="1800" b="0" i="0" u="none" strike="noStrike" cap="none" normalizeH="0" baseline="0" dirty="0" err="1">
                          <a:ln>
                            <a:noFill/>
                          </a:ln>
                          <a:solidFill>
                            <a:srgbClr val="000000"/>
                          </a:solidFill>
                          <a:effectLst/>
                          <a:latin typeface="+mn-lt"/>
                          <a:cs typeface="Times New Roman" panose="02020603050405020304" pitchFamily="18" charset="0"/>
                        </a:rPr>
                        <a:t>ante</a:t>
                      </a: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 </a:t>
                      </a:r>
                      <a:r>
                        <a:rPr kumimoji="0" lang="pl-PL" altLang="pl-PL" sz="1800" b="0" i="0" u="none" strike="noStrike" cap="none" normalizeH="0" baseline="0" dirty="0" err="1">
                          <a:ln>
                            <a:noFill/>
                          </a:ln>
                          <a:solidFill>
                            <a:srgbClr val="000000"/>
                          </a:solidFill>
                          <a:effectLst/>
                          <a:latin typeface="+mn-lt"/>
                          <a:cs typeface="Times New Roman" panose="02020603050405020304" pitchFamily="18" charset="0"/>
                        </a:rPr>
                        <a:t>mid</a:t>
                      </a: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-term and ex-post)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Ciągły – w trakcie trwania projektu</a:t>
                      </a:r>
                      <a:r>
                        <a:rPr kumimoji="0" lang="pl-PL" altLang="pl-PL" sz="1800" b="0" i="0" u="none" strike="noStrike" cap="none" normalizeH="0" baseline="0" dirty="0">
                          <a:ln>
                            <a:noFill/>
                          </a:ln>
                          <a:solidFill>
                            <a:srgbClr val="000000"/>
                          </a:solidFill>
                          <a:effectLst/>
                          <a:latin typeface="+mn-lt"/>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1390972"/>
                  </a:ext>
                </a:extLst>
              </a:tr>
            </a:tbl>
          </a:graphicData>
        </a:graphic>
      </p:graphicFrame>
    </p:spTree>
    <p:extLst>
      <p:ext uri="{BB962C8B-B14F-4D97-AF65-F5344CB8AC3E}">
        <p14:creationId xmlns:p14="http://schemas.microsoft.com/office/powerpoint/2010/main" val="10105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Obowiązki beneficjenta wynikające z umowy o dofinansowanie (stawki jednostkowe)</a:t>
            </a:r>
          </a:p>
        </p:txBody>
      </p:sp>
      <p:sp>
        <p:nvSpPr>
          <p:cNvPr id="3" name="Symbol zastępczy zawartości 2"/>
          <p:cNvSpPr>
            <a:spLocks noGrp="1"/>
          </p:cNvSpPr>
          <p:nvPr>
            <p:ph idx="1"/>
          </p:nvPr>
        </p:nvSpPr>
        <p:spPr>
          <a:xfrm>
            <a:off x="207133" y="1308055"/>
            <a:ext cx="11348581" cy="4615449"/>
          </a:xfrm>
        </p:spPr>
        <p:txBody>
          <a:bodyPr>
            <a:normAutofit/>
          </a:bodyPr>
          <a:lstStyle/>
          <a:p>
            <a:r>
              <a:rPr lang="pl-PL" dirty="0"/>
              <a:t>7) Beneficjent nie wprowadza danych do systemu teleinformatycznego SL2014 lub wprowadza</a:t>
            </a:r>
          </a:p>
          <a:p>
            <a:r>
              <a:rPr lang="pl-PL" dirty="0"/>
              <a:t>te dane z błędami lub ze znacznym opóźnieniem;</a:t>
            </a:r>
          </a:p>
          <a:p>
            <a:r>
              <a:rPr lang="pl-PL" dirty="0"/>
              <a:t>8) Beneficjent zarządza Projektem niezgodnie z ustaloną we Wniosku strukturą zarządzania;</a:t>
            </a:r>
          </a:p>
          <a:p>
            <a:r>
              <a:rPr lang="pl-PL" dirty="0"/>
              <a:t>9) Beneficjent nie dopełnia obowiązku zamieszczania na stronie internetowej projektu, o ile taka</a:t>
            </a:r>
          </a:p>
          <a:p>
            <a:r>
              <a:rPr lang="pl-PL" dirty="0"/>
              <a:t>istnieje, lub nie przekazuje do IP szczegółowego harmonogramu udzielania wsparcia.</a:t>
            </a:r>
          </a:p>
          <a:p>
            <a:endParaRPr lang="pl-PL" dirty="0"/>
          </a:p>
          <a:p>
            <a:r>
              <a:rPr lang="pl-PL" dirty="0"/>
              <a:t>Beneficjent zobowiązuje się do takiego opisywania dokumentacji źródłowej Projektu, aby widoczny był związek z Projektem.</a:t>
            </a:r>
          </a:p>
        </p:txBody>
      </p:sp>
    </p:spTree>
    <p:extLst>
      <p:ext uri="{BB962C8B-B14F-4D97-AF65-F5344CB8AC3E}">
        <p14:creationId xmlns:p14="http://schemas.microsoft.com/office/powerpoint/2010/main" val="891742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1183" y="603890"/>
            <a:ext cx="11348581" cy="500715"/>
          </a:xfrm>
        </p:spPr>
        <p:txBody>
          <a:bodyPr>
            <a:normAutofit fontScale="90000"/>
          </a:bodyPr>
          <a:lstStyle/>
          <a:p>
            <a:r>
              <a:rPr lang="pl-PL" b="1" dirty="0"/>
              <a:t>Różnice monitoring a ewaluacja</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graphicFrame>
        <p:nvGraphicFramePr>
          <p:cNvPr id="6" name="Group 4"/>
          <p:cNvGraphicFramePr>
            <a:graphicFrameLocks noGrp="1"/>
          </p:cNvGraphicFramePr>
          <p:nvPr>
            <p:extLst>
              <p:ext uri="{D42A27DB-BD31-4B8C-83A1-F6EECF244321}">
                <p14:modId xmlns:p14="http://schemas.microsoft.com/office/powerpoint/2010/main" val="92750016"/>
              </p:ext>
            </p:extLst>
          </p:nvPr>
        </p:nvGraphicFramePr>
        <p:xfrm>
          <a:off x="833613" y="1461267"/>
          <a:ext cx="8229600" cy="4220308"/>
        </p:xfrm>
        <a:graphic>
          <a:graphicData uri="http://schemas.openxmlformats.org/drawingml/2006/table">
            <a:tbl>
              <a:tblPr/>
              <a:tblGrid>
                <a:gridCol w="1447800">
                  <a:extLst>
                    <a:ext uri="{9D8B030D-6E8A-4147-A177-3AD203B41FA5}">
                      <a16:colId xmlns:a16="http://schemas.microsoft.com/office/drawing/2014/main" val="704209739"/>
                    </a:ext>
                  </a:extLst>
                </a:gridCol>
                <a:gridCol w="4800600">
                  <a:extLst>
                    <a:ext uri="{9D8B030D-6E8A-4147-A177-3AD203B41FA5}">
                      <a16:colId xmlns:a16="http://schemas.microsoft.com/office/drawing/2014/main" val="1158669988"/>
                    </a:ext>
                  </a:extLst>
                </a:gridCol>
                <a:gridCol w="1981200">
                  <a:extLst>
                    <a:ext uri="{9D8B030D-6E8A-4147-A177-3AD203B41FA5}">
                      <a16:colId xmlns:a16="http://schemas.microsoft.com/office/drawing/2014/main" val="2058161753"/>
                    </a:ext>
                  </a:extLst>
                </a:gridCol>
              </a:tblGrid>
              <a:tr h="882869">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1" i="0" u="none" strike="noStrike" cap="none" normalizeH="0" baseline="0">
                          <a:ln>
                            <a:noFill/>
                          </a:ln>
                          <a:solidFill>
                            <a:srgbClr val="000000"/>
                          </a:solidFill>
                          <a:effectLst/>
                          <a:latin typeface="+mn-lt"/>
                          <a:cs typeface="Times New Roman" panose="02020603050405020304" pitchFamily="18" charset="0"/>
                        </a:rPr>
                        <a:t>Ewaluacja</a:t>
                      </a:r>
                      <a:r>
                        <a:rPr kumimoji="0" lang="pl-PL" altLang="pl-PL" sz="1800" b="1" i="0" u="none" strike="noStrike" cap="none" normalizeH="0" baseline="0">
                          <a:ln>
                            <a:noFill/>
                          </a:ln>
                          <a:solidFill>
                            <a:srgbClr val="000000"/>
                          </a:solidFill>
                          <a:effectLst/>
                          <a:latin typeface="+mn-lt"/>
                          <a:cs typeface="Arial" panose="020B0604020202020204" pitchFamily="34" charset="0"/>
                        </a:rPr>
                        <a:t> </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endParaRPr kumimoji="0" lang="pl-PL" altLang="pl-PL" sz="1800" b="0" i="0" u="none" strike="noStrike" cap="none" normalizeH="0" baseline="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1" i="0" u="none" strike="noStrike" cap="none" normalizeH="0" baseline="0" dirty="0">
                          <a:ln>
                            <a:noFill/>
                          </a:ln>
                          <a:solidFill>
                            <a:srgbClr val="000000"/>
                          </a:solidFill>
                          <a:effectLst/>
                          <a:latin typeface="+mn-lt"/>
                          <a:cs typeface="Times New Roman" panose="02020603050405020304" pitchFamily="18" charset="0"/>
                        </a:rPr>
                        <a:t>Monitorowanie</a:t>
                      </a:r>
                      <a:r>
                        <a:rPr kumimoji="0" lang="pl-PL" altLang="pl-PL" sz="1800" b="1" i="0" u="none" strike="noStrike" cap="none" normalizeH="0" baseline="0" dirty="0">
                          <a:ln>
                            <a:noFill/>
                          </a:ln>
                          <a:solidFill>
                            <a:srgbClr val="000000"/>
                          </a:solidFill>
                          <a:effectLst/>
                          <a:latin typeface="+mn-lt"/>
                          <a:cs typeface="Arial" panose="020B0604020202020204" pitchFamily="34" charset="0"/>
                        </a:rPr>
                        <a:t> </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5480505"/>
                  </a:ext>
                </a:extLst>
              </a:tr>
              <a:tr h="3337439">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Zakres badania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Szersze spojrzenie na projekt oraz sposób jego wdrażania.</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Zidentyfikowanie  i ocena: </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   celów projektu</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   spo</a:t>
                      </a:r>
                      <a:r>
                        <a:rPr kumimoji="0" lang="pl-PL" altLang="pl-PL" sz="1800" b="0" i="0" u="none" strike="noStrike" cap="none" normalizeH="0" baseline="0" dirty="0">
                          <a:ln>
                            <a:noFill/>
                          </a:ln>
                          <a:solidFill>
                            <a:srgbClr val="000000"/>
                          </a:solidFill>
                          <a:effectLst/>
                          <a:latin typeface="+mn-lt"/>
                          <a:cs typeface="Arial" panose="020B0604020202020204" pitchFamily="34" charset="0"/>
                        </a:rPr>
                        <a:t>so</a:t>
                      </a: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bów realizacji (ewentualnych słabości i pól potencjalnych usprawnień)</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długookresowych(zamierzonych i niezamierzonych</a:t>
                      </a:r>
                      <a:r>
                        <a:rPr kumimoji="0" lang="pl-PL" altLang="pl-PL" sz="1800" b="0" i="0" u="none" strike="noStrike" cap="none" normalizeH="0" baseline="0" dirty="0">
                          <a:ln>
                            <a:noFill/>
                          </a:ln>
                          <a:solidFill>
                            <a:srgbClr val="000000"/>
                          </a:solidFill>
                          <a:effectLst/>
                          <a:latin typeface="+mn-lt"/>
                          <a:cs typeface="Arial" panose="020B0604020202020204" pitchFamily="34" charset="0"/>
                        </a:rPr>
                        <a:t>) </a:t>
                      </a: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efektów, wybiegających poza czas i miejsce wdrażania projektu.</a:t>
                      </a: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800"/>
                        </a:spcBef>
                        <a:buSzPct val="100000"/>
                        <a:buFont typeface="Arial" panose="020B0604020202020204" pitchFamily="34" charset="0"/>
                        <a:defRPr sz="2800">
                          <a:solidFill>
                            <a:srgbClr val="000000"/>
                          </a:solidFill>
                          <a:latin typeface="Calibri" panose="020F0502020204030204" pitchFamily="34" charset="0"/>
                        </a:defRPr>
                      </a:lvl1pPr>
                      <a:lvl2pPr marL="742950" indent="-285750" eaLnBrk="0" hangingPunct="0">
                        <a:spcBef>
                          <a:spcPts val="700"/>
                        </a:spcBef>
                        <a:buSzPct val="100000"/>
                        <a:buFont typeface="Arial" panose="020B0604020202020204" pitchFamily="34" charset="0"/>
                        <a:defRPr sz="2400">
                          <a:solidFill>
                            <a:srgbClr val="000000"/>
                          </a:solidFill>
                          <a:latin typeface="Calibri" panose="020F0502020204030204" pitchFamily="34" charset="0"/>
                        </a:defRPr>
                      </a:lvl2pPr>
                      <a:lvl3pPr marL="1143000" indent="-228600" eaLnBrk="0" hangingPunct="0">
                        <a:spcBef>
                          <a:spcPts val="600"/>
                        </a:spcBef>
                        <a:buSzPct val="100000"/>
                        <a:buFont typeface="Arial" panose="020B0604020202020204" pitchFamily="34" charset="0"/>
                        <a:defRPr sz="2000">
                          <a:solidFill>
                            <a:srgbClr val="000000"/>
                          </a:solidFill>
                          <a:latin typeface="Calibri" panose="020F0502020204030204" pitchFamily="34" charset="0"/>
                        </a:defRPr>
                      </a:lvl3pPr>
                      <a:lvl4pPr marL="16002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4pPr>
                      <a:lvl5pPr marL="2057400" indent="-228600" eaLnBrk="0" hangingPunct="0">
                        <a:spcBef>
                          <a:spcPts val="500"/>
                        </a:spcBef>
                        <a:buSzPct val="100000"/>
                        <a:buFont typeface="Arial" panose="020B0604020202020204" pitchFamily="34" charset="0"/>
                        <a:defRPr>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defRPr>
                          <a:solidFill>
                            <a:srgbClr val="000000"/>
                          </a:solidFill>
                          <a:latin typeface="Calibri" panose="020F0502020204030204" pitchFamily="34" charset="0"/>
                        </a:defRPr>
                      </a:lvl9pPr>
                    </a:lstStyle>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Poprawność procedur</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Poprawność rozliczeń</a:t>
                      </a: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endParaRPr kumimoji="0" lang="pl-PL" altLang="pl-PL" sz="18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1">
                        <a:lnSpc>
                          <a:spcPct val="100000"/>
                        </a:lnSpc>
                        <a:spcBef>
                          <a:spcPts val="800"/>
                        </a:spcBef>
                        <a:spcAft>
                          <a:spcPct val="0"/>
                        </a:spcAft>
                        <a:buClrTx/>
                        <a:buSzPct val="100000"/>
                        <a:buFont typeface="Arial" panose="020B0604020202020204" pitchFamily="34" charset="0"/>
                        <a:buNone/>
                        <a:tabLst/>
                      </a:pPr>
                      <a:r>
                        <a:rPr kumimoji="0" lang="pl-PL" altLang="pl-PL" sz="1800" b="0" i="0" u="none" strike="noStrike" cap="none" normalizeH="0" baseline="0" dirty="0">
                          <a:ln>
                            <a:noFill/>
                          </a:ln>
                          <a:solidFill>
                            <a:srgbClr val="000000"/>
                          </a:solidFill>
                          <a:effectLst/>
                          <a:latin typeface="+mn-lt"/>
                          <a:cs typeface="Times New Roman" panose="02020603050405020304" pitchFamily="18" charset="0"/>
                        </a:rPr>
                        <a:t>Zgodność z zapisami prawnymi</a:t>
                      </a:r>
                      <a:endParaRPr kumimoji="0" lang="pl-PL" altLang="pl-PL"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7514757"/>
                  </a:ext>
                </a:extLst>
              </a:tr>
            </a:tbl>
          </a:graphicData>
        </a:graphic>
      </p:graphicFrame>
    </p:spTree>
    <p:extLst>
      <p:ext uri="{BB962C8B-B14F-4D97-AF65-F5344CB8AC3E}">
        <p14:creationId xmlns:p14="http://schemas.microsoft.com/office/powerpoint/2010/main" val="3879154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496620"/>
            <a:ext cx="11348581" cy="500715"/>
          </a:xfrm>
        </p:spPr>
        <p:txBody>
          <a:bodyPr>
            <a:normAutofit fontScale="90000"/>
          </a:bodyPr>
          <a:lstStyle/>
          <a:p>
            <a:r>
              <a:rPr lang="pl-PL" b="1" dirty="0"/>
              <a:t>Metody ewaluacji</a:t>
            </a:r>
          </a:p>
        </p:txBody>
      </p:sp>
      <p:sp>
        <p:nvSpPr>
          <p:cNvPr id="3" name="Symbol zastępczy zawartości 2"/>
          <p:cNvSpPr>
            <a:spLocks noGrp="1"/>
          </p:cNvSpPr>
          <p:nvPr>
            <p:ph idx="1"/>
          </p:nvPr>
        </p:nvSpPr>
        <p:spPr>
          <a:xfrm>
            <a:off x="277472" y="1288882"/>
            <a:ext cx="10515600" cy="4526732"/>
          </a:xfrm>
        </p:spPr>
        <p:txBody>
          <a:bodyPr>
            <a:normAutofit fontScale="92500" lnSpcReduction="10000"/>
          </a:bodyPr>
          <a:lstStyle/>
          <a:p>
            <a:pPr marL="285750" indent="-285750" algn="just" hangingPunct="1">
              <a:spcBef>
                <a:spcPct val="0"/>
              </a:spcBef>
              <a:buFont typeface="Wingdings" panose="05000000000000000000" pitchFamily="2" charset="2"/>
              <a:buChar char="§"/>
              <a:defRPr/>
            </a:pPr>
            <a:r>
              <a:rPr lang="pl-PL" b="1" dirty="0"/>
              <a:t>Analiza dokumentów projektu - </a:t>
            </a:r>
            <a:r>
              <a:rPr lang="pl-PL" dirty="0"/>
              <a:t>np. okresowe sprawozdania monitoringowe lub dokumenty zawieraj</a:t>
            </a:r>
            <a:r>
              <a:rPr lang="pl-PL" dirty="0">
                <a:cs typeface="Times New Roman" pitchFamily="18" charset="0"/>
              </a:rPr>
              <a:t>ą</a:t>
            </a:r>
            <a:r>
              <a:rPr lang="pl-PL" dirty="0"/>
              <a:t>ce dane administracyjne, która pomaga pozna</a:t>
            </a:r>
            <a:r>
              <a:rPr lang="pl-PL" dirty="0">
                <a:cs typeface="Times New Roman" pitchFamily="18" charset="0"/>
              </a:rPr>
              <a:t>ć</a:t>
            </a:r>
            <a:r>
              <a:rPr lang="pl-PL" dirty="0"/>
              <a:t> kontekst ca</a:t>
            </a:r>
            <a:r>
              <a:rPr lang="pl-PL" dirty="0">
                <a:cs typeface="Times New Roman" pitchFamily="18" charset="0"/>
              </a:rPr>
              <a:t>ł</a:t>
            </a:r>
            <a:r>
              <a:rPr lang="pl-PL" dirty="0"/>
              <a:t>ego projektu lub jego elementu.</a:t>
            </a:r>
            <a:r>
              <a:rPr lang="pl-PL" b="1" dirty="0"/>
              <a:t> </a:t>
            </a:r>
          </a:p>
          <a:p>
            <a:pPr marL="285750" indent="-285750" algn="just">
              <a:buFont typeface="Wingdings" panose="05000000000000000000" pitchFamily="2" charset="2"/>
              <a:buChar char="§"/>
              <a:defRPr/>
            </a:pPr>
            <a:r>
              <a:rPr lang="pl-PL" b="1" dirty="0"/>
              <a:t>Wywiady (indywidualne lub grupowe) - </a:t>
            </a:r>
            <a:r>
              <a:rPr lang="pl-PL" dirty="0"/>
              <a:t>słu</a:t>
            </a:r>
            <a:r>
              <a:rPr lang="pl-PL" dirty="0">
                <a:cs typeface="Times New Roman" pitchFamily="18" charset="0"/>
              </a:rPr>
              <a:t>żą</a:t>
            </a:r>
            <a:r>
              <a:rPr lang="pl-PL" dirty="0"/>
              <a:t> pozyskiwaniu informacji, dotycz</a:t>
            </a:r>
            <a:r>
              <a:rPr lang="pl-PL" dirty="0">
                <a:cs typeface="Times New Roman" pitchFamily="18" charset="0"/>
              </a:rPr>
              <a:t>ą</a:t>
            </a:r>
            <a:r>
              <a:rPr lang="pl-PL" dirty="0"/>
              <a:t>cych ró</a:t>
            </a:r>
            <a:r>
              <a:rPr lang="pl-PL" dirty="0">
                <a:cs typeface="Times New Roman" pitchFamily="18" charset="0"/>
              </a:rPr>
              <a:t>ż</a:t>
            </a:r>
            <a:r>
              <a:rPr lang="pl-PL" dirty="0"/>
              <a:t>nych aspektów ocenianego projektu oraz poznaniu opinii osób zaanga</a:t>
            </a:r>
            <a:r>
              <a:rPr lang="pl-PL" dirty="0">
                <a:cs typeface="Times New Roman" pitchFamily="18" charset="0"/>
              </a:rPr>
              <a:t>ż</a:t>
            </a:r>
            <a:r>
              <a:rPr lang="pl-PL" dirty="0"/>
              <a:t>owanych w realizacj</a:t>
            </a:r>
            <a:r>
              <a:rPr lang="pl-PL" dirty="0">
                <a:cs typeface="Times New Roman" pitchFamily="18" charset="0"/>
              </a:rPr>
              <a:t>ę</a:t>
            </a:r>
            <a:r>
              <a:rPr lang="pl-PL" dirty="0"/>
              <a:t> projektu, jak i jego uczestników. Narz</a:t>
            </a:r>
            <a:r>
              <a:rPr lang="pl-PL" dirty="0">
                <a:cs typeface="Times New Roman" pitchFamily="18" charset="0"/>
              </a:rPr>
              <a:t>ę</a:t>
            </a:r>
            <a:r>
              <a:rPr lang="pl-PL" dirty="0"/>
              <a:t>dzie to mo</a:t>
            </a:r>
            <a:r>
              <a:rPr lang="pl-PL" dirty="0">
                <a:cs typeface="Times New Roman" pitchFamily="18" charset="0"/>
              </a:rPr>
              <a:t>ż</a:t>
            </a:r>
            <a:r>
              <a:rPr lang="pl-PL" dirty="0"/>
              <a:t>e przybiera</a:t>
            </a:r>
            <a:r>
              <a:rPr lang="pl-PL" dirty="0">
                <a:cs typeface="Times New Roman" pitchFamily="18" charset="0"/>
              </a:rPr>
              <a:t>ć</a:t>
            </a:r>
            <a:r>
              <a:rPr lang="pl-PL" dirty="0"/>
              <a:t> charakter np. nieformalnej rozmowy jak i w pe</a:t>
            </a:r>
            <a:r>
              <a:rPr lang="pl-PL" dirty="0">
                <a:cs typeface="Times New Roman" pitchFamily="18" charset="0"/>
              </a:rPr>
              <a:t>ł</a:t>
            </a:r>
            <a:r>
              <a:rPr lang="pl-PL" dirty="0"/>
              <a:t>ni zaplanowanego wywiadu.</a:t>
            </a:r>
            <a:r>
              <a:rPr lang="pl-PL" b="1" dirty="0"/>
              <a:t> </a:t>
            </a:r>
          </a:p>
          <a:p>
            <a:pPr marL="285750" indent="-285750" algn="just">
              <a:buFont typeface="Wingdings" panose="05000000000000000000" pitchFamily="2" charset="2"/>
              <a:buChar char="§"/>
              <a:defRPr/>
            </a:pPr>
            <a:r>
              <a:rPr lang="pl-PL" b="1" dirty="0"/>
              <a:t>Ankiety - </a:t>
            </a:r>
            <a:r>
              <a:rPr lang="pl-PL" dirty="0"/>
              <a:t>zadawanie zestandaryzowanych, jasno sformułowanych i jednoznacznie brzmi</a:t>
            </a:r>
            <a:r>
              <a:rPr lang="pl-PL" dirty="0">
                <a:cs typeface="Times New Roman" pitchFamily="18" charset="0"/>
              </a:rPr>
              <a:t>ą</a:t>
            </a:r>
            <a:r>
              <a:rPr lang="pl-PL" dirty="0"/>
              <a:t>cych pyta</a:t>
            </a:r>
            <a:r>
              <a:rPr lang="pl-PL" dirty="0">
                <a:cs typeface="Times New Roman" pitchFamily="18" charset="0"/>
              </a:rPr>
              <a:t>ń</a:t>
            </a:r>
            <a:r>
              <a:rPr lang="pl-PL" dirty="0"/>
              <a:t>, u</a:t>
            </a:r>
            <a:r>
              <a:rPr lang="pl-PL" dirty="0">
                <a:cs typeface="Times New Roman" pitchFamily="18" charset="0"/>
              </a:rPr>
              <a:t>ł</a:t>
            </a:r>
            <a:r>
              <a:rPr lang="pl-PL" dirty="0"/>
              <a:t>o</a:t>
            </a:r>
            <a:r>
              <a:rPr lang="pl-PL" dirty="0">
                <a:cs typeface="Times New Roman" pitchFamily="18" charset="0"/>
              </a:rPr>
              <a:t>ż</a:t>
            </a:r>
            <a:r>
              <a:rPr lang="pl-PL" dirty="0"/>
              <a:t>onych w postaci kwestionariusza (ankiety) wybranej grupie osób zaanga</a:t>
            </a:r>
            <a:r>
              <a:rPr lang="pl-PL" dirty="0">
                <a:cs typeface="Times New Roman" pitchFamily="18" charset="0"/>
              </a:rPr>
              <a:t>ż</a:t>
            </a:r>
            <a:r>
              <a:rPr lang="pl-PL" dirty="0"/>
              <a:t>owanych w realizacj</a:t>
            </a:r>
            <a:r>
              <a:rPr lang="pl-PL" dirty="0">
                <a:cs typeface="Times New Roman" pitchFamily="18" charset="0"/>
              </a:rPr>
              <a:t>ę</a:t>
            </a:r>
            <a:r>
              <a:rPr lang="pl-PL" dirty="0"/>
              <a:t> projektu i beneficjentom ostatecznym. Ankieta mo</a:t>
            </a:r>
            <a:r>
              <a:rPr lang="pl-PL" dirty="0">
                <a:cs typeface="Times New Roman" pitchFamily="18" charset="0"/>
              </a:rPr>
              <a:t>ż</a:t>
            </a:r>
            <a:r>
              <a:rPr lang="pl-PL" dirty="0"/>
              <a:t>e by</a:t>
            </a:r>
            <a:r>
              <a:rPr lang="pl-PL" dirty="0">
                <a:cs typeface="Times New Roman" pitchFamily="18" charset="0"/>
              </a:rPr>
              <a:t>ć</a:t>
            </a:r>
            <a:r>
              <a:rPr lang="pl-PL" dirty="0"/>
              <a:t> </a:t>
            </a:r>
            <a:r>
              <a:rPr lang="pl-PL" dirty="0">
                <a:cs typeface="Times New Roman" pitchFamily="18" charset="0"/>
              </a:rPr>
              <a:t> </a:t>
            </a:r>
            <a:r>
              <a:rPr lang="pl-PL" dirty="0"/>
              <a:t>wype</a:t>
            </a:r>
            <a:r>
              <a:rPr lang="pl-PL" dirty="0">
                <a:cs typeface="Times New Roman" pitchFamily="18" charset="0"/>
              </a:rPr>
              <a:t>ł</a:t>
            </a:r>
            <a:r>
              <a:rPr lang="pl-PL" dirty="0"/>
              <a:t>niania osobi</a:t>
            </a:r>
            <a:r>
              <a:rPr lang="pl-PL" dirty="0">
                <a:cs typeface="Times New Roman" pitchFamily="18" charset="0"/>
              </a:rPr>
              <a:t>ś</a:t>
            </a:r>
            <a:r>
              <a:rPr lang="pl-PL" dirty="0"/>
              <a:t>cie lub przez prowadz</a:t>
            </a:r>
            <a:r>
              <a:rPr lang="pl-PL" dirty="0">
                <a:cs typeface="Times New Roman" pitchFamily="18" charset="0"/>
              </a:rPr>
              <a:t>ą</a:t>
            </a:r>
            <a:r>
              <a:rPr lang="pl-PL" dirty="0"/>
              <a:t>cego badanie po zadaniu pyta</a:t>
            </a:r>
            <a:r>
              <a:rPr lang="pl-PL" dirty="0">
                <a:cs typeface="Times New Roman" pitchFamily="18" charset="0"/>
              </a:rPr>
              <a:t>ń</a:t>
            </a:r>
            <a:r>
              <a:rPr lang="pl-PL" dirty="0"/>
              <a:t> np. telefonicznie. </a:t>
            </a:r>
          </a:p>
          <a:p>
            <a:pPr marL="285750" indent="-285750" algn="just">
              <a:buFont typeface="Wingdings" panose="05000000000000000000" pitchFamily="2" charset="2"/>
              <a:buChar char="§"/>
              <a:defRPr/>
            </a:pPr>
            <a:r>
              <a:rPr lang="pl-PL" b="1" dirty="0"/>
              <a:t>Obserwacja - </a:t>
            </a:r>
            <a:r>
              <a:rPr lang="pl-PL" dirty="0"/>
              <a:t>polega na planowym selektywnym rejestrowaniu ró</a:t>
            </a:r>
            <a:r>
              <a:rPr lang="pl-PL" dirty="0">
                <a:cs typeface="Times New Roman" pitchFamily="18" charset="0"/>
              </a:rPr>
              <a:t>ż</a:t>
            </a:r>
            <a:r>
              <a:rPr lang="pl-PL" dirty="0"/>
              <a:t>nych aspektów projektu jak i osób w nim uczestnicz</a:t>
            </a:r>
            <a:r>
              <a:rPr lang="pl-PL" dirty="0">
                <a:cs typeface="Times New Roman" pitchFamily="18" charset="0"/>
              </a:rPr>
              <a:t>ą</a:t>
            </a:r>
            <a:r>
              <a:rPr lang="pl-PL" dirty="0"/>
              <a:t>cych lub zaanga</a:t>
            </a:r>
            <a:r>
              <a:rPr lang="pl-PL" dirty="0">
                <a:cs typeface="Times New Roman" pitchFamily="18" charset="0"/>
              </a:rPr>
              <a:t>ż</a:t>
            </a:r>
            <a:r>
              <a:rPr lang="pl-PL" dirty="0"/>
              <a:t>owanych w jego realizacj</a:t>
            </a:r>
            <a:r>
              <a:rPr lang="pl-PL" dirty="0">
                <a:cs typeface="Times New Roman" pitchFamily="18" charset="0"/>
              </a:rPr>
              <a:t>ę</a:t>
            </a:r>
            <a:r>
              <a:rPr lang="pl-PL" dirty="0"/>
              <a:t>.</a:t>
            </a:r>
          </a:p>
          <a:p>
            <a:pPr marL="609600" indent="-609600" algn="just">
              <a:defRPr/>
            </a:pPr>
            <a:r>
              <a:rPr lang="pl-PL" dirty="0"/>
              <a:t>Mo</a:t>
            </a:r>
            <a:r>
              <a:rPr lang="pl-PL" dirty="0">
                <a:cs typeface="Times New Roman" pitchFamily="18" charset="0"/>
              </a:rPr>
              <a:t>ż</a:t>
            </a:r>
            <a:r>
              <a:rPr lang="pl-PL" dirty="0"/>
              <a:t>e przybiera</a:t>
            </a:r>
            <a:r>
              <a:rPr lang="pl-PL" dirty="0">
                <a:cs typeface="Times New Roman" pitchFamily="18" charset="0"/>
              </a:rPr>
              <a:t>ć</a:t>
            </a:r>
            <a:r>
              <a:rPr lang="pl-PL" dirty="0"/>
              <a:t> charakter obserwacji „uczestnicz</a:t>
            </a:r>
            <a:r>
              <a:rPr lang="pl-PL" dirty="0">
                <a:cs typeface="Times New Roman" pitchFamily="18" charset="0"/>
              </a:rPr>
              <a:t>ą</a:t>
            </a:r>
            <a:r>
              <a:rPr lang="pl-PL" dirty="0"/>
              <a:t>cej”, gdy badacz jest jednocze</a:t>
            </a:r>
            <a:r>
              <a:rPr lang="pl-PL" dirty="0">
                <a:cs typeface="Times New Roman" pitchFamily="18" charset="0"/>
              </a:rPr>
              <a:t>ś</a:t>
            </a:r>
            <a:r>
              <a:rPr lang="pl-PL" dirty="0"/>
              <a:t>nie uczestnikiem obserwowanych wydarze</a:t>
            </a:r>
            <a:r>
              <a:rPr lang="pl-PL" dirty="0">
                <a:cs typeface="Times New Roman" pitchFamily="18" charset="0"/>
              </a:rPr>
              <a:t>ń</a:t>
            </a:r>
            <a:r>
              <a:rPr lang="pl-PL" dirty="0"/>
              <a:t> lub obserwacji zewn</a:t>
            </a:r>
            <a:r>
              <a:rPr lang="pl-PL" dirty="0">
                <a:cs typeface="Times New Roman" pitchFamily="18" charset="0"/>
              </a:rPr>
              <a:t>ę</a:t>
            </a:r>
            <a:r>
              <a:rPr lang="pl-PL" dirty="0"/>
              <a:t>trznej. Obserwacja pozwala oceni</a:t>
            </a:r>
            <a:r>
              <a:rPr lang="pl-PL" dirty="0">
                <a:cs typeface="Times New Roman" pitchFamily="18" charset="0"/>
              </a:rPr>
              <a:t>ć</a:t>
            </a:r>
            <a:r>
              <a:rPr lang="pl-PL" dirty="0"/>
              <a:t> projekt bardziej kompleksowo, wychodz</a:t>
            </a:r>
            <a:r>
              <a:rPr lang="pl-PL" dirty="0">
                <a:cs typeface="Times New Roman" pitchFamily="18" charset="0"/>
              </a:rPr>
              <a:t>ą</a:t>
            </a:r>
            <a:r>
              <a:rPr lang="pl-PL" dirty="0"/>
              <a:t>c poza opinie wykonawców i uczestników projektu.</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39551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12396"/>
            <a:ext cx="11348581" cy="500715"/>
          </a:xfrm>
        </p:spPr>
        <p:txBody>
          <a:bodyPr>
            <a:normAutofit fontScale="90000"/>
          </a:bodyPr>
          <a:lstStyle/>
          <a:p>
            <a:r>
              <a:rPr lang="pl-PL" b="1" dirty="0"/>
              <a:t>Wskaźniki produktu i rezultatu</a:t>
            </a:r>
          </a:p>
        </p:txBody>
      </p:sp>
      <p:sp>
        <p:nvSpPr>
          <p:cNvPr id="3" name="Symbol zastępczy zawartości 2"/>
          <p:cNvSpPr>
            <a:spLocks noGrp="1"/>
          </p:cNvSpPr>
          <p:nvPr>
            <p:ph idx="1"/>
          </p:nvPr>
        </p:nvSpPr>
        <p:spPr>
          <a:xfrm>
            <a:off x="224464" y="1440576"/>
            <a:ext cx="10515600" cy="4526732"/>
          </a:xfrm>
        </p:spPr>
        <p:txBody>
          <a:bodyPr>
            <a:normAutofit/>
          </a:bodyPr>
          <a:lstStyle/>
          <a:p>
            <a:pPr algn="just">
              <a:buFont typeface="Wingdings" panose="05000000000000000000" pitchFamily="2" charset="2"/>
              <a:buChar char="§"/>
            </a:pPr>
            <a:r>
              <a:rPr lang="pl-PL" b="1" dirty="0"/>
              <a:t>Wskaźniki produktu </a:t>
            </a:r>
            <a:r>
              <a:rPr lang="pl-PL" dirty="0"/>
              <a:t>– dotyczą realizowanych działań. Produkt stanowi wszystko, co zostało uzyskane w wyniku działań współfinansowanych z EFS. Są to zarówno wytworzone dobra, jak i usługi świadczone na rzecz uczestników podczas realizacji projektu. Wskaźniki produktu odnoszą się do osób lub podmiotów objętych wsparciem. </a:t>
            </a:r>
          </a:p>
          <a:p>
            <a:pPr algn="just">
              <a:buFont typeface="Wingdings" panose="05000000000000000000" pitchFamily="2" charset="2"/>
              <a:buChar char="§"/>
            </a:pPr>
            <a:r>
              <a:rPr lang="pl-PL" b="1" dirty="0"/>
              <a:t>Wskaźniki rezultatu</a:t>
            </a:r>
            <a:r>
              <a:rPr lang="pl-PL" dirty="0"/>
              <a:t> – dotyczą oczekiwanych efektów wsparcia ze środków EFS. Określają efekt zrealizowanych działań w odniesieniu do osób lub podmiotów, np. w postaci zmiany sytuacji na rynku pracy. </a:t>
            </a:r>
          </a:p>
          <a:p>
            <a:pPr algn="just">
              <a:buFont typeface="Wingdings" panose="05000000000000000000" pitchFamily="2" charset="2"/>
              <a:buChar char="§"/>
            </a:pPr>
            <a:r>
              <a:rPr lang="pl-PL" b="1" dirty="0"/>
              <a:t>Wskaźniki rezultatu bezpośredniego </a:t>
            </a:r>
            <a:r>
              <a:rPr lang="pl-PL" dirty="0"/>
              <a:t>– odnoszą się do sytuacji bezpośrednio po zakończeniu wsparcia, tj. zakończeniu udziału osób / podmiotów w projekcie </a:t>
            </a:r>
          </a:p>
          <a:p>
            <a:pPr algn="just">
              <a:buFont typeface="Wingdings" panose="05000000000000000000" pitchFamily="2" charset="2"/>
              <a:buChar char="§"/>
            </a:pPr>
            <a:r>
              <a:rPr lang="pl-PL" b="1" dirty="0"/>
              <a:t>Wskaźniki rezultatu długoterminowego</a:t>
            </a:r>
            <a:r>
              <a:rPr lang="pl-PL" dirty="0"/>
              <a:t> – dotyczą efektów wsparcia osiągniętych w dłuższym okresie od zakończenia wsparcia</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131065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625648"/>
            <a:ext cx="11348581" cy="500715"/>
          </a:xfrm>
        </p:spPr>
        <p:txBody>
          <a:bodyPr>
            <a:normAutofit fontScale="90000"/>
          </a:bodyPr>
          <a:lstStyle/>
          <a:p>
            <a:r>
              <a:rPr lang="pl-PL" b="1" dirty="0"/>
              <a:t>Wskaźniki projektowe</a:t>
            </a:r>
          </a:p>
        </p:txBody>
      </p:sp>
      <p:sp>
        <p:nvSpPr>
          <p:cNvPr id="3" name="Symbol zastępczy zawartości 2"/>
          <p:cNvSpPr>
            <a:spLocks noGrp="1"/>
          </p:cNvSpPr>
          <p:nvPr>
            <p:ph idx="1"/>
          </p:nvPr>
        </p:nvSpPr>
        <p:spPr>
          <a:xfrm>
            <a:off x="383490" y="1705620"/>
            <a:ext cx="10515600" cy="4526732"/>
          </a:xfrm>
        </p:spPr>
        <p:txBody>
          <a:bodyPr>
            <a:normAutofit/>
          </a:bodyPr>
          <a:lstStyle/>
          <a:p>
            <a:pPr algn="just"/>
            <a:r>
              <a:rPr lang="pl-PL" dirty="0"/>
              <a:t>Zgodnie z UP, do mierzenia efektów interwencji na poziomie projektów, IZ obligatoryjnie stosuje, adekwatne do zakresu i celu projektów, </a:t>
            </a:r>
            <a:r>
              <a:rPr lang="pl-PL" b="1" dirty="0"/>
              <a:t>wskaźniki kluczowe, określone na poziomie krajowym, </a:t>
            </a:r>
            <a:r>
              <a:rPr lang="pl-PL" dirty="0"/>
              <a:t>pochodzące z WLWK 2014 wśród których wyróżnia się:</a:t>
            </a:r>
          </a:p>
          <a:p>
            <a:pPr algn="just"/>
            <a:r>
              <a:rPr lang="pl-PL" dirty="0"/>
              <a:t>a) </a:t>
            </a:r>
            <a:r>
              <a:rPr lang="pl-PL" b="1" dirty="0"/>
              <a:t>wskaźniki kluczowe produktu </a:t>
            </a:r>
            <a:r>
              <a:rPr lang="pl-PL" dirty="0"/>
              <a:t>- wskaźniki określone na poziomie projektu, powiązane bezpośrednio z wydatkami ponoszonymi w projekcie,</a:t>
            </a:r>
          </a:p>
          <a:p>
            <a:pPr algn="just"/>
            <a:r>
              <a:rPr lang="pl-PL" dirty="0"/>
              <a:t>b) </a:t>
            </a:r>
            <a:r>
              <a:rPr lang="pl-PL" b="1" dirty="0"/>
              <a:t>wskaźniki kluczowe rezultatu bezpośredniego </a:t>
            </a:r>
            <a:r>
              <a:rPr lang="pl-PL" dirty="0"/>
              <a:t>- wskaźniki określone na poziomie projektu, odnoszące się do bezpośrednich efektów projektu, których realizacja jest wynikiem projektu, ale mogą mieć na nią wpływ także inne zewnętrzne czynniki; niepowiązane bezpośrednio z wydatkami ponoszonymi w projekcie, mierzone są do czterech tygodni od zakończenia udziału w projekcie.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421325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512299"/>
            <a:ext cx="11348581" cy="500715"/>
          </a:xfrm>
        </p:spPr>
        <p:txBody>
          <a:bodyPr>
            <a:normAutofit fontScale="90000"/>
          </a:bodyPr>
          <a:lstStyle/>
          <a:p>
            <a:r>
              <a:rPr lang="pl-PL" b="1" dirty="0"/>
              <a:t>Wskaźniki projektowe</a:t>
            </a:r>
          </a:p>
        </p:txBody>
      </p:sp>
      <p:sp>
        <p:nvSpPr>
          <p:cNvPr id="3" name="Symbol zastępczy zawartości 2"/>
          <p:cNvSpPr>
            <a:spLocks noGrp="1"/>
          </p:cNvSpPr>
          <p:nvPr>
            <p:ph idx="1"/>
          </p:nvPr>
        </p:nvSpPr>
        <p:spPr>
          <a:xfrm>
            <a:off x="383490" y="1461160"/>
            <a:ext cx="10515600" cy="4526732"/>
          </a:xfrm>
        </p:spPr>
        <p:txBody>
          <a:bodyPr>
            <a:normAutofit/>
          </a:bodyPr>
          <a:lstStyle/>
          <a:p>
            <a:pPr marL="285750" indent="-285750" algn="just">
              <a:buFont typeface="Wingdings" panose="05000000000000000000" pitchFamily="2" charset="2"/>
              <a:buChar char="§"/>
            </a:pPr>
            <a:r>
              <a:rPr lang="pl-PL" dirty="0"/>
              <a:t>Dane dotyczące sytuacji uczestnika po upływie 4 tygodni od zakończenia udziału w projekcie nie mogą być uwzględnione we wskaźnikach rezultatu bezpośredniego. </a:t>
            </a:r>
          </a:p>
          <a:p>
            <a:pPr marL="285750" indent="-285750" algn="just">
              <a:buFont typeface="Wingdings" panose="05000000000000000000" pitchFamily="2" charset="2"/>
              <a:buChar char="§"/>
            </a:pPr>
            <a:r>
              <a:rPr lang="pl-PL" b="1" dirty="0"/>
              <a:t>W przypadku powrotu uczestnika do projektu po uprzednio zakończonym udziale, informacje odnoszące się do wskaźników rezultatu bezpośredniego dla tego uczestnika powinny zostać usunięte, co powoduje konieczność zaktualizowania wartości wskaźników rezultatu.</a:t>
            </a:r>
          </a:p>
          <a:p>
            <a:pPr marL="285750" indent="-285750" algn="just">
              <a:buFont typeface="Wingdings" panose="05000000000000000000" pitchFamily="2" charset="2"/>
              <a:buChar char="§"/>
            </a:pPr>
            <a:r>
              <a:rPr lang="pl-PL" b="1" dirty="0"/>
              <a:t>Wskaźniki rezultatu długoterminowego </a:t>
            </a:r>
            <a:r>
              <a:rPr lang="pl-PL" dirty="0"/>
              <a:t>odnoszą się do sytuacji uczestnika po upływie co najmniej 4 tygodni, przy czym WLWK zakłada okres </a:t>
            </a:r>
            <a:r>
              <a:rPr lang="pl-PL" b="1" dirty="0"/>
              <a:t>sześciu miesięcy </a:t>
            </a:r>
            <a:r>
              <a:rPr lang="pl-PL" dirty="0"/>
              <a:t>lub dłuższy, w zależności od specyfiki wsparcia i oczekiwanej zmiany </a:t>
            </a:r>
          </a:p>
          <a:p>
            <a:pPr marL="285750" indent="-285750" algn="just">
              <a:buFont typeface="Wingdings" panose="05000000000000000000" pitchFamily="2" charset="2"/>
              <a:buChar char="§"/>
            </a:pPr>
            <a:r>
              <a:rPr lang="pl-PL" dirty="0"/>
              <a:t>Dane do wskaźników długoterminowych nie są uzyskiwane w ramach monitorowania realizacji projektu, ale wyliczane są przy pomocy ewaluacji / analiz realizowanych na reprezentatywnej próbie uczestników projektów lub na podstawie danych administracyjnych, za pomiar tych wskaźników odpowiada Instytucja Zarządzająca.</a:t>
            </a:r>
          </a:p>
          <a:p>
            <a:pPr marL="285750" indent="-285750" algn="just">
              <a:buFont typeface="Wingdings" panose="05000000000000000000" pitchFamily="2" charset="2"/>
              <a:buChar char="§"/>
            </a:pPr>
            <a:endParaRPr lang="pl-PL" b="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928514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681037"/>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253331"/>
            <a:ext cx="11462838" cy="4351338"/>
          </a:xfrm>
        </p:spPr>
        <p:txBody>
          <a:bodyPr>
            <a:normAutofit fontScale="92500" lnSpcReduction="20000"/>
          </a:bodyPr>
          <a:lstStyle/>
          <a:p>
            <a:r>
              <a:rPr lang="pl-PL" b="1" dirty="0"/>
              <a:t>PO WER: </a:t>
            </a:r>
            <a:r>
              <a:rPr lang="pl-PL" dirty="0"/>
              <a:t>1.2 Wsparcie osób młodych pozostających bez pracy na regionalnym rynku pracy – projekty konkursowe / 1.2.2 Wsparcie osób młodych pozostających bez pracy na regionalnym rynku pracy (Wsparcie udzielane z Inicjatywy na rzecz zatrudnienia ludzi młodych, Wiedza Edukacja Rozwój)</a:t>
            </a:r>
          </a:p>
          <a:p>
            <a:pPr algn="just"/>
            <a:r>
              <a:rPr lang="pl-PL" b="1" dirty="0"/>
              <a:t>Wskaźniki produktu:</a:t>
            </a:r>
          </a:p>
          <a:p>
            <a:pPr algn="just">
              <a:buFont typeface="Wingdings" panose="05000000000000000000" pitchFamily="2" charset="2"/>
              <a:buChar char="§"/>
            </a:pPr>
            <a:r>
              <a:rPr lang="pl-PL" dirty="0"/>
              <a:t>Liczba osób bezrobotnych (łącznie z długotrwale bezrobotnymi) objętych wsparciem w programie </a:t>
            </a:r>
          </a:p>
          <a:p>
            <a:pPr algn="just"/>
            <a:r>
              <a:rPr lang="pl-PL" b="1" dirty="0"/>
              <a:t>Osoby bezrobotne - </a:t>
            </a:r>
            <a:r>
              <a:rPr lang="pl-PL" dirty="0"/>
              <a:t>osoby pozostające bez pracy, gotowe do podjęcia pracy i aktywnie poszukujące zatrudnienia. Definicja uwzględnia osoby zarejestrowane jako bezrobotne zgodnie z krajowymi definicjami, nawet jeżeli nie spełniają one wszystkich trzech kryteriów. Studenci studiów stacjonarnych uznawani są za osoby bierne zawodowo, nawet jeśli spełniają kryteria dla bezrobotnych, zgodnie z ww. definicją. Osoby kwalifikujące się do urlopu macierzyńskiego lub rodzicielskiego, które są bezrobotne w rozumieniu niniejszej definicji (nie pobierają świadczeń z tytułu urlopu), należy wykazywać jako osoby bezrobotne. Status na rynku pracy określany jest w dniu rozpoczęcia uczestnictwa w projekcie. Osobę w wieku emerytalnym (w tym osobę, która osiągnęła wiek emerytalny, ale nie pobiera świadczeń emerytalnych) oraz osobę pobierającą emeryturę lub rentę, która spełnia warunki definicji wskaźnika dot. osób bezrobotnych objętych wsparciem (tj. pozostaje bez pracy, jest gotowa do podjęcia pracy i aktywnie poszukuje zatrudnienia) należy traktować jako bezrobotną. </a:t>
            </a:r>
          </a:p>
          <a:p>
            <a:pPr marL="285750" indent="-285750" algn="just">
              <a:buFont typeface="Wingdings" panose="05000000000000000000" pitchFamily="2" charset="2"/>
              <a:buChar char="§"/>
            </a:pPr>
            <a:endParaRPr lang="pl-PL" b="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8181921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430679"/>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241989" y="1253331"/>
            <a:ext cx="11462838" cy="4351338"/>
          </a:xfrm>
        </p:spPr>
        <p:txBody>
          <a:bodyPr>
            <a:normAutofit fontScale="92500"/>
          </a:bodyPr>
          <a:lstStyle/>
          <a:p>
            <a:r>
              <a:rPr lang="pl-PL" sz="2200" b="1" dirty="0"/>
              <a:t>PO WER: </a:t>
            </a:r>
            <a:r>
              <a:rPr lang="pl-PL" sz="2200" dirty="0"/>
              <a:t>1.2 Wsparcie osób młodych pozostających bez pracy na regionalnym rynku pracy </a:t>
            </a:r>
          </a:p>
          <a:p>
            <a:r>
              <a:rPr lang="pl-PL" sz="2200" b="1" dirty="0"/>
              <a:t>Wskaźniki produktu:</a:t>
            </a:r>
          </a:p>
          <a:p>
            <a:pPr marL="285750" indent="-285750">
              <a:buFont typeface="Wingdings" panose="05000000000000000000" pitchFamily="2" charset="2"/>
              <a:buChar char="§"/>
            </a:pPr>
            <a:r>
              <a:rPr lang="pl-PL" sz="2200" dirty="0"/>
              <a:t>Liczba osób długotrwale bezrobotnych objętych wsparciem w programie.</a:t>
            </a:r>
            <a:endParaRPr lang="pl-PL" sz="2200" b="1" dirty="0"/>
          </a:p>
          <a:p>
            <a:pPr algn="just"/>
            <a:r>
              <a:rPr lang="pl-PL" sz="2200" b="1" dirty="0"/>
              <a:t>Osoby długotrwale bezrobotne</a:t>
            </a:r>
            <a:r>
              <a:rPr lang="pl-PL" sz="2200" dirty="0"/>
              <a:t> - definicja pojęcia „długotrwale bezrobotny" różni się w zależności od wieku:</a:t>
            </a:r>
          </a:p>
          <a:p>
            <a:pPr marL="285750" indent="-285750" algn="just">
              <a:buFont typeface="Wingdings" panose="05000000000000000000" pitchFamily="2" charset="2"/>
              <a:buChar char="§"/>
            </a:pPr>
            <a:r>
              <a:rPr lang="pl-PL" sz="2200" dirty="0"/>
              <a:t>Młodzież (&lt;25lat) - osoby bezrobotne nieprzerwanie przez okres ponad 6 miesięcy.</a:t>
            </a:r>
          </a:p>
          <a:p>
            <a:pPr marL="285750" indent="-285750" algn="just">
              <a:buFont typeface="Wingdings" panose="05000000000000000000" pitchFamily="2" charset="2"/>
              <a:buChar char="§"/>
            </a:pPr>
            <a:r>
              <a:rPr lang="pl-PL" sz="2200" dirty="0"/>
              <a:t>Dorośli (25 lat i więcej) - osoby bezrobotne nieprzerwanie przez okres ponad 12 miesięcy.</a:t>
            </a:r>
          </a:p>
          <a:p>
            <a:pPr algn="just"/>
            <a:r>
              <a:rPr lang="pl-PL" sz="2200" dirty="0"/>
              <a:t>Status na rynku pracy jest określany w dniu rozpoczęcia uczestnictwa w projekcie. Wiek uczestników określany jest na podstawie daty urodzenia i ustalany w dniu rozpoczęcia udziału w projekcie.</a:t>
            </a:r>
          </a:p>
          <a:p>
            <a:pPr algn="just"/>
            <a:r>
              <a:rPr lang="pl-PL" sz="2200" dirty="0"/>
              <a:t>Zgodnie z definicją osoby bezrobotnej, do okresu pozostawania bez pracy wlicza się również okres przed rejestracją w urzędzie pracy.</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141602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279" y="389489"/>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256022" y="1181752"/>
            <a:ext cx="11462838" cy="4351338"/>
          </a:xfrm>
        </p:spPr>
        <p:txBody>
          <a:bodyPr>
            <a:noAutofit/>
          </a:bodyPr>
          <a:lstStyle/>
          <a:p>
            <a:r>
              <a:rPr lang="pl-PL" b="1" dirty="0"/>
              <a:t>Wskaźniki produktu dz. 1.2: </a:t>
            </a:r>
            <a:r>
              <a:rPr lang="pl-PL" dirty="0"/>
              <a:t>Liczba osób biernych zawodowo, nieuczestniczących w kształceniu lub </a:t>
            </a:r>
          </a:p>
          <a:p>
            <a:r>
              <a:rPr lang="pl-PL" dirty="0"/>
              <a:t>szkoleniu, objętych wsparciem w programie.</a:t>
            </a:r>
          </a:p>
          <a:p>
            <a:r>
              <a:rPr lang="pl-PL" b="1" dirty="0"/>
              <a:t>Bierni zawodowo </a:t>
            </a:r>
            <a:r>
              <a:rPr lang="pl-PL" dirty="0"/>
              <a:t>- osoby, które w danej chwili nie tworzą zasobów siły roboczej (tzn. nie pracują i nie są bezrobotne) np. studenci studiów stacjonarnych, osoby będące na urlopie wychowawczym (rozumianym jako nieobecność w pracy, spowodowana opieką nad dzieckiem w okresie, który nie mieści się w ramach urlopu macierzyńskiego lub urlopu rodzicielskiego), chyba że są zarejestrowane już jako bezrobotne (wówczas status bezrobotnego ma pierwszeństwo), dzieci i młodzież do 18 r. ż. są uznawane za osoby bierne zawodowo, o ile nie spełniają przesłanek, na podstawie których można je zaliczyć do osób bezrobotnych lub pracujących (tj. poszukują pracy lub podjęły pracę). </a:t>
            </a:r>
          </a:p>
          <a:p>
            <a:pPr algn="just"/>
            <a:r>
              <a:rPr lang="pl-PL" dirty="0"/>
              <a:t>Osoby prowadzące działalność na własny rachunek (w tym osoby współpracujące) nie są uznawane za bierne zawodowo. </a:t>
            </a:r>
          </a:p>
          <a:p>
            <a:pPr algn="just"/>
            <a:r>
              <a:rPr lang="pl-PL" dirty="0"/>
              <a:t>Studenci studiów stacjonarnych, którzy są zatrudnieni (również na część etatu) powinni być wykazywani jako osoby pracujące. </a:t>
            </a:r>
          </a:p>
        </p:txBody>
      </p:sp>
    </p:spTree>
    <p:extLst>
      <p:ext uri="{BB962C8B-B14F-4D97-AF65-F5344CB8AC3E}">
        <p14:creationId xmlns:p14="http://schemas.microsoft.com/office/powerpoint/2010/main" val="17652264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681037"/>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313151" y="1825625"/>
            <a:ext cx="10584000" cy="4351338"/>
          </a:xfrm>
        </p:spPr>
        <p:txBody>
          <a:bodyPr>
            <a:noAutofit/>
          </a:bodyPr>
          <a:lstStyle/>
          <a:p>
            <a:r>
              <a:rPr lang="pl-PL" b="1" dirty="0"/>
              <a:t>PO WER: </a:t>
            </a:r>
            <a:r>
              <a:rPr lang="pl-PL" dirty="0"/>
              <a:t>1.2 Wsparcie osób młodych pozostających bez pracy na regionalnym rynku pracy </a:t>
            </a:r>
          </a:p>
          <a:p>
            <a:r>
              <a:rPr lang="pl-PL" b="1" dirty="0"/>
              <a:t>Wskaźniki produktu:</a:t>
            </a:r>
          </a:p>
          <a:p>
            <a:pPr marL="285750" indent="-285750" algn="just">
              <a:buFont typeface="Wingdings" panose="05000000000000000000" pitchFamily="2" charset="2"/>
              <a:buChar char="§"/>
            </a:pPr>
            <a:r>
              <a:rPr lang="pl-PL" dirty="0"/>
              <a:t>Liczba osób bezrobotnych niezarejestrowanych w ewidencji urzędów pracy objętych wsparciem </a:t>
            </a:r>
          </a:p>
          <a:p>
            <a:pPr algn="just"/>
            <a:r>
              <a:rPr lang="pl-PL" dirty="0"/>
              <a:t>   w programie.</a:t>
            </a:r>
          </a:p>
          <a:p>
            <a:pPr algn="just"/>
            <a:r>
              <a:rPr lang="pl-PL" dirty="0"/>
              <a:t>Wskaźnik mierzy liczbę wszystkich uczestników projektu w wieku poniżej 30 lat objętych wsparciem w programie, którzy są bezrobotni, jednak nie są zarejestrowani w ewidencji urzędu pracy jako osoby bezrobotne. Definicja osób bezrobotnych zgodnie z definicją wskaźnika wspólnego liczba osób bezrobotnych (łącznie z długotrwale bezrobotnymi) objętych wsparciem w programie. Wiek uczestników określany jest na podstawie daty urodzenia i ustalany w dniu rozpoczęcia udziału w projekcie.</a:t>
            </a:r>
          </a:p>
          <a:p>
            <a:pPr algn="just"/>
            <a:endParaRPr lang="pl-PL" dirty="0"/>
          </a:p>
        </p:txBody>
      </p:sp>
    </p:spTree>
    <p:extLst>
      <p:ext uri="{BB962C8B-B14F-4D97-AF65-F5344CB8AC3E}">
        <p14:creationId xmlns:p14="http://schemas.microsoft.com/office/powerpoint/2010/main" val="29213376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64635"/>
            <a:ext cx="11348581" cy="500715"/>
          </a:xfrm>
        </p:spPr>
        <p:txBody>
          <a:bodyPr>
            <a:normAutofit fontScale="90000"/>
          </a:bodyPr>
          <a:lstStyle/>
          <a:p>
            <a:r>
              <a:rPr lang="pl-PL" b="1" dirty="0"/>
              <a:t>Przykładowe definicje wskaźników</a:t>
            </a:r>
          </a:p>
        </p:txBody>
      </p:sp>
      <p:sp>
        <p:nvSpPr>
          <p:cNvPr id="3" name="Symbol zastępczy zawartości 2"/>
          <p:cNvSpPr>
            <a:spLocks noGrp="1"/>
          </p:cNvSpPr>
          <p:nvPr>
            <p:ph idx="1"/>
          </p:nvPr>
        </p:nvSpPr>
        <p:spPr>
          <a:xfrm>
            <a:off x="189761" y="1253331"/>
            <a:ext cx="11052000" cy="4351338"/>
          </a:xfrm>
        </p:spPr>
        <p:txBody>
          <a:bodyPr>
            <a:noAutofit/>
          </a:bodyPr>
          <a:lstStyle/>
          <a:p>
            <a:r>
              <a:rPr lang="pl-PL" b="1" dirty="0"/>
              <a:t>Wskaźniki produktu dz. 1.2: </a:t>
            </a:r>
            <a:r>
              <a:rPr lang="pl-PL" dirty="0"/>
              <a:t>Liczba osób poniżej 30 lat z niepełnosprawnościami objętych </a:t>
            </a:r>
          </a:p>
          <a:p>
            <a:r>
              <a:rPr lang="pl-PL" dirty="0"/>
              <a:t>wsparciem w programie.</a:t>
            </a:r>
          </a:p>
          <a:p>
            <a:pPr algn="just"/>
            <a:r>
              <a:rPr lang="pl-PL" b="1" dirty="0"/>
              <a:t>Wiek uczestników -</a:t>
            </a:r>
            <a:r>
              <a:rPr lang="pl-PL" dirty="0"/>
              <a:t>na podstawie daty urodzenia i ustalany w dniu rozpoczęcia udziału w projekcie. </a:t>
            </a:r>
          </a:p>
          <a:p>
            <a:pPr algn="just"/>
            <a:r>
              <a:rPr lang="pl-PL" b="1" dirty="0"/>
              <a:t>Przynależność do grupy osób z niepełnosprawnościami</a:t>
            </a:r>
            <a:r>
              <a:rPr lang="pl-PL" dirty="0"/>
              <a:t> określana jest w momencie rozpoczęcia udziału w projekcie -w świetle przepisów ustawy z dnia 27 sierpnia 1997 r. o rehabilitacji zawodowej i społecznej oraz zatrudnianiu osób niepełnosprawnych (Dz. U. z 2011 r. Nr 127, poz. 721, z </a:t>
            </a:r>
            <a:r>
              <a:rPr lang="pl-PL" dirty="0" err="1"/>
              <a:t>późn</a:t>
            </a:r>
            <a:r>
              <a:rPr lang="pl-PL" dirty="0"/>
              <a:t>. zm.), a także ustawy z dnia 19 sierpnia 1994 r. o ochronie zdrowia psychicznego(Dz. U. 2016 poz. 546, </a:t>
            </a:r>
            <a:r>
              <a:rPr lang="pl-PL" dirty="0" err="1"/>
              <a:t>zpóźn</a:t>
            </a:r>
            <a:r>
              <a:rPr lang="pl-PL" dirty="0"/>
              <a:t>. zm.), tj. osoby z odpowiednim orzeczeniem lub innym dokumentem poświadczającym stan </a:t>
            </a:r>
            <a:r>
              <a:rPr lang="pl-PL" dirty="0" err="1"/>
              <a:t>zdrowia.IZ</a:t>
            </a:r>
            <a:r>
              <a:rPr lang="pl-PL" dirty="0"/>
              <a:t> ma możliwość rozszerzenia ww. grupy również na inne osoby z niepełnosprawnościami (lub wybrane ich kategorie). Potwierdzeniem statusu osoby niepełnosprawnej jest </a:t>
            </a:r>
            <a:r>
              <a:rPr lang="pl-PL" b="1" dirty="0"/>
              <a:t>orzeczenie o niepełnosprawności</a:t>
            </a:r>
            <a:r>
              <a:rPr lang="pl-PL" dirty="0"/>
              <a:t>. </a:t>
            </a:r>
          </a:p>
          <a:p>
            <a:pPr algn="just"/>
            <a:r>
              <a:rPr lang="pl-PL" dirty="0"/>
              <a:t>Natomiast pozostałe osoby (np. osoba ze stwierdzonymi zaburzeniami psychicznymi) na potwierdzenie statusu osoby niepełnosprawnej może przedstawić inny niż orzeczenie o niepełnosprawności dokument poświadczający stan zdrowia wydany przez lekarza.</a:t>
            </a:r>
          </a:p>
          <a:p>
            <a:pPr algn="just"/>
            <a:endParaRPr lang="pl-PL" dirty="0"/>
          </a:p>
          <a:p>
            <a:pPr algn="just"/>
            <a:endParaRPr lang="pl-PL" dirty="0"/>
          </a:p>
        </p:txBody>
      </p:sp>
    </p:spTree>
    <p:extLst>
      <p:ext uri="{BB962C8B-B14F-4D97-AF65-F5344CB8AC3E}">
        <p14:creationId xmlns:p14="http://schemas.microsoft.com/office/powerpoint/2010/main" val="20209522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17395</Words>
  <Application>Microsoft Office PowerPoint</Application>
  <PresentationFormat>Panoramiczny</PresentationFormat>
  <Paragraphs>1965</Paragraphs>
  <Slides>170</Slides>
  <Notes>1</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170</vt:i4>
      </vt:variant>
    </vt:vector>
  </HeadingPairs>
  <TitlesOfParts>
    <vt:vector size="179" baseType="lpstr">
      <vt:lpstr>Arial</vt:lpstr>
      <vt:lpstr>Calibri</vt:lpstr>
      <vt:lpstr>Calibri Light</vt:lpstr>
      <vt:lpstr>Garamond</vt:lpstr>
      <vt:lpstr>Mongolian Baiti</vt:lpstr>
      <vt:lpstr>Times New Roman</vt:lpstr>
      <vt:lpstr>Wingdings</vt:lpstr>
      <vt:lpstr>Motyw pakietu Office</vt:lpstr>
      <vt:lpstr>Dokument</vt:lpstr>
      <vt:lpstr>Realizacja projektów współfinansowanych  ze środków EFS</vt:lpstr>
      <vt:lpstr>Zakres tematyczny szkolenia</vt:lpstr>
      <vt:lpstr>Obowiązki beneficjenta wynikające z umowy o dofinansowanie</vt:lpstr>
      <vt:lpstr>Obowiązki beneficjenta wynikające z umowy o dofinansowanie</vt:lpstr>
      <vt:lpstr>Obowiązki beneficjenta wynikające z umowy o dofinansowanie</vt:lpstr>
      <vt:lpstr>Obowiązki beneficjenta wynikające z umowy o dofinansowanie (stawki jednostkowe)</vt:lpstr>
      <vt:lpstr>Obowiązki beneficjenta wynikające z umowy o dofinansowanie (stawki jednostkowe)</vt:lpstr>
      <vt:lpstr>Obowiązki beneficjenta wynikające z umowy o dofinansowanie (stawki jednostkowe)</vt:lpstr>
      <vt:lpstr>Obowiązki beneficjenta wynikające z umowy o dofinansowanie (stawki jednostkowe)</vt:lpstr>
      <vt:lpstr>Płatności</vt:lpstr>
      <vt:lpstr>Płatności</vt:lpstr>
      <vt:lpstr>Płatności </vt:lpstr>
      <vt:lpstr>Płatności – stawki jednostkowe</vt:lpstr>
      <vt:lpstr>Płatności – stawki jednostkowe (SJ)</vt:lpstr>
      <vt:lpstr>Weryfikacja wniosku o płatność ( WNP)</vt:lpstr>
      <vt:lpstr>Weryfikacja wniosku o płatność ( WNP)</vt:lpstr>
      <vt:lpstr>Dokumentacja projektu</vt:lpstr>
      <vt:lpstr>Przechowywanie dokumentacji</vt:lpstr>
      <vt:lpstr>Przechowywanie dokumentacji</vt:lpstr>
      <vt:lpstr>Ochrona danych osobowych</vt:lpstr>
      <vt:lpstr>Ochrona danych osobowych</vt:lpstr>
      <vt:lpstr>Ochrona danych osobowych</vt:lpstr>
      <vt:lpstr>Wyodrębniona ewidencja księgowa – projekty rozliczane wydatkami rzeczywiście poniesionymi</vt:lpstr>
      <vt:lpstr>Opis dokumentów księgowych</vt:lpstr>
      <vt:lpstr>Zgodność z dokumentami wewnętrznymi</vt:lpstr>
      <vt:lpstr>Zwrot środków</vt:lpstr>
      <vt:lpstr>Zwrot dofinansowania</vt:lpstr>
      <vt:lpstr>Rozliczanie wydatków ryczałtowych</vt:lpstr>
      <vt:lpstr>Rozliczanie wydatków ryczałtowych</vt:lpstr>
      <vt:lpstr>Rozliczanie wydatków ryczałtowych</vt:lpstr>
      <vt:lpstr>Podpowiedzi – półki z dokumentacją</vt:lpstr>
      <vt:lpstr>Podpowiedzi – półki z dokumentacją</vt:lpstr>
      <vt:lpstr>Dochód w projekcie</vt:lpstr>
      <vt:lpstr>System teleinformatyczny</vt:lpstr>
      <vt:lpstr>System teleinformatyczny</vt:lpstr>
      <vt:lpstr>Dokumentowanie wydatków</vt:lpstr>
      <vt:lpstr>Prawa autorskie</vt:lpstr>
      <vt:lpstr>Zmiany w projekcie</vt:lpstr>
      <vt:lpstr>Rozwiązanie umowy</vt:lpstr>
      <vt:lpstr>Rozwiązanie umowy</vt:lpstr>
      <vt:lpstr>Prezentacja programu PowerPoint</vt:lpstr>
      <vt:lpstr>Zarządzanie projektem</vt:lpstr>
      <vt:lpstr>Zasady budowy zespołu projektowego</vt:lpstr>
      <vt:lpstr>Struktura Ekspercka, Davidson Frame, Zarządzanie projektami (…)</vt:lpstr>
      <vt:lpstr>Struktura bliźniacza, Davidson Frame, Zarządzanie projektami (…)</vt:lpstr>
      <vt:lpstr>Struktura kolektywna, Davidson Frame,  Zarządzanie projektami (…)</vt:lpstr>
      <vt:lpstr>Struktura chirurgiczna, Davidson Frame, Zarządzanie projektami (…)</vt:lpstr>
      <vt:lpstr>Zatrudnianie personelu</vt:lpstr>
      <vt:lpstr>Zatrudnianie personelu</vt:lpstr>
      <vt:lpstr>Zatrudnianie personelu</vt:lpstr>
      <vt:lpstr>Zatrudnianie personelu</vt:lpstr>
      <vt:lpstr>Zatrudnianie personelu</vt:lpstr>
      <vt:lpstr>Zatrudnianie personelu</vt:lpstr>
      <vt:lpstr>Zatrudnianie personelu</vt:lpstr>
      <vt:lpstr>Zatrudnianie personelu</vt:lpstr>
      <vt:lpstr>Zatrudnianie personelu</vt:lpstr>
      <vt:lpstr>Zatrudnianie personelu – stosunek pracy</vt:lpstr>
      <vt:lpstr>Zatrudnianie personelu – stosunek pracy</vt:lpstr>
      <vt:lpstr>Zatrudnianie personelu – stosunek pracy</vt:lpstr>
      <vt:lpstr>Zatrudnianie personelu – stosunek pracy</vt:lpstr>
      <vt:lpstr>Zatrudnianie personelu – stosunek pracy</vt:lpstr>
      <vt:lpstr>Zatrudnianie personelu – stosunek pracy</vt:lpstr>
      <vt:lpstr>Umowy</vt:lpstr>
      <vt:lpstr>Ewidencje</vt:lpstr>
      <vt:lpstr>Zatrudnianie personelu – samozatrudnienie i inne formy zaangażowania</vt:lpstr>
      <vt:lpstr>Dobra praktyka w zakresie zarządzania zespołem projektowym</vt:lpstr>
      <vt:lpstr>Zarządzanie równościowe – dobra praktyka</vt:lpstr>
      <vt:lpstr>Zarządzanie zgodne z zasadą zrównoważonego rozwoju – dobra praktyka</vt:lpstr>
      <vt:lpstr>Prezentacja programu PowerPoint</vt:lpstr>
      <vt:lpstr>Prezentacja programu PowerPoint</vt:lpstr>
      <vt:lpstr>Obowiązki informacyjne i promocyjne</vt:lpstr>
      <vt:lpstr>Obowiązki informacyjne i promocyjne</vt:lpstr>
      <vt:lpstr>Obowiązki informacyjne i promocyjne - dokumentowanie</vt:lpstr>
      <vt:lpstr>Obowiązki informacyjne i promocyjne</vt:lpstr>
      <vt:lpstr>Obowiązki informacyjne i promocyjne</vt:lpstr>
      <vt:lpstr>Obowiązki informacyjne i promocyjne</vt:lpstr>
      <vt:lpstr>Obowiązki informacyjne i promocyjne</vt:lpstr>
      <vt:lpstr>Obowiązki informacyjne i promocyjne</vt:lpstr>
      <vt:lpstr>Obowiązki informacyjne i promocyjne</vt:lpstr>
      <vt:lpstr>Obowiązki informacyjne i promocyjne</vt:lpstr>
      <vt:lpstr>Obowiązki informacyjne i promocyjne</vt:lpstr>
      <vt:lpstr>Obowiązki informacyjne i promocyjne</vt:lpstr>
      <vt:lpstr>Obowiązki informacyjne i promocyjne – przykłady realizacji</vt:lpstr>
      <vt:lpstr>Narzędzia informacyjne i promocyjne a grupa docelowa</vt:lpstr>
      <vt:lpstr>Narzędzia informacyjne i promocyjne a grupa docelowa</vt:lpstr>
      <vt:lpstr>Dokumentowanie działań w zakresie informacji i promocji </vt:lpstr>
      <vt:lpstr>Wymogi dotyczące monitorowania i ewaluacji</vt:lpstr>
      <vt:lpstr>Kontrola, monitoring a ewaluacja</vt:lpstr>
      <vt:lpstr>Różnice monitoring a ewaluacja</vt:lpstr>
      <vt:lpstr>Różnice monitoring a ewaluacja</vt:lpstr>
      <vt:lpstr>Metody ewaluacji</vt:lpstr>
      <vt:lpstr>Wskaźniki produktu i rezultatu</vt:lpstr>
      <vt:lpstr>Wskaźniki projektowe</vt:lpstr>
      <vt:lpstr>Wskaźniki projektowe</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definicje wskaźników</vt:lpstr>
      <vt:lpstr>Przykładowe wskaźniki i ich pomiar</vt:lpstr>
      <vt:lpstr>Przykładowe wskaźniki i ich pomiar</vt:lpstr>
      <vt:lpstr>Przykładowe wskaźniki i ich pomiar</vt:lpstr>
      <vt:lpstr>Reguła proporcjonalności</vt:lpstr>
      <vt:lpstr>Reguła proporcjonalności</vt:lpstr>
      <vt:lpstr>Efektywność zatrudnieniowa</vt:lpstr>
      <vt:lpstr>Efektywność zatrudnieniowa</vt:lpstr>
      <vt:lpstr>Efektywność zatrudnieniowa</vt:lpstr>
      <vt:lpstr>Efektywność zatrudnieniowa</vt:lpstr>
      <vt:lpstr>Efektywność zatrudnieniowa</vt:lpstr>
      <vt:lpstr>Efektywność zatrudnieniowa</vt:lpstr>
      <vt:lpstr>Efektywność zatrudnieniowa</vt:lpstr>
      <vt:lpstr>Efektywność zatrudnieniowa</vt:lpstr>
      <vt:lpstr>Efektywność zatrudnieniowa</vt:lpstr>
      <vt:lpstr>Efektywność zatrudnieniowa </vt:lpstr>
      <vt:lpstr>Efektywność zatrudnieniowa 2018</vt:lpstr>
      <vt:lpstr>Efektywność zatrudnieniowa 2018</vt:lpstr>
      <vt:lpstr>Badanie kompetencji i kwalifikacji zawodowych</vt:lpstr>
      <vt:lpstr>Badanie kompetencji i kwalifikacji zawodowych</vt:lpstr>
      <vt:lpstr>Badanie kompetencji i kwalifikacji zawodowych</vt:lpstr>
      <vt:lpstr>Badanie kompetencji i kwalifikacji zawodowych</vt:lpstr>
      <vt:lpstr>Przygotowanie do kontroli projektu</vt:lpstr>
      <vt:lpstr>Rodzaje kontroli</vt:lpstr>
      <vt:lpstr>Rodzaje kontroli</vt:lpstr>
      <vt:lpstr>Weryfikacja wydatków</vt:lpstr>
      <vt:lpstr>Pogłębiona analiza wniosków o płatność</vt:lpstr>
      <vt:lpstr>Pogłębiona analiza wniosków o płatność</vt:lpstr>
      <vt:lpstr>Pogłębiona analiza wniosków o płatność</vt:lpstr>
      <vt:lpstr>Pogłębiona analiza wniosków o płatność</vt:lpstr>
      <vt:lpstr>Kontrola projektu na miejscu</vt:lpstr>
      <vt:lpstr>Kontrola w siedzibie beneficjenta</vt:lpstr>
      <vt:lpstr>Wizyta monitoringowa</vt:lpstr>
      <vt:lpstr>Wizyta monitoringowa</vt:lpstr>
      <vt:lpstr>Wizyta monitoringowa</vt:lpstr>
      <vt:lpstr>Kontrole na zakończenie realizacji projektu</vt:lpstr>
      <vt:lpstr>Kontrole trwałości rezultatów</vt:lpstr>
      <vt:lpstr>Kontrole trwałości rezultatów</vt:lpstr>
      <vt:lpstr>Podwójne finansowanie</vt:lpstr>
      <vt:lpstr>Podwójne finansowanie (cd)</vt:lpstr>
      <vt:lpstr>Podwójne finansowanie (cd)</vt:lpstr>
      <vt:lpstr>Tryby kontroli na miejscu</vt:lpstr>
      <vt:lpstr>Kontrole doraźne</vt:lpstr>
      <vt:lpstr>Przygotowanie wewnętrznych regulaminów i instrukcji</vt:lpstr>
      <vt:lpstr>Kompletowanie dokumentacji, w tym od partnerów</vt:lpstr>
      <vt:lpstr>Kompletowanie dokumentacji, w tym od partnerów</vt:lpstr>
      <vt:lpstr>Upoważnienie do reprezentowania partnerów</vt:lpstr>
      <vt:lpstr>Przebieg kontroli</vt:lpstr>
      <vt:lpstr>Kontrola VAT zmiany w projektach EFS zalecenia MIiR z 28.08.2018 r.</vt:lpstr>
      <vt:lpstr>Kontrola VAT zmiany w projektach EFS zalecenia MIiR z 28.08.2018 r.</vt:lpstr>
      <vt:lpstr>Kontrola VAT zmiany w projektach EFS zalecenia MIiR z 28.08.2018 r.</vt:lpstr>
      <vt:lpstr>Kontrola VAT zmiany w projektach EFS zalecenia MIiR z 28.08.2018 r.</vt:lpstr>
      <vt:lpstr>Kontrola VAT zmiany w projektach EFS zalecenia MIiR z 28.08.2018 r.</vt:lpstr>
      <vt:lpstr>Kontrola VAT zmiany w projektach EFS zalecenia MIiR z 28.08.2018 r.</vt:lpstr>
      <vt:lpstr>Nieprawidłowości</vt:lpstr>
      <vt:lpstr>Nieprawidłowości</vt:lpstr>
      <vt:lpstr>Nieprawidłowości</vt:lpstr>
      <vt:lpstr>Nieprawidłowości</vt:lpstr>
      <vt:lpstr>Nieprawidłowości</vt:lpstr>
      <vt:lpstr>Nieprawidłowości</vt:lpstr>
      <vt:lpstr>Nieprawidłowości</vt:lpstr>
      <vt:lpstr>Nieprawidłowości</vt:lpstr>
      <vt:lpstr>Przykłady działań naprawczych</vt:lpstr>
      <vt:lpstr>Przykłady działań naprawczych</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Krycki Wojciech</dc:creator>
  <cp:lastModifiedBy>Ewa Kaszynska</cp:lastModifiedBy>
  <cp:revision>180</cp:revision>
  <dcterms:created xsi:type="dcterms:W3CDTF">2018-01-11T08:55:36Z</dcterms:created>
  <dcterms:modified xsi:type="dcterms:W3CDTF">2018-12-11T09:04:06Z</dcterms:modified>
</cp:coreProperties>
</file>