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ński Rafał" initials="R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83227-5C9E-422C-A16D-8075A95B80DD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0AF018CC-FFC2-41D3-9913-6B920CF24394}">
      <dgm:prSet/>
      <dgm:spPr/>
      <dgm:t>
        <a:bodyPr/>
        <a:lstStyle/>
        <a:p>
          <a:pPr rtl="0"/>
          <a:r>
            <a:rPr lang="pl-PL" b="1" dirty="0" smtClean="0"/>
            <a:t>Stawki Jednostkowe</a:t>
          </a:r>
          <a:endParaRPr lang="pl-PL" dirty="0"/>
        </a:p>
      </dgm:t>
    </dgm:pt>
    <dgm:pt modelId="{8F5FFA58-0A25-4A43-A64C-A3D3A0827C6F}" type="parTrans" cxnId="{D784B0E1-9D5C-4CE9-9A0F-DBBF16340E70}">
      <dgm:prSet/>
      <dgm:spPr/>
      <dgm:t>
        <a:bodyPr/>
        <a:lstStyle/>
        <a:p>
          <a:endParaRPr lang="pl-PL"/>
        </a:p>
      </dgm:t>
    </dgm:pt>
    <dgm:pt modelId="{758B9444-B95C-41C5-AEDD-59DAD1487206}" type="sibTrans" cxnId="{D784B0E1-9D5C-4CE9-9A0F-DBBF16340E70}">
      <dgm:prSet/>
      <dgm:spPr/>
      <dgm:t>
        <a:bodyPr/>
        <a:lstStyle/>
        <a:p>
          <a:endParaRPr lang="pl-PL"/>
        </a:p>
      </dgm:t>
    </dgm:pt>
    <dgm:pt modelId="{978332A3-7BC8-4B20-AD73-87C02A38E323}" type="pres">
      <dgm:prSet presAssocID="{3CB83227-5C9E-422C-A16D-8075A95B80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103F749-8AEB-4418-A3C9-AF1754E907C6}" type="pres">
      <dgm:prSet presAssocID="{0AF018CC-FFC2-41D3-9913-6B920CF2439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406E08-8BAE-475C-BC33-3B03A247D109}" type="presOf" srcId="{3CB83227-5C9E-422C-A16D-8075A95B80DD}" destId="{978332A3-7BC8-4B20-AD73-87C02A38E323}" srcOrd="0" destOrd="0" presId="urn:microsoft.com/office/officeart/2005/8/layout/process1"/>
    <dgm:cxn modelId="{D784B0E1-9D5C-4CE9-9A0F-DBBF16340E70}" srcId="{3CB83227-5C9E-422C-A16D-8075A95B80DD}" destId="{0AF018CC-FFC2-41D3-9913-6B920CF24394}" srcOrd="0" destOrd="0" parTransId="{8F5FFA58-0A25-4A43-A64C-A3D3A0827C6F}" sibTransId="{758B9444-B95C-41C5-AEDD-59DAD1487206}"/>
    <dgm:cxn modelId="{62F3B70B-6FD0-4634-8694-A91CB89FD1F6}" type="presOf" srcId="{0AF018CC-FFC2-41D3-9913-6B920CF24394}" destId="{D103F749-8AEB-4418-A3C9-AF1754E907C6}" srcOrd="0" destOrd="0" presId="urn:microsoft.com/office/officeart/2005/8/layout/process1"/>
    <dgm:cxn modelId="{97C9F31E-531A-4F01-BE0F-493F304C6739}" type="presParOf" srcId="{978332A3-7BC8-4B20-AD73-87C02A38E323}" destId="{D103F749-8AEB-4418-A3C9-AF1754E907C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76D884-D18D-4D7D-B3AB-18B8A18A3EB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C72076F7-3A03-41A8-A1D3-31750D316A71}">
      <dgm:prSet custT="1"/>
      <dgm:spPr/>
      <dgm:t>
        <a:bodyPr/>
        <a:lstStyle/>
        <a:p>
          <a:pPr rtl="0"/>
          <a:r>
            <a:rPr lang="pl-PL" sz="2000" b="1" dirty="0" smtClean="0"/>
            <a:t>Wskaźniki stawki jednostkowej aktywizacji zawodowej osób młodych niepracujących:</a:t>
          </a:r>
          <a:endParaRPr lang="pl-PL" sz="2000" dirty="0"/>
        </a:p>
      </dgm:t>
    </dgm:pt>
    <dgm:pt modelId="{ACED293F-9925-4818-B8AB-088DF89A932F}" type="parTrans" cxnId="{B5101B53-0020-4253-BDD0-A3520128E27E}">
      <dgm:prSet/>
      <dgm:spPr/>
      <dgm:t>
        <a:bodyPr/>
        <a:lstStyle/>
        <a:p>
          <a:endParaRPr lang="pl-PL" sz="2000"/>
        </a:p>
      </dgm:t>
    </dgm:pt>
    <dgm:pt modelId="{37B6F815-E1BB-4609-917D-12EB42D9A0C9}" type="sibTrans" cxnId="{B5101B53-0020-4253-BDD0-A3520128E27E}">
      <dgm:prSet/>
      <dgm:spPr/>
      <dgm:t>
        <a:bodyPr/>
        <a:lstStyle/>
        <a:p>
          <a:endParaRPr lang="pl-PL" sz="2000"/>
        </a:p>
      </dgm:t>
    </dgm:pt>
    <dgm:pt modelId="{26F4B978-A9D2-40FA-A6C7-FE830ECFEFBA}">
      <dgm:prSet custT="1"/>
      <dgm:spPr/>
      <dgm:t>
        <a:bodyPr/>
        <a:lstStyle/>
        <a:p>
          <a:pPr rtl="0"/>
          <a:r>
            <a:rPr lang="pl-PL" sz="1600" dirty="0" smtClean="0"/>
            <a:t>- dla pełnej stawki jednostkowej aktywizacji zawodowej osób młodych niepracujących: </a:t>
          </a:r>
          <a:r>
            <a:rPr lang="pl-PL" sz="1600" u="sng" dirty="0" smtClean="0"/>
            <a:t>liczba uczestników projektu objętych kompleksowym wsparciem aktywizacji zawodowej doprowadzonych do zatrudnienia (100% stawki)</a:t>
          </a:r>
          <a:endParaRPr lang="pl-PL" sz="1600" dirty="0"/>
        </a:p>
      </dgm:t>
    </dgm:pt>
    <dgm:pt modelId="{5EFC91A3-72D5-4865-959F-FAFA0699399E}" type="parTrans" cxnId="{B0655065-4021-41E1-BCA5-A8F2D585D2D6}">
      <dgm:prSet/>
      <dgm:spPr/>
      <dgm:t>
        <a:bodyPr/>
        <a:lstStyle/>
        <a:p>
          <a:endParaRPr lang="pl-PL" sz="2000"/>
        </a:p>
      </dgm:t>
    </dgm:pt>
    <dgm:pt modelId="{EBE51DFD-9691-40C3-AC45-374BF0B6DE4F}" type="sibTrans" cxnId="{B0655065-4021-41E1-BCA5-A8F2D585D2D6}">
      <dgm:prSet/>
      <dgm:spPr/>
      <dgm:t>
        <a:bodyPr/>
        <a:lstStyle/>
        <a:p>
          <a:endParaRPr lang="pl-PL" sz="2000"/>
        </a:p>
      </dgm:t>
    </dgm:pt>
    <dgm:pt modelId="{A5C64B7E-C33F-44CA-906A-D51972258458}">
      <dgm:prSet custT="1"/>
      <dgm:spPr/>
      <dgm:t>
        <a:bodyPr/>
        <a:lstStyle/>
        <a:p>
          <a:pPr rtl="0"/>
          <a:r>
            <a:rPr lang="pl-PL" sz="1600" dirty="0" smtClean="0"/>
            <a:t>- dla obniżonej stawki jednostkowej aktywizacji zawodowej osób młodych niepracujących: </a:t>
          </a:r>
          <a:r>
            <a:rPr lang="pl-PL" sz="1600" u="sng" dirty="0" smtClean="0"/>
            <a:t>liczba uczestników projektu objętych </a:t>
          </a:r>
          <a:br>
            <a:rPr lang="pl-PL" sz="1600" u="sng" dirty="0" smtClean="0"/>
          </a:br>
          <a:r>
            <a:rPr lang="pl-PL" sz="1600" dirty="0" smtClean="0"/>
            <a:t>      </a:t>
          </a:r>
          <a:r>
            <a:rPr lang="pl-PL" sz="1600" u="sng" dirty="0" smtClean="0"/>
            <a:t>kompleksowym wsparciem aktywizacji zawodowej (90% stawki)</a:t>
          </a:r>
          <a:endParaRPr lang="pl-PL" sz="1600" dirty="0"/>
        </a:p>
      </dgm:t>
    </dgm:pt>
    <dgm:pt modelId="{F1F5F84C-364A-4844-B090-9AFCDF7F0041}" type="parTrans" cxnId="{9E96CCEE-25E9-4EC4-AB83-010AEDAE32DB}">
      <dgm:prSet/>
      <dgm:spPr/>
      <dgm:t>
        <a:bodyPr/>
        <a:lstStyle/>
        <a:p>
          <a:endParaRPr lang="pl-PL" sz="2000"/>
        </a:p>
      </dgm:t>
    </dgm:pt>
    <dgm:pt modelId="{1F625F27-4F68-44D2-8F82-31E6F7FF3809}" type="sibTrans" cxnId="{9E96CCEE-25E9-4EC4-AB83-010AEDAE32DB}">
      <dgm:prSet/>
      <dgm:spPr/>
      <dgm:t>
        <a:bodyPr/>
        <a:lstStyle/>
        <a:p>
          <a:endParaRPr lang="pl-PL" sz="2000"/>
        </a:p>
      </dgm:t>
    </dgm:pt>
    <dgm:pt modelId="{CBA67103-3288-4102-BB76-4F4E9D2E206F}">
      <dgm:prSet custT="1"/>
      <dgm:spPr/>
      <dgm:t>
        <a:bodyPr/>
        <a:lstStyle/>
        <a:p>
          <a:pPr rtl="0"/>
          <a:r>
            <a:rPr lang="pl-PL" sz="1600" dirty="0" smtClean="0"/>
            <a:t>- dla stawki jednostkowej aktywizacji zawodowej osób młodych niepracujących opuszczających projekt: </a:t>
          </a:r>
          <a:r>
            <a:rPr lang="pl-PL" sz="1600" u="sng" dirty="0" smtClean="0"/>
            <a:t>liczba uczestników projektu </a:t>
          </a:r>
          <a:br>
            <a:rPr lang="pl-PL" sz="1600" u="sng" dirty="0" smtClean="0"/>
          </a:br>
          <a:r>
            <a:rPr lang="pl-PL" sz="1600" dirty="0" smtClean="0"/>
            <a:t>     </a:t>
          </a:r>
          <a:r>
            <a:rPr lang="pl-PL" sz="1600" u="sng" dirty="0" smtClean="0"/>
            <a:t>objętych wsparciem aktywizacji zawodowej, którzy opuścili projekt </a:t>
          </a:r>
          <a:br>
            <a:rPr lang="pl-PL" sz="1600" u="sng" dirty="0" smtClean="0"/>
          </a:br>
          <a:r>
            <a:rPr lang="pl-PL" sz="1600" dirty="0" smtClean="0"/>
            <a:t>     </a:t>
          </a:r>
          <a:r>
            <a:rPr lang="pl-PL" sz="1600" u="sng" dirty="0" smtClean="0"/>
            <a:t>w związku z podjęciem zatrudnienia (50% stawki)</a:t>
          </a:r>
          <a:endParaRPr lang="pl-PL" sz="1600" dirty="0"/>
        </a:p>
      </dgm:t>
    </dgm:pt>
    <dgm:pt modelId="{52C28115-B6B3-4838-A6CE-B3EA06A8B38A}" type="parTrans" cxnId="{F485871C-2B8F-4371-A022-DCB2DA06F378}">
      <dgm:prSet/>
      <dgm:spPr/>
      <dgm:t>
        <a:bodyPr/>
        <a:lstStyle/>
        <a:p>
          <a:endParaRPr lang="pl-PL" sz="2000"/>
        </a:p>
      </dgm:t>
    </dgm:pt>
    <dgm:pt modelId="{A9F681B5-86BF-45F3-BAE9-D9C9A885C6CE}" type="sibTrans" cxnId="{F485871C-2B8F-4371-A022-DCB2DA06F378}">
      <dgm:prSet/>
      <dgm:spPr/>
      <dgm:t>
        <a:bodyPr/>
        <a:lstStyle/>
        <a:p>
          <a:endParaRPr lang="pl-PL" sz="2000"/>
        </a:p>
      </dgm:t>
    </dgm:pt>
    <dgm:pt modelId="{C1AC0716-8D1E-4116-AF5A-60B9FCD2C22B}" type="pres">
      <dgm:prSet presAssocID="{3176D884-D18D-4D7D-B3AB-18B8A18A3E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06CDFC2-64A6-4961-BDD3-7C9F854B9364}" type="pres">
      <dgm:prSet presAssocID="{C72076F7-3A03-41A8-A1D3-31750D316A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7EDE94-37A6-4174-A56D-15333B213B85}" type="pres">
      <dgm:prSet presAssocID="{37B6F815-E1BB-4609-917D-12EB42D9A0C9}" presName="spacer" presStyleCnt="0"/>
      <dgm:spPr/>
      <dgm:t>
        <a:bodyPr/>
        <a:lstStyle/>
        <a:p>
          <a:endParaRPr lang="pl-PL"/>
        </a:p>
      </dgm:t>
    </dgm:pt>
    <dgm:pt modelId="{40E3574A-5ED2-4807-A652-72817DD46565}" type="pres">
      <dgm:prSet presAssocID="{26F4B978-A9D2-40FA-A6C7-FE830ECFEF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0941FD-6092-458A-8AFA-12B3D5EC838F}" type="pres">
      <dgm:prSet presAssocID="{EBE51DFD-9691-40C3-AC45-374BF0B6DE4F}" presName="spacer" presStyleCnt="0"/>
      <dgm:spPr/>
      <dgm:t>
        <a:bodyPr/>
        <a:lstStyle/>
        <a:p>
          <a:endParaRPr lang="pl-PL"/>
        </a:p>
      </dgm:t>
    </dgm:pt>
    <dgm:pt modelId="{57BD4518-B742-481E-95E4-A7E63D30A12D}" type="pres">
      <dgm:prSet presAssocID="{A5C64B7E-C33F-44CA-906A-D519722584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68E11-CD66-4CF2-A7CC-E38958326D11}" type="pres">
      <dgm:prSet presAssocID="{1F625F27-4F68-44D2-8F82-31E6F7FF3809}" presName="spacer" presStyleCnt="0"/>
      <dgm:spPr/>
      <dgm:t>
        <a:bodyPr/>
        <a:lstStyle/>
        <a:p>
          <a:endParaRPr lang="pl-PL"/>
        </a:p>
      </dgm:t>
    </dgm:pt>
    <dgm:pt modelId="{59CC160B-011F-450D-8319-AC7F3D4FBBEB}" type="pres">
      <dgm:prSet presAssocID="{CBA67103-3288-4102-BB76-4F4E9D2E20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649B82-7641-4BAD-9DE1-5E79E52FD1A1}" type="presOf" srcId="{26F4B978-A9D2-40FA-A6C7-FE830ECFEFBA}" destId="{40E3574A-5ED2-4807-A652-72817DD46565}" srcOrd="0" destOrd="0" presId="urn:microsoft.com/office/officeart/2005/8/layout/vList2"/>
    <dgm:cxn modelId="{0FF25943-AD01-45B6-B3BF-E498A959519A}" type="presOf" srcId="{CBA67103-3288-4102-BB76-4F4E9D2E206F}" destId="{59CC160B-011F-450D-8319-AC7F3D4FBBEB}" srcOrd="0" destOrd="0" presId="urn:microsoft.com/office/officeart/2005/8/layout/vList2"/>
    <dgm:cxn modelId="{B0655065-4021-41E1-BCA5-A8F2D585D2D6}" srcId="{3176D884-D18D-4D7D-B3AB-18B8A18A3EB4}" destId="{26F4B978-A9D2-40FA-A6C7-FE830ECFEFBA}" srcOrd="1" destOrd="0" parTransId="{5EFC91A3-72D5-4865-959F-FAFA0699399E}" sibTransId="{EBE51DFD-9691-40C3-AC45-374BF0B6DE4F}"/>
    <dgm:cxn modelId="{F485871C-2B8F-4371-A022-DCB2DA06F378}" srcId="{3176D884-D18D-4D7D-B3AB-18B8A18A3EB4}" destId="{CBA67103-3288-4102-BB76-4F4E9D2E206F}" srcOrd="3" destOrd="0" parTransId="{52C28115-B6B3-4838-A6CE-B3EA06A8B38A}" sibTransId="{A9F681B5-86BF-45F3-BAE9-D9C9A885C6CE}"/>
    <dgm:cxn modelId="{B5101B53-0020-4253-BDD0-A3520128E27E}" srcId="{3176D884-D18D-4D7D-B3AB-18B8A18A3EB4}" destId="{C72076F7-3A03-41A8-A1D3-31750D316A71}" srcOrd="0" destOrd="0" parTransId="{ACED293F-9925-4818-B8AB-088DF89A932F}" sibTransId="{37B6F815-E1BB-4609-917D-12EB42D9A0C9}"/>
    <dgm:cxn modelId="{9E96CCEE-25E9-4EC4-AB83-010AEDAE32DB}" srcId="{3176D884-D18D-4D7D-B3AB-18B8A18A3EB4}" destId="{A5C64B7E-C33F-44CA-906A-D51972258458}" srcOrd="2" destOrd="0" parTransId="{F1F5F84C-364A-4844-B090-9AFCDF7F0041}" sibTransId="{1F625F27-4F68-44D2-8F82-31E6F7FF3809}"/>
    <dgm:cxn modelId="{6E4643F5-FFC6-4A9F-8CC7-E9F4907A4A82}" type="presOf" srcId="{A5C64B7E-C33F-44CA-906A-D51972258458}" destId="{57BD4518-B742-481E-95E4-A7E63D30A12D}" srcOrd="0" destOrd="0" presId="urn:microsoft.com/office/officeart/2005/8/layout/vList2"/>
    <dgm:cxn modelId="{DFF2D773-BADC-406F-AFD0-A81BD2FE3109}" type="presOf" srcId="{3176D884-D18D-4D7D-B3AB-18B8A18A3EB4}" destId="{C1AC0716-8D1E-4116-AF5A-60B9FCD2C22B}" srcOrd="0" destOrd="0" presId="urn:microsoft.com/office/officeart/2005/8/layout/vList2"/>
    <dgm:cxn modelId="{3852EB47-ABB3-4172-94DA-A7369D76F6BF}" type="presOf" srcId="{C72076F7-3A03-41A8-A1D3-31750D316A71}" destId="{906CDFC2-64A6-4961-BDD3-7C9F854B9364}" srcOrd="0" destOrd="0" presId="urn:microsoft.com/office/officeart/2005/8/layout/vList2"/>
    <dgm:cxn modelId="{BBA02FF9-F5DB-41C7-9A57-3189E96596D7}" type="presParOf" srcId="{C1AC0716-8D1E-4116-AF5A-60B9FCD2C22B}" destId="{906CDFC2-64A6-4961-BDD3-7C9F854B9364}" srcOrd="0" destOrd="0" presId="urn:microsoft.com/office/officeart/2005/8/layout/vList2"/>
    <dgm:cxn modelId="{A929FB2F-760B-47E6-8618-17B476615497}" type="presParOf" srcId="{C1AC0716-8D1E-4116-AF5A-60B9FCD2C22B}" destId="{957EDE94-37A6-4174-A56D-15333B213B85}" srcOrd="1" destOrd="0" presId="urn:microsoft.com/office/officeart/2005/8/layout/vList2"/>
    <dgm:cxn modelId="{EEB2063C-7340-4448-84D5-7858ECFFAE16}" type="presParOf" srcId="{C1AC0716-8D1E-4116-AF5A-60B9FCD2C22B}" destId="{40E3574A-5ED2-4807-A652-72817DD46565}" srcOrd="2" destOrd="0" presId="urn:microsoft.com/office/officeart/2005/8/layout/vList2"/>
    <dgm:cxn modelId="{932CFC77-4942-4CF2-9975-812DF1CD2E7A}" type="presParOf" srcId="{C1AC0716-8D1E-4116-AF5A-60B9FCD2C22B}" destId="{C70941FD-6092-458A-8AFA-12B3D5EC838F}" srcOrd="3" destOrd="0" presId="urn:microsoft.com/office/officeart/2005/8/layout/vList2"/>
    <dgm:cxn modelId="{5CF17865-5FE6-41EF-BDF6-7D846E60E47A}" type="presParOf" srcId="{C1AC0716-8D1E-4116-AF5A-60B9FCD2C22B}" destId="{57BD4518-B742-481E-95E4-A7E63D30A12D}" srcOrd="4" destOrd="0" presId="urn:microsoft.com/office/officeart/2005/8/layout/vList2"/>
    <dgm:cxn modelId="{0E8EB2AA-8673-4B99-8253-B69D1A10CF8F}" type="presParOf" srcId="{C1AC0716-8D1E-4116-AF5A-60B9FCD2C22B}" destId="{47968E11-CD66-4CF2-A7CC-E38958326D11}" srcOrd="5" destOrd="0" presId="urn:microsoft.com/office/officeart/2005/8/layout/vList2"/>
    <dgm:cxn modelId="{BC711BD1-4F21-49E8-8D49-82B4A448CD43}" type="presParOf" srcId="{C1AC0716-8D1E-4116-AF5A-60B9FCD2C22B}" destId="{59CC160B-011F-450D-8319-AC7F3D4FBB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8FF6B3-717F-4C43-B438-531F0EC7580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1095E644-6A4E-475A-9B28-DB5CFEE91C8D}">
      <dgm:prSet/>
      <dgm:spPr/>
      <dgm:t>
        <a:bodyPr/>
        <a:lstStyle/>
        <a:p>
          <a:pPr rtl="0"/>
          <a:r>
            <a:rPr lang="pl-PL" dirty="0" smtClean="0"/>
            <a:t>Wskaźniki rozliczające stawkę jednostkową</a:t>
          </a:r>
          <a:endParaRPr lang="pl-PL" dirty="0"/>
        </a:p>
      </dgm:t>
    </dgm:pt>
    <dgm:pt modelId="{0C689F8A-623D-422E-BF1B-04350720E33E}" type="parTrans" cxnId="{43136E4F-4ACA-4B97-8F9F-A43DC8288DE3}">
      <dgm:prSet/>
      <dgm:spPr/>
      <dgm:t>
        <a:bodyPr/>
        <a:lstStyle/>
        <a:p>
          <a:endParaRPr lang="pl-PL"/>
        </a:p>
      </dgm:t>
    </dgm:pt>
    <dgm:pt modelId="{660FAEEC-32E5-442C-84F8-A39D42DA22AA}" type="sibTrans" cxnId="{43136E4F-4ACA-4B97-8F9F-A43DC8288DE3}">
      <dgm:prSet/>
      <dgm:spPr/>
      <dgm:t>
        <a:bodyPr/>
        <a:lstStyle/>
        <a:p>
          <a:endParaRPr lang="pl-PL"/>
        </a:p>
      </dgm:t>
    </dgm:pt>
    <dgm:pt modelId="{B05C2C2A-39D9-4BC7-8733-A9E38B3F59EE}" type="pres">
      <dgm:prSet presAssocID="{158FF6B3-717F-4C43-B438-531F0EC758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373B96-D517-4FB6-A676-63EEA88A3AA5}" type="pres">
      <dgm:prSet presAssocID="{1095E644-6A4E-475A-9B28-DB5CFEE91C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136E4F-4ACA-4B97-8F9F-A43DC8288DE3}" srcId="{158FF6B3-717F-4C43-B438-531F0EC7580C}" destId="{1095E644-6A4E-475A-9B28-DB5CFEE91C8D}" srcOrd="0" destOrd="0" parTransId="{0C689F8A-623D-422E-BF1B-04350720E33E}" sibTransId="{660FAEEC-32E5-442C-84F8-A39D42DA22AA}"/>
    <dgm:cxn modelId="{CC82F5DB-FAA3-4B78-A60F-48B5379324D8}" type="presOf" srcId="{158FF6B3-717F-4C43-B438-531F0EC7580C}" destId="{B05C2C2A-39D9-4BC7-8733-A9E38B3F59EE}" srcOrd="0" destOrd="0" presId="urn:microsoft.com/office/officeart/2005/8/layout/vList2"/>
    <dgm:cxn modelId="{B10342B5-F9F4-45B9-AEE6-D06DECD87E25}" type="presOf" srcId="{1095E644-6A4E-475A-9B28-DB5CFEE91C8D}" destId="{ED373B96-D517-4FB6-A676-63EEA88A3AA5}" srcOrd="0" destOrd="0" presId="urn:microsoft.com/office/officeart/2005/8/layout/vList2"/>
    <dgm:cxn modelId="{DF535647-7618-492B-A957-D4311DA5A64C}" type="presParOf" srcId="{B05C2C2A-39D9-4BC7-8733-A9E38B3F59EE}" destId="{ED373B96-D517-4FB6-A676-63EEA88A3A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76D884-D18D-4D7D-B3AB-18B8A18A3EB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C72076F7-3A03-41A8-A1D3-31750D316A71}">
      <dgm:prSet custT="1"/>
      <dgm:spPr/>
      <dgm:t>
        <a:bodyPr/>
        <a:lstStyle/>
        <a:p>
          <a:pPr rtl="0"/>
          <a:r>
            <a:rPr lang="pl-PL" sz="2400" b="1" dirty="0" smtClean="0"/>
            <a:t>Wskaźniki stawki jednostkowej aktywizacji zawodowej osób młodych pracujących:</a:t>
          </a:r>
          <a:endParaRPr lang="pl-PL" sz="2400" dirty="0"/>
        </a:p>
      </dgm:t>
    </dgm:pt>
    <dgm:pt modelId="{ACED293F-9925-4818-B8AB-088DF89A932F}" type="parTrans" cxnId="{B5101B53-0020-4253-BDD0-A3520128E27E}">
      <dgm:prSet/>
      <dgm:spPr/>
      <dgm:t>
        <a:bodyPr/>
        <a:lstStyle/>
        <a:p>
          <a:endParaRPr lang="pl-PL" sz="2000"/>
        </a:p>
      </dgm:t>
    </dgm:pt>
    <dgm:pt modelId="{37B6F815-E1BB-4609-917D-12EB42D9A0C9}" type="sibTrans" cxnId="{B5101B53-0020-4253-BDD0-A3520128E27E}">
      <dgm:prSet/>
      <dgm:spPr/>
      <dgm:t>
        <a:bodyPr/>
        <a:lstStyle/>
        <a:p>
          <a:endParaRPr lang="pl-PL" sz="2000"/>
        </a:p>
      </dgm:t>
    </dgm:pt>
    <dgm:pt modelId="{26F4B978-A9D2-40FA-A6C7-FE830ECFEFBA}">
      <dgm:prSet custT="1"/>
      <dgm:spPr/>
      <dgm:t>
        <a:bodyPr/>
        <a:lstStyle/>
        <a:p>
          <a:pPr rtl="0"/>
          <a:r>
            <a:rPr lang="pl-PL" sz="2000" smtClean="0"/>
            <a:t>- </a:t>
          </a:r>
          <a:r>
            <a:rPr lang="pl-PL" sz="1600" smtClean="0">
              <a:latin typeface="Calibri" panose="020F0502020204030204" pitchFamily="34" charset="0"/>
              <a:cs typeface="Calibri" panose="020F0502020204030204" pitchFamily="34" charset="0"/>
            </a:rPr>
            <a:t>dla pełnej stawki jednostkowej wsparcia osób młodych pracujących: </a:t>
          </a:r>
          <a:r>
            <a:rPr lang="pl-PL" sz="1600" u="sng" smtClean="0">
              <a:latin typeface="Calibri" panose="020F0502020204030204" pitchFamily="34" charset="0"/>
              <a:cs typeface="Calibri" panose="020F0502020204030204" pitchFamily="34" charset="0"/>
            </a:rPr>
            <a:t>liczba uczestników projektu objętych kompleksowym    wsparciem, których sytuacja na rynku pracy uległa poprawie (100% stawki)</a:t>
          </a:r>
          <a:endParaRPr lang="pl-PL" sz="1600" dirty="0"/>
        </a:p>
      </dgm:t>
    </dgm:pt>
    <dgm:pt modelId="{5EFC91A3-72D5-4865-959F-FAFA0699399E}" type="parTrans" cxnId="{B0655065-4021-41E1-BCA5-A8F2D585D2D6}">
      <dgm:prSet/>
      <dgm:spPr/>
      <dgm:t>
        <a:bodyPr/>
        <a:lstStyle/>
        <a:p>
          <a:endParaRPr lang="pl-PL" sz="2000"/>
        </a:p>
      </dgm:t>
    </dgm:pt>
    <dgm:pt modelId="{EBE51DFD-9691-40C3-AC45-374BF0B6DE4F}" type="sibTrans" cxnId="{B0655065-4021-41E1-BCA5-A8F2D585D2D6}">
      <dgm:prSet/>
      <dgm:spPr/>
      <dgm:t>
        <a:bodyPr/>
        <a:lstStyle/>
        <a:p>
          <a:endParaRPr lang="pl-PL" sz="2000"/>
        </a:p>
      </dgm:t>
    </dgm:pt>
    <dgm:pt modelId="{A5C64B7E-C33F-44CA-906A-D51972258458}">
      <dgm:prSet custT="1"/>
      <dgm:spPr/>
      <dgm:t>
        <a:bodyPr/>
        <a:lstStyle/>
        <a:p>
          <a:pPr rtl="0"/>
          <a:r>
            <a:rPr lang="pl-PL" sz="2000" smtClean="0"/>
            <a:t>- </a:t>
          </a:r>
          <a:r>
            <a:rPr lang="pl-PL" sz="1600" smtClean="0">
              <a:latin typeface="Calibri" panose="020F0502020204030204" pitchFamily="34" charset="0"/>
              <a:cs typeface="Calibri" panose="020F0502020204030204" pitchFamily="34" charset="0"/>
            </a:rPr>
            <a:t>dla obniżonej stawki jednostkowej wsparcia osób młodych pracujących: </a:t>
          </a:r>
          <a:r>
            <a:rPr lang="pl-PL" sz="1600" u="sng" smtClean="0">
              <a:latin typeface="Calibri" panose="020F0502020204030204" pitchFamily="34" charset="0"/>
              <a:cs typeface="Calibri" panose="020F0502020204030204" pitchFamily="34" charset="0"/>
            </a:rPr>
            <a:t>liczba uczestników projektu objętych kompleksowym </a:t>
          </a:r>
          <a:br>
            <a:rPr lang="pl-PL" sz="1600" u="sng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60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pl-PL" sz="1600" u="sng" smtClean="0">
              <a:latin typeface="Calibri" panose="020F0502020204030204" pitchFamily="34" charset="0"/>
              <a:cs typeface="Calibri" panose="020F0502020204030204" pitchFamily="34" charset="0"/>
            </a:rPr>
            <a:t>wsparciem w celu poprawy ich sytuacji na rynku pracy (90% stawki</a:t>
          </a:r>
          <a:endParaRPr lang="pl-PL" sz="1600" dirty="0"/>
        </a:p>
      </dgm:t>
    </dgm:pt>
    <dgm:pt modelId="{F1F5F84C-364A-4844-B090-9AFCDF7F0041}" type="parTrans" cxnId="{9E96CCEE-25E9-4EC4-AB83-010AEDAE32DB}">
      <dgm:prSet/>
      <dgm:spPr/>
      <dgm:t>
        <a:bodyPr/>
        <a:lstStyle/>
        <a:p>
          <a:endParaRPr lang="pl-PL" sz="2000"/>
        </a:p>
      </dgm:t>
    </dgm:pt>
    <dgm:pt modelId="{1F625F27-4F68-44D2-8F82-31E6F7FF3809}" type="sibTrans" cxnId="{9E96CCEE-25E9-4EC4-AB83-010AEDAE32DB}">
      <dgm:prSet/>
      <dgm:spPr/>
      <dgm:t>
        <a:bodyPr/>
        <a:lstStyle/>
        <a:p>
          <a:endParaRPr lang="pl-PL" sz="2000"/>
        </a:p>
      </dgm:t>
    </dgm:pt>
    <dgm:pt modelId="{CBA67103-3288-4102-BB76-4F4E9D2E206F}">
      <dgm:prSet custT="1"/>
      <dgm:spPr/>
      <dgm:t>
        <a:bodyPr/>
        <a:lstStyle/>
        <a:p>
          <a:pPr rtl="0"/>
          <a:r>
            <a:rPr lang="pl-PL" sz="2000" smtClean="0"/>
            <a:t>- </a:t>
          </a:r>
          <a:r>
            <a:rPr lang="pl-PL" sz="1600" smtClean="0">
              <a:latin typeface="Calibri" panose="020F0502020204030204" pitchFamily="34" charset="0"/>
              <a:cs typeface="Calibri" panose="020F0502020204030204" pitchFamily="34" charset="0"/>
            </a:rPr>
            <a:t>dla stawki jednostkowej wsparcia osób młodych pracujących opuszczających projekt: </a:t>
          </a:r>
          <a:r>
            <a:rPr lang="pl-PL" sz="1600" u="sng" smtClean="0">
              <a:latin typeface="Calibri" panose="020F0502020204030204" pitchFamily="34" charset="0"/>
              <a:cs typeface="Calibri" panose="020F0502020204030204" pitchFamily="34" charset="0"/>
            </a:rPr>
            <a:t>liczba uczestników projektu objętych  wsparciem, którzy opuścili projekt w związku z poprawą ich sytuacji na rynku pracy (50% stawki)</a:t>
          </a:r>
          <a:endParaRPr lang="pl-PL" sz="1600" dirty="0"/>
        </a:p>
      </dgm:t>
    </dgm:pt>
    <dgm:pt modelId="{52C28115-B6B3-4838-A6CE-B3EA06A8B38A}" type="parTrans" cxnId="{F485871C-2B8F-4371-A022-DCB2DA06F378}">
      <dgm:prSet/>
      <dgm:spPr/>
      <dgm:t>
        <a:bodyPr/>
        <a:lstStyle/>
        <a:p>
          <a:endParaRPr lang="pl-PL" sz="2000"/>
        </a:p>
      </dgm:t>
    </dgm:pt>
    <dgm:pt modelId="{A9F681B5-86BF-45F3-BAE9-D9C9A885C6CE}" type="sibTrans" cxnId="{F485871C-2B8F-4371-A022-DCB2DA06F378}">
      <dgm:prSet/>
      <dgm:spPr/>
      <dgm:t>
        <a:bodyPr/>
        <a:lstStyle/>
        <a:p>
          <a:endParaRPr lang="pl-PL" sz="2000"/>
        </a:p>
      </dgm:t>
    </dgm:pt>
    <dgm:pt modelId="{C1AC0716-8D1E-4116-AF5A-60B9FCD2C22B}" type="pres">
      <dgm:prSet presAssocID="{3176D884-D18D-4D7D-B3AB-18B8A18A3E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06CDFC2-64A6-4961-BDD3-7C9F854B9364}" type="pres">
      <dgm:prSet presAssocID="{C72076F7-3A03-41A8-A1D3-31750D316A7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7EDE94-37A6-4174-A56D-15333B213B85}" type="pres">
      <dgm:prSet presAssocID="{37B6F815-E1BB-4609-917D-12EB42D9A0C9}" presName="spacer" presStyleCnt="0"/>
      <dgm:spPr/>
      <dgm:t>
        <a:bodyPr/>
        <a:lstStyle/>
        <a:p>
          <a:endParaRPr lang="pl-PL"/>
        </a:p>
      </dgm:t>
    </dgm:pt>
    <dgm:pt modelId="{40E3574A-5ED2-4807-A652-72817DD46565}" type="pres">
      <dgm:prSet presAssocID="{26F4B978-A9D2-40FA-A6C7-FE830ECFEFB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0941FD-6092-458A-8AFA-12B3D5EC838F}" type="pres">
      <dgm:prSet presAssocID="{EBE51DFD-9691-40C3-AC45-374BF0B6DE4F}" presName="spacer" presStyleCnt="0"/>
      <dgm:spPr/>
      <dgm:t>
        <a:bodyPr/>
        <a:lstStyle/>
        <a:p>
          <a:endParaRPr lang="pl-PL"/>
        </a:p>
      </dgm:t>
    </dgm:pt>
    <dgm:pt modelId="{57BD4518-B742-481E-95E4-A7E63D30A12D}" type="pres">
      <dgm:prSet presAssocID="{A5C64B7E-C33F-44CA-906A-D519722584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68E11-CD66-4CF2-A7CC-E38958326D11}" type="pres">
      <dgm:prSet presAssocID="{1F625F27-4F68-44D2-8F82-31E6F7FF3809}" presName="spacer" presStyleCnt="0"/>
      <dgm:spPr/>
      <dgm:t>
        <a:bodyPr/>
        <a:lstStyle/>
        <a:p>
          <a:endParaRPr lang="pl-PL"/>
        </a:p>
      </dgm:t>
    </dgm:pt>
    <dgm:pt modelId="{59CC160B-011F-450D-8319-AC7F3D4FBBEB}" type="pres">
      <dgm:prSet presAssocID="{CBA67103-3288-4102-BB76-4F4E9D2E20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655065-4021-41E1-BCA5-A8F2D585D2D6}" srcId="{3176D884-D18D-4D7D-B3AB-18B8A18A3EB4}" destId="{26F4B978-A9D2-40FA-A6C7-FE830ECFEFBA}" srcOrd="1" destOrd="0" parTransId="{5EFC91A3-72D5-4865-959F-FAFA0699399E}" sibTransId="{EBE51DFD-9691-40C3-AC45-374BF0B6DE4F}"/>
    <dgm:cxn modelId="{07C5BC02-5224-4AFE-8A2F-E75B7BE78406}" type="presOf" srcId="{26F4B978-A9D2-40FA-A6C7-FE830ECFEFBA}" destId="{40E3574A-5ED2-4807-A652-72817DD46565}" srcOrd="0" destOrd="0" presId="urn:microsoft.com/office/officeart/2005/8/layout/vList2"/>
    <dgm:cxn modelId="{9E96CCEE-25E9-4EC4-AB83-010AEDAE32DB}" srcId="{3176D884-D18D-4D7D-B3AB-18B8A18A3EB4}" destId="{A5C64B7E-C33F-44CA-906A-D51972258458}" srcOrd="2" destOrd="0" parTransId="{F1F5F84C-364A-4844-B090-9AFCDF7F0041}" sibTransId="{1F625F27-4F68-44D2-8F82-31E6F7FF3809}"/>
    <dgm:cxn modelId="{F485871C-2B8F-4371-A022-DCB2DA06F378}" srcId="{3176D884-D18D-4D7D-B3AB-18B8A18A3EB4}" destId="{CBA67103-3288-4102-BB76-4F4E9D2E206F}" srcOrd="3" destOrd="0" parTransId="{52C28115-B6B3-4838-A6CE-B3EA06A8B38A}" sibTransId="{A9F681B5-86BF-45F3-BAE9-D9C9A885C6CE}"/>
    <dgm:cxn modelId="{90FA9D55-3CE9-4FDB-B564-FB0A2D22B6B9}" type="presOf" srcId="{A5C64B7E-C33F-44CA-906A-D51972258458}" destId="{57BD4518-B742-481E-95E4-A7E63D30A12D}" srcOrd="0" destOrd="0" presId="urn:microsoft.com/office/officeart/2005/8/layout/vList2"/>
    <dgm:cxn modelId="{92BA4823-7838-4F6D-B6ED-CBE69F5A6170}" type="presOf" srcId="{3176D884-D18D-4D7D-B3AB-18B8A18A3EB4}" destId="{C1AC0716-8D1E-4116-AF5A-60B9FCD2C22B}" srcOrd="0" destOrd="0" presId="urn:microsoft.com/office/officeart/2005/8/layout/vList2"/>
    <dgm:cxn modelId="{B5101B53-0020-4253-BDD0-A3520128E27E}" srcId="{3176D884-D18D-4D7D-B3AB-18B8A18A3EB4}" destId="{C72076F7-3A03-41A8-A1D3-31750D316A71}" srcOrd="0" destOrd="0" parTransId="{ACED293F-9925-4818-B8AB-088DF89A932F}" sibTransId="{37B6F815-E1BB-4609-917D-12EB42D9A0C9}"/>
    <dgm:cxn modelId="{1FC4847C-4004-4162-9D25-699B42690185}" type="presOf" srcId="{CBA67103-3288-4102-BB76-4F4E9D2E206F}" destId="{59CC160B-011F-450D-8319-AC7F3D4FBBEB}" srcOrd="0" destOrd="0" presId="urn:microsoft.com/office/officeart/2005/8/layout/vList2"/>
    <dgm:cxn modelId="{07D6F105-E2C2-45E9-8C55-6E6B327D25FB}" type="presOf" srcId="{C72076F7-3A03-41A8-A1D3-31750D316A71}" destId="{906CDFC2-64A6-4961-BDD3-7C9F854B9364}" srcOrd="0" destOrd="0" presId="urn:microsoft.com/office/officeart/2005/8/layout/vList2"/>
    <dgm:cxn modelId="{5BFAE526-B814-4124-9C7C-D74F3334FBE9}" type="presParOf" srcId="{C1AC0716-8D1E-4116-AF5A-60B9FCD2C22B}" destId="{906CDFC2-64A6-4961-BDD3-7C9F854B9364}" srcOrd="0" destOrd="0" presId="urn:microsoft.com/office/officeart/2005/8/layout/vList2"/>
    <dgm:cxn modelId="{B1D39AC3-1C6A-4A60-AE6A-E5A62FE9F072}" type="presParOf" srcId="{C1AC0716-8D1E-4116-AF5A-60B9FCD2C22B}" destId="{957EDE94-37A6-4174-A56D-15333B213B85}" srcOrd="1" destOrd="0" presId="urn:microsoft.com/office/officeart/2005/8/layout/vList2"/>
    <dgm:cxn modelId="{E0DC9020-6064-484A-93C7-3B1E3AEAB059}" type="presParOf" srcId="{C1AC0716-8D1E-4116-AF5A-60B9FCD2C22B}" destId="{40E3574A-5ED2-4807-A652-72817DD46565}" srcOrd="2" destOrd="0" presId="urn:microsoft.com/office/officeart/2005/8/layout/vList2"/>
    <dgm:cxn modelId="{98C0D67D-BA73-4556-85DE-7DD29BFE2C1A}" type="presParOf" srcId="{C1AC0716-8D1E-4116-AF5A-60B9FCD2C22B}" destId="{C70941FD-6092-458A-8AFA-12B3D5EC838F}" srcOrd="3" destOrd="0" presId="urn:microsoft.com/office/officeart/2005/8/layout/vList2"/>
    <dgm:cxn modelId="{84EFB4BC-C682-4986-8159-D0F41D9B7E85}" type="presParOf" srcId="{C1AC0716-8D1E-4116-AF5A-60B9FCD2C22B}" destId="{57BD4518-B742-481E-95E4-A7E63D30A12D}" srcOrd="4" destOrd="0" presId="urn:microsoft.com/office/officeart/2005/8/layout/vList2"/>
    <dgm:cxn modelId="{72004700-A604-46CC-B733-8AFA0644E7A6}" type="presParOf" srcId="{C1AC0716-8D1E-4116-AF5A-60B9FCD2C22B}" destId="{47968E11-CD66-4CF2-A7CC-E38958326D11}" srcOrd="5" destOrd="0" presId="urn:microsoft.com/office/officeart/2005/8/layout/vList2"/>
    <dgm:cxn modelId="{F7E17FD2-8E7E-434B-AEF1-FD1FA60FCF87}" type="presParOf" srcId="{C1AC0716-8D1E-4116-AF5A-60B9FCD2C22B}" destId="{59CC160B-011F-450D-8319-AC7F3D4FBBE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CD5818-300B-4FC2-85A8-206761C6B2DC}" type="doc">
      <dgm:prSet loTypeId="urn:microsoft.com/office/officeart/2005/8/layout/target3" loCatId="relationship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pl-PL"/>
        </a:p>
      </dgm:t>
    </dgm:pt>
    <dgm:pt modelId="{E2DBDDEA-3451-4A76-A3CA-31084A1B13E9}">
      <dgm:prSet/>
      <dgm:spPr/>
      <dgm:t>
        <a:bodyPr/>
        <a:lstStyle/>
        <a:p>
          <a:pPr rtl="0"/>
          <a:r>
            <a:rPr lang="pl-PL" smtClean="0"/>
            <a:t>Wydatki rozliczane stawkami jednostkowymi są traktowane jako wydatki poniesione. </a:t>
          </a:r>
          <a:endParaRPr lang="pl-PL"/>
        </a:p>
      </dgm:t>
    </dgm:pt>
    <dgm:pt modelId="{04A1D2CF-D948-4277-915E-487087BD81E6}" type="parTrans" cxnId="{1514DCD0-4269-4A59-8E3F-7E51BFAF14F9}">
      <dgm:prSet/>
      <dgm:spPr/>
      <dgm:t>
        <a:bodyPr/>
        <a:lstStyle/>
        <a:p>
          <a:endParaRPr lang="pl-PL"/>
        </a:p>
      </dgm:t>
    </dgm:pt>
    <dgm:pt modelId="{D1F95E7D-4754-4630-9D73-600BBBCAE331}" type="sibTrans" cxnId="{1514DCD0-4269-4A59-8E3F-7E51BFAF14F9}">
      <dgm:prSet/>
      <dgm:spPr/>
      <dgm:t>
        <a:bodyPr/>
        <a:lstStyle/>
        <a:p>
          <a:endParaRPr lang="pl-PL"/>
        </a:p>
      </dgm:t>
    </dgm:pt>
    <dgm:pt modelId="{E43C2CD9-0DFB-492D-9648-EE055194B36B}">
      <dgm:prSet/>
      <dgm:spPr/>
      <dgm:t>
        <a:bodyPr/>
        <a:lstStyle/>
        <a:p>
          <a:pPr rtl="0"/>
          <a:r>
            <a:rPr lang="pl-PL" smtClean="0"/>
            <a:t>Beneficjent nie ma obowiązku gromadzenia ani opisywania dokumentów księgowych w ramach projektu na potwierdzenie poniesienia wydatków, które zostały wykazane jako wydatki objęte stawkami jednostkowymi. </a:t>
          </a:r>
          <a:endParaRPr lang="pl-PL"/>
        </a:p>
      </dgm:t>
    </dgm:pt>
    <dgm:pt modelId="{B2E66FFD-DADD-4A1B-8B0E-C97121DB25F1}" type="parTrans" cxnId="{DDD0EFCD-B40C-4A43-B832-9139DB30FDE8}">
      <dgm:prSet/>
      <dgm:spPr/>
      <dgm:t>
        <a:bodyPr/>
        <a:lstStyle/>
        <a:p>
          <a:endParaRPr lang="pl-PL"/>
        </a:p>
      </dgm:t>
    </dgm:pt>
    <dgm:pt modelId="{7A80361D-F2A8-469E-A18F-B9BCA1A3FB17}" type="sibTrans" cxnId="{DDD0EFCD-B40C-4A43-B832-9139DB30FDE8}">
      <dgm:prSet/>
      <dgm:spPr/>
      <dgm:t>
        <a:bodyPr/>
        <a:lstStyle/>
        <a:p>
          <a:endParaRPr lang="pl-PL"/>
        </a:p>
      </dgm:t>
    </dgm:pt>
    <dgm:pt modelId="{BF169DFE-2359-43BD-97F7-88ABD9330E78}" type="pres">
      <dgm:prSet presAssocID="{68CD5818-300B-4FC2-85A8-206761C6B2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696AD7A-166F-4C22-BE0D-E4819C192017}" type="pres">
      <dgm:prSet presAssocID="{E2DBDDEA-3451-4A76-A3CA-31084A1B13E9}" presName="circle1" presStyleLbl="node1" presStyleIdx="0" presStyleCnt="2"/>
      <dgm:spPr/>
      <dgm:t>
        <a:bodyPr/>
        <a:lstStyle/>
        <a:p>
          <a:endParaRPr lang="pl-PL"/>
        </a:p>
      </dgm:t>
    </dgm:pt>
    <dgm:pt modelId="{B3948CA2-2005-4DE2-B516-4AC10F108077}" type="pres">
      <dgm:prSet presAssocID="{E2DBDDEA-3451-4A76-A3CA-31084A1B13E9}" presName="space" presStyleCnt="0"/>
      <dgm:spPr/>
      <dgm:t>
        <a:bodyPr/>
        <a:lstStyle/>
        <a:p>
          <a:endParaRPr lang="pl-PL"/>
        </a:p>
      </dgm:t>
    </dgm:pt>
    <dgm:pt modelId="{704F05DF-25BE-4AFD-BE00-1B73EED8823B}" type="pres">
      <dgm:prSet presAssocID="{E2DBDDEA-3451-4A76-A3CA-31084A1B13E9}" presName="rect1" presStyleLbl="alignAcc1" presStyleIdx="0" presStyleCnt="2"/>
      <dgm:spPr/>
      <dgm:t>
        <a:bodyPr/>
        <a:lstStyle/>
        <a:p>
          <a:endParaRPr lang="pl-PL"/>
        </a:p>
      </dgm:t>
    </dgm:pt>
    <dgm:pt modelId="{6F650496-B7C3-44BC-A0B3-839F7A034EAA}" type="pres">
      <dgm:prSet presAssocID="{E43C2CD9-0DFB-492D-9648-EE055194B36B}" presName="vertSpace2" presStyleLbl="node1" presStyleIdx="0" presStyleCnt="2"/>
      <dgm:spPr/>
      <dgm:t>
        <a:bodyPr/>
        <a:lstStyle/>
        <a:p>
          <a:endParaRPr lang="pl-PL"/>
        </a:p>
      </dgm:t>
    </dgm:pt>
    <dgm:pt modelId="{E09FBB7D-A906-45C7-87AC-337D8A0B917C}" type="pres">
      <dgm:prSet presAssocID="{E43C2CD9-0DFB-492D-9648-EE055194B36B}" presName="circle2" presStyleLbl="node1" presStyleIdx="1" presStyleCnt="2"/>
      <dgm:spPr/>
      <dgm:t>
        <a:bodyPr/>
        <a:lstStyle/>
        <a:p>
          <a:endParaRPr lang="pl-PL"/>
        </a:p>
      </dgm:t>
    </dgm:pt>
    <dgm:pt modelId="{07EB0341-1E95-4F27-98C7-E07C916860CD}" type="pres">
      <dgm:prSet presAssocID="{E43C2CD9-0DFB-492D-9648-EE055194B36B}" presName="rect2" presStyleLbl="alignAcc1" presStyleIdx="1" presStyleCnt="2"/>
      <dgm:spPr/>
      <dgm:t>
        <a:bodyPr/>
        <a:lstStyle/>
        <a:p>
          <a:endParaRPr lang="pl-PL"/>
        </a:p>
      </dgm:t>
    </dgm:pt>
    <dgm:pt modelId="{DC08C0F2-781A-44B1-863C-7BCB96CD722D}" type="pres">
      <dgm:prSet presAssocID="{E2DBDDEA-3451-4A76-A3CA-31084A1B13E9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37784D-742B-48E0-AFB1-EF41120E1174}" type="pres">
      <dgm:prSet presAssocID="{E43C2CD9-0DFB-492D-9648-EE055194B36B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E6D026D-1768-42C3-B9E8-7C48B32CBA66}" type="presOf" srcId="{E43C2CD9-0DFB-492D-9648-EE055194B36B}" destId="{07EB0341-1E95-4F27-98C7-E07C916860CD}" srcOrd="0" destOrd="0" presId="urn:microsoft.com/office/officeart/2005/8/layout/target3"/>
    <dgm:cxn modelId="{3C15487A-125A-4092-9AB5-F82C0C864FDC}" type="presOf" srcId="{E43C2CD9-0DFB-492D-9648-EE055194B36B}" destId="{6237784D-742B-48E0-AFB1-EF41120E1174}" srcOrd="1" destOrd="0" presId="urn:microsoft.com/office/officeart/2005/8/layout/target3"/>
    <dgm:cxn modelId="{1514DCD0-4269-4A59-8E3F-7E51BFAF14F9}" srcId="{68CD5818-300B-4FC2-85A8-206761C6B2DC}" destId="{E2DBDDEA-3451-4A76-A3CA-31084A1B13E9}" srcOrd="0" destOrd="0" parTransId="{04A1D2CF-D948-4277-915E-487087BD81E6}" sibTransId="{D1F95E7D-4754-4630-9D73-600BBBCAE331}"/>
    <dgm:cxn modelId="{EC77991E-B256-4378-99AE-A66F43D28090}" type="presOf" srcId="{68CD5818-300B-4FC2-85A8-206761C6B2DC}" destId="{BF169DFE-2359-43BD-97F7-88ABD9330E78}" srcOrd="0" destOrd="0" presId="urn:microsoft.com/office/officeart/2005/8/layout/target3"/>
    <dgm:cxn modelId="{4ACFEF12-B150-4E8D-B986-C26E02445E77}" type="presOf" srcId="{E2DBDDEA-3451-4A76-A3CA-31084A1B13E9}" destId="{DC08C0F2-781A-44B1-863C-7BCB96CD722D}" srcOrd="1" destOrd="0" presId="urn:microsoft.com/office/officeart/2005/8/layout/target3"/>
    <dgm:cxn modelId="{DDD0EFCD-B40C-4A43-B832-9139DB30FDE8}" srcId="{68CD5818-300B-4FC2-85A8-206761C6B2DC}" destId="{E43C2CD9-0DFB-492D-9648-EE055194B36B}" srcOrd="1" destOrd="0" parTransId="{B2E66FFD-DADD-4A1B-8B0E-C97121DB25F1}" sibTransId="{7A80361D-F2A8-469E-A18F-B9BCA1A3FB17}"/>
    <dgm:cxn modelId="{8245F9B7-5EC6-4965-A3B1-9CA81A51AAF7}" type="presOf" srcId="{E2DBDDEA-3451-4A76-A3CA-31084A1B13E9}" destId="{704F05DF-25BE-4AFD-BE00-1B73EED8823B}" srcOrd="0" destOrd="0" presId="urn:microsoft.com/office/officeart/2005/8/layout/target3"/>
    <dgm:cxn modelId="{A8C8454F-A07E-4C3C-BCEB-D3F4DE909AED}" type="presParOf" srcId="{BF169DFE-2359-43BD-97F7-88ABD9330E78}" destId="{3696AD7A-166F-4C22-BE0D-E4819C192017}" srcOrd="0" destOrd="0" presId="urn:microsoft.com/office/officeart/2005/8/layout/target3"/>
    <dgm:cxn modelId="{32883308-4947-4DE5-9E37-4810F368FDBC}" type="presParOf" srcId="{BF169DFE-2359-43BD-97F7-88ABD9330E78}" destId="{B3948CA2-2005-4DE2-B516-4AC10F108077}" srcOrd="1" destOrd="0" presId="urn:microsoft.com/office/officeart/2005/8/layout/target3"/>
    <dgm:cxn modelId="{A094FAD7-2D4D-4FD3-86A0-A327220EC676}" type="presParOf" srcId="{BF169DFE-2359-43BD-97F7-88ABD9330E78}" destId="{704F05DF-25BE-4AFD-BE00-1B73EED8823B}" srcOrd="2" destOrd="0" presId="urn:microsoft.com/office/officeart/2005/8/layout/target3"/>
    <dgm:cxn modelId="{B30FA5D6-27F7-46C3-BA03-F98680EC83BF}" type="presParOf" srcId="{BF169DFE-2359-43BD-97F7-88ABD9330E78}" destId="{6F650496-B7C3-44BC-A0B3-839F7A034EAA}" srcOrd="3" destOrd="0" presId="urn:microsoft.com/office/officeart/2005/8/layout/target3"/>
    <dgm:cxn modelId="{B06ED87C-C374-4505-B3B9-FD3C6E3037D8}" type="presParOf" srcId="{BF169DFE-2359-43BD-97F7-88ABD9330E78}" destId="{E09FBB7D-A906-45C7-87AC-337D8A0B917C}" srcOrd="4" destOrd="0" presId="urn:microsoft.com/office/officeart/2005/8/layout/target3"/>
    <dgm:cxn modelId="{56B90060-0664-448D-B7A8-EA3AFE9BBB4D}" type="presParOf" srcId="{BF169DFE-2359-43BD-97F7-88ABD9330E78}" destId="{07EB0341-1E95-4F27-98C7-E07C916860CD}" srcOrd="5" destOrd="0" presId="urn:microsoft.com/office/officeart/2005/8/layout/target3"/>
    <dgm:cxn modelId="{855796D7-3D33-4422-B631-0BAE20497D8D}" type="presParOf" srcId="{BF169DFE-2359-43BD-97F7-88ABD9330E78}" destId="{DC08C0F2-781A-44B1-863C-7BCB96CD722D}" srcOrd="6" destOrd="0" presId="urn:microsoft.com/office/officeart/2005/8/layout/target3"/>
    <dgm:cxn modelId="{B06E2454-85E4-47F8-8EB5-B6F96C682E59}" type="presParOf" srcId="{BF169DFE-2359-43BD-97F7-88ABD9330E78}" destId="{6237784D-742B-48E0-AFB1-EF41120E117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F7ADF9-21C9-4B54-B8D6-17B0D61C0BB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358E2E26-5A2B-4823-A7F9-E391FD3FDCEF}">
      <dgm:prSet custT="1"/>
      <dgm:spPr/>
      <dgm:t>
        <a:bodyPr/>
        <a:lstStyle/>
        <a:p>
          <a:pPr rtl="0"/>
          <a:r>
            <a:rPr lang="pl-PL" sz="1800" dirty="0" smtClean="0"/>
            <a:t>W umowie o dofinansowanie (wniosku o dofinansowanie) należy wskazać sposób weryfikacji oraz dokumenty potwierdzające wykonanie stawek jednostkowych – co podlega zatwierdzeniu przez właściwą instytucję.</a:t>
          </a:r>
          <a:endParaRPr lang="pl-PL" sz="1800" dirty="0"/>
        </a:p>
      </dgm:t>
    </dgm:pt>
    <dgm:pt modelId="{B1578C46-AD8E-4DAE-AAE3-88E1E3CD4BD1}" type="parTrans" cxnId="{7DBB3C50-3068-45CD-8185-DD04538CEEFE}">
      <dgm:prSet/>
      <dgm:spPr/>
      <dgm:t>
        <a:bodyPr/>
        <a:lstStyle/>
        <a:p>
          <a:endParaRPr lang="pl-PL" sz="2000"/>
        </a:p>
      </dgm:t>
    </dgm:pt>
    <dgm:pt modelId="{304EC462-DEAC-4046-9510-DBF166C248C4}" type="sibTrans" cxnId="{7DBB3C50-3068-45CD-8185-DD04538CEEFE}">
      <dgm:prSet/>
      <dgm:spPr/>
      <dgm:t>
        <a:bodyPr/>
        <a:lstStyle/>
        <a:p>
          <a:endParaRPr lang="pl-PL" sz="2000"/>
        </a:p>
      </dgm:t>
    </dgm:pt>
    <dgm:pt modelId="{E3C72236-DF9E-4CF6-8C83-A482287F9074}">
      <dgm:prSet custT="1"/>
      <dgm:spPr/>
      <dgm:t>
        <a:bodyPr/>
        <a:lstStyle/>
        <a:p>
          <a:pPr rtl="0"/>
          <a:r>
            <a:rPr lang="pl-PL" sz="1800" smtClean="0"/>
            <a:t>Dokumentami potwierdzającymi wykonanie stawek jednostkowych </a:t>
          </a:r>
          <a:br>
            <a:rPr lang="pl-PL" sz="1800" smtClean="0"/>
          </a:br>
          <a:r>
            <a:rPr lang="pl-PL" sz="1800" smtClean="0"/>
            <a:t>i służącymi do ich rozliczenia są: </a:t>
          </a:r>
          <a:endParaRPr lang="pl-PL" sz="1800"/>
        </a:p>
      </dgm:t>
    </dgm:pt>
    <dgm:pt modelId="{5A018038-1FEC-4882-AF8F-362DC70A3E25}" type="parTrans" cxnId="{50322EBE-6CB7-4FA9-9998-599A0149482A}">
      <dgm:prSet/>
      <dgm:spPr/>
      <dgm:t>
        <a:bodyPr/>
        <a:lstStyle/>
        <a:p>
          <a:endParaRPr lang="pl-PL" sz="2000"/>
        </a:p>
      </dgm:t>
    </dgm:pt>
    <dgm:pt modelId="{BE01ADFE-A5F5-4D31-B4F2-F568860B3448}" type="sibTrans" cxnId="{50322EBE-6CB7-4FA9-9998-599A0149482A}">
      <dgm:prSet/>
      <dgm:spPr/>
      <dgm:t>
        <a:bodyPr/>
        <a:lstStyle/>
        <a:p>
          <a:endParaRPr lang="pl-PL" sz="2000"/>
        </a:p>
      </dgm:t>
    </dgm:pt>
    <dgm:pt modelId="{53EFB767-E881-4813-BFD5-759F2C4A0802}">
      <dgm:prSet custT="1"/>
      <dgm:spPr/>
      <dgm:t>
        <a:bodyPr/>
        <a:lstStyle/>
        <a:p>
          <a:pPr rtl="0"/>
          <a:r>
            <a:rPr lang="pl-PL" sz="1800" smtClean="0"/>
            <a:t>− Indywidualny Plan Działania (IPD) lub inny dokument pełniący </a:t>
          </a:r>
          <a:br>
            <a:rPr lang="pl-PL" sz="1800" smtClean="0"/>
          </a:br>
          <a:r>
            <a:rPr lang="pl-PL" sz="1800" smtClean="0"/>
            <a:t>      analogiczną funkcję, </a:t>
          </a:r>
          <a:endParaRPr lang="pl-PL" sz="1800"/>
        </a:p>
      </dgm:t>
    </dgm:pt>
    <dgm:pt modelId="{6DC66841-CC5B-461A-8426-9DAAAFC9174F}" type="parTrans" cxnId="{6CAA52B7-81D2-4C19-9897-F0DB35156BEF}">
      <dgm:prSet/>
      <dgm:spPr/>
      <dgm:t>
        <a:bodyPr/>
        <a:lstStyle/>
        <a:p>
          <a:endParaRPr lang="pl-PL" sz="2000"/>
        </a:p>
      </dgm:t>
    </dgm:pt>
    <dgm:pt modelId="{B841069A-B470-4C6F-9E75-37B704544556}" type="sibTrans" cxnId="{6CAA52B7-81D2-4C19-9897-F0DB35156BEF}">
      <dgm:prSet/>
      <dgm:spPr/>
      <dgm:t>
        <a:bodyPr/>
        <a:lstStyle/>
        <a:p>
          <a:endParaRPr lang="pl-PL" sz="2000"/>
        </a:p>
      </dgm:t>
    </dgm:pt>
    <dgm:pt modelId="{073B532F-B787-4CB6-9916-DF9A54DDB294}">
      <dgm:prSet custT="1"/>
      <dgm:spPr/>
      <dgm:t>
        <a:bodyPr/>
        <a:lstStyle/>
        <a:p>
          <a:pPr rtl="0"/>
          <a:r>
            <a:rPr lang="pl-PL" sz="1800" dirty="0" smtClean="0"/>
            <a:t>− dodatkowe dokumenty potwierdzające realizację form wsparcia uczestnikowi zgodnie z poniższą tabelą</a:t>
          </a:r>
          <a:br>
            <a:rPr lang="pl-PL" sz="1800" dirty="0" smtClean="0"/>
          </a:br>
          <a:r>
            <a:rPr lang="pl-PL" sz="1800" dirty="0" smtClean="0"/>
            <a:t>    </a:t>
          </a:r>
          <a:endParaRPr lang="pl-PL" sz="1800" dirty="0"/>
        </a:p>
      </dgm:t>
    </dgm:pt>
    <dgm:pt modelId="{163826D7-BC73-4820-A5CA-D8A039786392}" type="parTrans" cxnId="{4FB6C499-07A2-4151-A405-EB9C6F104806}">
      <dgm:prSet/>
      <dgm:spPr/>
      <dgm:t>
        <a:bodyPr/>
        <a:lstStyle/>
        <a:p>
          <a:endParaRPr lang="pl-PL" sz="2000"/>
        </a:p>
      </dgm:t>
    </dgm:pt>
    <dgm:pt modelId="{F1896902-FD6A-41AA-B7AA-C2F743E97F23}" type="sibTrans" cxnId="{4FB6C499-07A2-4151-A405-EB9C6F104806}">
      <dgm:prSet/>
      <dgm:spPr/>
      <dgm:t>
        <a:bodyPr/>
        <a:lstStyle/>
        <a:p>
          <a:endParaRPr lang="pl-PL" sz="2000"/>
        </a:p>
      </dgm:t>
    </dgm:pt>
    <dgm:pt modelId="{391F957D-F9D3-4D80-888C-EFDAA83EB895}" type="pres">
      <dgm:prSet presAssocID="{17F7ADF9-21C9-4B54-B8D6-17B0D61C0B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5C524D-14BC-4F56-9A11-E8B0A4DC402D}" type="pres">
      <dgm:prSet presAssocID="{358E2E26-5A2B-4823-A7F9-E391FD3FDCEF}" presName="parentText" presStyleLbl="node1" presStyleIdx="0" presStyleCnt="4" custScaleY="2209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8C934F-7A0A-4120-937C-3E6BF1A9B9F9}" type="pres">
      <dgm:prSet presAssocID="{304EC462-DEAC-4046-9510-DBF166C248C4}" presName="spacer" presStyleCnt="0"/>
      <dgm:spPr/>
      <dgm:t>
        <a:bodyPr/>
        <a:lstStyle/>
        <a:p>
          <a:endParaRPr lang="pl-PL"/>
        </a:p>
      </dgm:t>
    </dgm:pt>
    <dgm:pt modelId="{BA6C1FE6-A074-4E01-8BD9-7BAFB843289F}" type="pres">
      <dgm:prSet presAssocID="{E3C72236-DF9E-4CF6-8C83-A482287F90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53C33B-34FA-4CF9-A958-7AFCC6DDB439}" type="pres">
      <dgm:prSet presAssocID="{BE01ADFE-A5F5-4D31-B4F2-F568860B3448}" presName="spacer" presStyleCnt="0"/>
      <dgm:spPr/>
      <dgm:t>
        <a:bodyPr/>
        <a:lstStyle/>
        <a:p>
          <a:endParaRPr lang="pl-PL"/>
        </a:p>
      </dgm:t>
    </dgm:pt>
    <dgm:pt modelId="{69BBB46C-3159-4BE0-95FB-456E723821A4}" type="pres">
      <dgm:prSet presAssocID="{53EFB767-E881-4813-BFD5-759F2C4A080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93EBA-4EA5-4709-86BA-69CD5CDEDCA3}" type="pres">
      <dgm:prSet presAssocID="{B841069A-B470-4C6F-9E75-37B704544556}" presName="spacer" presStyleCnt="0"/>
      <dgm:spPr/>
      <dgm:t>
        <a:bodyPr/>
        <a:lstStyle/>
        <a:p>
          <a:endParaRPr lang="pl-PL"/>
        </a:p>
      </dgm:t>
    </dgm:pt>
    <dgm:pt modelId="{D98F2EF0-44D7-4165-9534-79BC1A6BCD01}" type="pres">
      <dgm:prSet presAssocID="{073B532F-B787-4CB6-9916-DF9A54DDB2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E6E698E-0952-4E3F-ACAE-DB17E2AE6182}" type="presOf" srcId="{53EFB767-E881-4813-BFD5-759F2C4A0802}" destId="{69BBB46C-3159-4BE0-95FB-456E723821A4}" srcOrd="0" destOrd="0" presId="urn:microsoft.com/office/officeart/2005/8/layout/vList2"/>
    <dgm:cxn modelId="{50322EBE-6CB7-4FA9-9998-599A0149482A}" srcId="{17F7ADF9-21C9-4B54-B8D6-17B0D61C0BB7}" destId="{E3C72236-DF9E-4CF6-8C83-A482287F9074}" srcOrd="1" destOrd="0" parTransId="{5A018038-1FEC-4882-AF8F-362DC70A3E25}" sibTransId="{BE01ADFE-A5F5-4D31-B4F2-F568860B3448}"/>
    <dgm:cxn modelId="{687A80B0-FE9B-44BB-A41F-5AC7915BA636}" type="presOf" srcId="{E3C72236-DF9E-4CF6-8C83-A482287F9074}" destId="{BA6C1FE6-A074-4E01-8BD9-7BAFB843289F}" srcOrd="0" destOrd="0" presId="urn:microsoft.com/office/officeart/2005/8/layout/vList2"/>
    <dgm:cxn modelId="{6CAA52B7-81D2-4C19-9897-F0DB35156BEF}" srcId="{17F7ADF9-21C9-4B54-B8D6-17B0D61C0BB7}" destId="{53EFB767-E881-4813-BFD5-759F2C4A0802}" srcOrd="2" destOrd="0" parTransId="{6DC66841-CC5B-461A-8426-9DAAAFC9174F}" sibTransId="{B841069A-B470-4C6F-9E75-37B704544556}"/>
    <dgm:cxn modelId="{7DBB3C50-3068-45CD-8185-DD04538CEEFE}" srcId="{17F7ADF9-21C9-4B54-B8D6-17B0D61C0BB7}" destId="{358E2E26-5A2B-4823-A7F9-E391FD3FDCEF}" srcOrd="0" destOrd="0" parTransId="{B1578C46-AD8E-4DAE-AAE3-88E1E3CD4BD1}" sibTransId="{304EC462-DEAC-4046-9510-DBF166C248C4}"/>
    <dgm:cxn modelId="{4FB6C499-07A2-4151-A405-EB9C6F104806}" srcId="{17F7ADF9-21C9-4B54-B8D6-17B0D61C0BB7}" destId="{073B532F-B787-4CB6-9916-DF9A54DDB294}" srcOrd="3" destOrd="0" parTransId="{163826D7-BC73-4820-A5CA-D8A039786392}" sibTransId="{F1896902-FD6A-41AA-B7AA-C2F743E97F23}"/>
    <dgm:cxn modelId="{88F7FAC8-659A-4BB5-9CDE-1C47DA8AC2D2}" type="presOf" srcId="{17F7ADF9-21C9-4B54-B8D6-17B0D61C0BB7}" destId="{391F957D-F9D3-4D80-888C-EFDAA83EB895}" srcOrd="0" destOrd="0" presId="urn:microsoft.com/office/officeart/2005/8/layout/vList2"/>
    <dgm:cxn modelId="{3D1796D3-6E40-4529-AC7B-40F63EB497B6}" type="presOf" srcId="{073B532F-B787-4CB6-9916-DF9A54DDB294}" destId="{D98F2EF0-44D7-4165-9534-79BC1A6BCD01}" srcOrd="0" destOrd="0" presId="urn:microsoft.com/office/officeart/2005/8/layout/vList2"/>
    <dgm:cxn modelId="{DDEAAF63-E506-426C-AFFE-CB5B9661FC6E}" type="presOf" srcId="{358E2E26-5A2B-4823-A7F9-E391FD3FDCEF}" destId="{9A5C524D-14BC-4F56-9A11-E8B0A4DC402D}" srcOrd="0" destOrd="0" presId="urn:microsoft.com/office/officeart/2005/8/layout/vList2"/>
    <dgm:cxn modelId="{AF4A10A5-B081-4C83-BE70-EC902FDE43D1}" type="presParOf" srcId="{391F957D-F9D3-4D80-888C-EFDAA83EB895}" destId="{9A5C524D-14BC-4F56-9A11-E8B0A4DC402D}" srcOrd="0" destOrd="0" presId="urn:microsoft.com/office/officeart/2005/8/layout/vList2"/>
    <dgm:cxn modelId="{91F223A4-4D5E-41EB-B752-4D0849392CCA}" type="presParOf" srcId="{391F957D-F9D3-4D80-888C-EFDAA83EB895}" destId="{358C934F-7A0A-4120-937C-3E6BF1A9B9F9}" srcOrd="1" destOrd="0" presId="urn:microsoft.com/office/officeart/2005/8/layout/vList2"/>
    <dgm:cxn modelId="{D978F9B1-F00F-4E34-BFEC-859BDE3EFB04}" type="presParOf" srcId="{391F957D-F9D3-4D80-888C-EFDAA83EB895}" destId="{BA6C1FE6-A074-4E01-8BD9-7BAFB843289F}" srcOrd="2" destOrd="0" presId="urn:microsoft.com/office/officeart/2005/8/layout/vList2"/>
    <dgm:cxn modelId="{33C16E25-BDF7-45C8-BE45-8454B6A472DF}" type="presParOf" srcId="{391F957D-F9D3-4D80-888C-EFDAA83EB895}" destId="{1753C33B-34FA-4CF9-A958-7AFCC6DDB439}" srcOrd="3" destOrd="0" presId="urn:microsoft.com/office/officeart/2005/8/layout/vList2"/>
    <dgm:cxn modelId="{3567374F-C5AC-43DB-B5DF-8EBDA3B0C23B}" type="presParOf" srcId="{391F957D-F9D3-4D80-888C-EFDAA83EB895}" destId="{69BBB46C-3159-4BE0-95FB-456E723821A4}" srcOrd="4" destOrd="0" presId="urn:microsoft.com/office/officeart/2005/8/layout/vList2"/>
    <dgm:cxn modelId="{E6EE96AD-170D-41F8-BDEA-D3CEE34BA779}" type="presParOf" srcId="{391F957D-F9D3-4D80-888C-EFDAA83EB895}" destId="{E3793EBA-4EA5-4709-86BA-69CD5CDEDCA3}" srcOrd="5" destOrd="0" presId="urn:microsoft.com/office/officeart/2005/8/layout/vList2"/>
    <dgm:cxn modelId="{4C96ABA4-155E-4570-B177-C6600C72F5DE}" type="presParOf" srcId="{391F957D-F9D3-4D80-888C-EFDAA83EB895}" destId="{D98F2EF0-44D7-4165-9534-79BC1A6BCD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AA16A32-B488-42C1-A8E9-32D73510746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6B07F41-9112-4419-8530-7BA5138DC31E}">
      <dgm:prSet/>
      <dgm:spPr/>
      <dgm:t>
        <a:bodyPr/>
        <a:lstStyle/>
        <a:p>
          <a:pPr rtl="0"/>
          <a:r>
            <a:rPr lang="pl-PL" b="1" dirty="0" smtClean="0"/>
            <a:t>Dokumenty potwierdzające wykonanie stawek jednostkowych </a:t>
          </a:r>
          <a:r>
            <a:rPr lang="pl-PL" dirty="0" smtClean="0"/>
            <a:t>- </a:t>
          </a:r>
          <a:r>
            <a:rPr lang="pl-PL" b="1" dirty="0" smtClean="0"/>
            <a:t>minimalne wymogi potwierdzające udzielenie danej formy wsparcia m.in.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1. Indywidualny Plan Działania (IPD) lub inny dokument pełniący analogiczną funkcję,</a:t>
          </a:r>
          <a:br>
            <a:rPr lang="pl-PL" dirty="0" smtClean="0"/>
          </a:br>
          <a:r>
            <a:rPr lang="pl-PL" dirty="0" smtClean="0"/>
            <a:t>2. lista obecności </a:t>
          </a:r>
          <a:br>
            <a:rPr lang="pl-PL" dirty="0" smtClean="0"/>
          </a:br>
          <a:r>
            <a:rPr lang="pl-PL" dirty="0" smtClean="0"/>
            <a:t>3. dokument potwierdzający nabycie kompetencji / kwalifikacji zawierający informacje o efektach uczenia się, np. certyfikat,</a:t>
          </a:r>
          <a:br>
            <a:rPr lang="pl-PL" dirty="0" smtClean="0"/>
          </a:br>
          <a:r>
            <a:rPr lang="pl-PL" dirty="0" smtClean="0"/>
            <a:t>4. umowa stażowa,</a:t>
          </a:r>
          <a:br>
            <a:rPr lang="pl-PL" dirty="0" smtClean="0"/>
          </a:br>
          <a:r>
            <a:rPr lang="pl-PL" dirty="0" smtClean="0"/>
            <a:t>5. karta czynności doradcy zawodowego / pośrednika pracy podpisana przez uczestnika projektu oraz wykonawcę, zawierająca liczbę godzin usługi,</a:t>
          </a:r>
          <a:br>
            <a:rPr lang="pl-PL" dirty="0" smtClean="0"/>
          </a:br>
          <a:r>
            <a:rPr lang="pl-PL" dirty="0" smtClean="0"/>
            <a:t>6. inne dokumenty wskazane we wniosku o dofinansowanie i realizowane na podstawie IPD (lub dokumentu równoważnego),</a:t>
          </a:r>
          <a:br>
            <a:rPr lang="pl-PL" dirty="0" smtClean="0"/>
          </a:br>
          <a:r>
            <a:rPr lang="pl-PL" dirty="0" smtClean="0"/>
            <a:t>7. inne dokumenty określone w </a:t>
          </a:r>
          <a:r>
            <a:rPr lang="pl-PL" i="1" dirty="0" smtClean="0"/>
            <a:t>Wytycznych w zakresie realizacji przedsięwzięć z udziałem środków EFS w obszarze rynku pracy na lata 2014-2020</a:t>
          </a:r>
          <a:r>
            <a:rPr lang="pl-PL" dirty="0" smtClean="0"/>
            <a:t> lub regulaminie  konkursu.</a:t>
          </a:r>
          <a:endParaRPr lang="pl-PL" dirty="0"/>
        </a:p>
      </dgm:t>
    </dgm:pt>
    <dgm:pt modelId="{EC2C1C60-A2A7-4FE6-AD56-ADDE051C5A2B}" type="parTrans" cxnId="{BDC74DF0-1C97-483E-83D4-F2633826A3BB}">
      <dgm:prSet/>
      <dgm:spPr/>
      <dgm:t>
        <a:bodyPr/>
        <a:lstStyle/>
        <a:p>
          <a:endParaRPr lang="pl-PL"/>
        </a:p>
      </dgm:t>
    </dgm:pt>
    <dgm:pt modelId="{A7455720-6B95-4118-8D82-6A2FE35AD3DE}" type="sibTrans" cxnId="{BDC74DF0-1C97-483E-83D4-F2633826A3BB}">
      <dgm:prSet/>
      <dgm:spPr/>
      <dgm:t>
        <a:bodyPr/>
        <a:lstStyle/>
        <a:p>
          <a:endParaRPr lang="pl-PL"/>
        </a:p>
      </dgm:t>
    </dgm:pt>
    <dgm:pt modelId="{EF6B2379-173A-4FE1-BDB3-12264F0A439A}" type="pres">
      <dgm:prSet presAssocID="{CAA16A32-B488-42C1-A8E9-32D7351074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739B4B-FAEE-4053-876D-78C4BC00E524}" type="pres">
      <dgm:prSet presAssocID="{76B07F41-9112-4419-8530-7BA5138DC31E}" presName="parentText" presStyleLbl="node1" presStyleIdx="0" presStyleCnt="1" custLinFactNeighborX="5107" custLinFactNeighborY="-561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DC74DF0-1C97-483E-83D4-F2633826A3BB}" srcId="{CAA16A32-B488-42C1-A8E9-32D73510746F}" destId="{76B07F41-9112-4419-8530-7BA5138DC31E}" srcOrd="0" destOrd="0" parTransId="{EC2C1C60-A2A7-4FE6-AD56-ADDE051C5A2B}" sibTransId="{A7455720-6B95-4118-8D82-6A2FE35AD3DE}"/>
    <dgm:cxn modelId="{8EF8A1BE-8456-42D8-AD2C-39A3FA247D95}" type="presOf" srcId="{76B07F41-9112-4419-8530-7BA5138DC31E}" destId="{DA739B4B-FAEE-4053-876D-78C4BC00E524}" srcOrd="0" destOrd="0" presId="urn:microsoft.com/office/officeart/2005/8/layout/vList2"/>
    <dgm:cxn modelId="{8C45A58F-411A-4A46-8B64-E4633BC5CF08}" type="presOf" srcId="{CAA16A32-B488-42C1-A8E9-32D73510746F}" destId="{EF6B2379-173A-4FE1-BDB3-12264F0A439A}" srcOrd="0" destOrd="0" presId="urn:microsoft.com/office/officeart/2005/8/layout/vList2"/>
    <dgm:cxn modelId="{951FA674-C589-467F-80B2-2D942B1DD1A1}" type="presParOf" srcId="{EF6B2379-173A-4FE1-BDB3-12264F0A439A}" destId="{DA739B4B-FAEE-4053-876D-78C4BC00E5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A10184-F680-4FBB-B6E5-5D8A0455F448}" type="doc">
      <dgm:prSet loTypeId="urn:microsoft.com/office/officeart/2005/8/layout/architecture+Icon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610B6E4E-97CF-4E50-B65B-0526B2A9911D}">
      <dgm:prSet custT="1"/>
      <dgm:spPr/>
      <dgm:t>
        <a:bodyPr/>
        <a:lstStyle/>
        <a:p>
          <a:pPr rtl="0"/>
          <a:r>
            <a:rPr lang="pl-PL" sz="1800" b="1" dirty="0" smtClean="0"/>
            <a:t>W niniejszym naborze obligatoryjne jest stosowanie stawki jednostkowej</a:t>
          </a:r>
          <a:r>
            <a:rPr lang="pl-PL" sz="1800" dirty="0" smtClean="0"/>
            <a:t> </a:t>
          </a:r>
          <a:r>
            <a:rPr lang="pl-PL" sz="1800" b="1" dirty="0" smtClean="0"/>
            <a:t>aktywizacji zawodowej osób młodych niepracujących oraz stawki jednostkowej wsparcia osób młodych pracujących.</a:t>
          </a:r>
          <a:br>
            <a:rPr lang="pl-PL" sz="1800" b="1" dirty="0" smtClean="0"/>
          </a:br>
          <a:r>
            <a:rPr lang="pl-PL" sz="1800" b="1" dirty="0" smtClean="0"/>
            <a:t/>
          </a:r>
          <a:br>
            <a:rPr lang="pl-PL" sz="1800" b="1" dirty="0" smtClean="0"/>
          </a:br>
          <a:r>
            <a:rPr lang="pl-PL" sz="1800" dirty="0" smtClean="0"/>
            <a:t>Stawki jednostkowe zostały opracowane przez Instytucję Zarządzającą PO WER w dokumencie: </a:t>
          </a:r>
          <a:r>
            <a:rPr lang="pl-PL" sz="1800" i="1" dirty="0" smtClean="0"/>
            <a:t>Metodologia wyliczenia stawki jednostkowej aktywizacji zawodowej osób młodych niepracujących oraz stawki jednostkowej wsparcia osób młodych pracujących w ramach PO WER 2014-2020</a:t>
          </a:r>
          <a:r>
            <a:rPr lang="pl-PL" sz="1800" dirty="0" smtClean="0"/>
            <a:t>, stanowiącym załącznik nr 7.12 do niniejszej dokumentacji konkursowej.</a:t>
          </a:r>
          <a:br>
            <a:rPr lang="pl-PL" sz="1800" dirty="0" smtClean="0"/>
          </a:br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b="1" dirty="0" smtClean="0"/>
            <a:t>W związku z obligatoryjnym zastosowaniem stawek jednostkowych w ramach niniejszego konkursu, </a:t>
          </a:r>
          <a:r>
            <a:rPr lang="pl-PL" sz="1800" b="1" u="sng" dirty="0" smtClean="0"/>
            <a:t>nie ma obowiązku</a:t>
          </a:r>
          <a:r>
            <a:rPr lang="pl-PL" sz="1800" b="1" dirty="0" smtClean="0"/>
            <a:t> stosowania kwoty ryczałtowej w przypadku projektów do 100 000 EUR wkładu publicznego.</a:t>
          </a:r>
        </a:p>
        <a:p>
          <a:pPr rtl="0"/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dirty="0" smtClean="0">
              <a:latin typeface="+mn-lt"/>
            </a:rPr>
            <a:t>Stawka jednostkowa </a:t>
          </a:r>
          <a:r>
            <a:rPr lang="pl-PL" sz="1800" u="sng" dirty="0" smtClean="0">
              <a:latin typeface="+mn-lt"/>
            </a:rPr>
            <a:t>nie obejmuje kosztów pośrednich</a:t>
          </a:r>
          <a:r>
            <a:rPr lang="pl-PL" sz="1800" dirty="0" smtClean="0">
              <a:latin typeface="+mn-lt"/>
            </a:rPr>
            <a:t>, wobec tego beneficjentowi przysługują koszty pośrednie naliczone od rozliczonej i zatwierdzonej stawki jednostkowej.</a:t>
          </a:r>
        </a:p>
        <a:p>
          <a:pPr rtl="0"/>
          <a:r>
            <a:rPr lang="pl-PL" sz="1800" dirty="0" smtClean="0">
              <a:latin typeface="+mn-lt"/>
            </a:rPr>
            <a:t/>
          </a:r>
          <a:br>
            <a:rPr lang="pl-PL" sz="1800" dirty="0" smtClean="0">
              <a:latin typeface="+mn-lt"/>
            </a:rPr>
          </a:br>
          <a:r>
            <a:rPr lang="pl-PL" sz="1800" dirty="0" smtClean="0">
              <a:latin typeface="+mn-lt"/>
            </a:rPr>
            <a:t>Stawka jednostkowa </a:t>
          </a:r>
          <a:r>
            <a:rPr lang="pl-PL" sz="1800" u="sng" dirty="0" smtClean="0">
              <a:latin typeface="+mn-lt"/>
            </a:rPr>
            <a:t>nie obejmuje kosztów wynikających z zastosowania mechanizmu racjonalnych usprawnień</a:t>
          </a:r>
          <a:r>
            <a:rPr lang="pl-PL" sz="1800" dirty="0" smtClean="0">
              <a:latin typeface="+mn-lt"/>
            </a:rPr>
            <a:t>. </a:t>
          </a:r>
          <a:br>
            <a:rPr lang="pl-PL" sz="1800" dirty="0" smtClean="0">
              <a:latin typeface="+mn-lt"/>
            </a:rPr>
          </a:br>
          <a:endParaRPr lang="pl-PL" sz="1800" dirty="0"/>
        </a:p>
      </dgm:t>
    </dgm:pt>
    <dgm:pt modelId="{971CBCA8-C2BA-4F42-B62F-76D64B4EC6EE}" type="parTrans" cxnId="{C18271DA-273C-4116-9DFF-FBA17E0A3BF9}">
      <dgm:prSet/>
      <dgm:spPr/>
      <dgm:t>
        <a:bodyPr/>
        <a:lstStyle/>
        <a:p>
          <a:endParaRPr lang="pl-PL"/>
        </a:p>
      </dgm:t>
    </dgm:pt>
    <dgm:pt modelId="{51739E4F-7A74-4DD1-BD76-3C65F179FD24}" type="sibTrans" cxnId="{C18271DA-273C-4116-9DFF-FBA17E0A3BF9}">
      <dgm:prSet/>
      <dgm:spPr/>
      <dgm:t>
        <a:bodyPr/>
        <a:lstStyle/>
        <a:p>
          <a:endParaRPr lang="pl-PL"/>
        </a:p>
      </dgm:t>
    </dgm:pt>
    <dgm:pt modelId="{0B8AB79B-2A91-44FC-8F9F-6747DB78541D}" type="pres">
      <dgm:prSet presAssocID="{72A10184-F680-4FBB-B6E5-5D8A0455F4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9AE5448-197F-438A-AB0F-1A49E64C1115}" type="pres">
      <dgm:prSet presAssocID="{610B6E4E-97CF-4E50-B65B-0526B2A9911D}" presName="vertOne" presStyleCnt="0"/>
      <dgm:spPr/>
      <dgm:t>
        <a:bodyPr/>
        <a:lstStyle/>
        <a:p>
          <a:endParaRPr lang="pl-PL"/>
        </a:p>
      </dgm:t>
    </dgm:pt>
    <dgm:pt modelId="{9CE10744-903F-4996-B1E6-F1EB8AAC57A6}" type="pres">
      <dgm:prSet presAssocID="{610B6E4E-97CF-4E50-B65B-0526B2A9911D}" presName="txOne" presStyleLbl="node0" presStyleIdx="0" presStyleCnt="1" custLinFactNeighborX="-1335" custLinFactNeighborY="691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25C86C6-F49C-410B-B17E-8E5508E61341}" type="pres">
      <dgm:prSet presAssocID="{610B6E4E-97CF-4E50-B65B-0526B2A9911D}" presName="horzOne" presStyleCnt="0"/>
      <dgm:spPr/>
      <dgm:t>
        <a:bodyPr/>
        <a:lstStyle/>
        <a:p>
          <a:endParaRPr lang="pl-PL"/>
        </a:p>
      </dgm:t>
    </dgm:pt>
  </dgm:ptLst>
  <dgm:cxnLst>
    <dgm:cxn modelId="{0FCFE076-B6FE-40FA-BE7D-810C1E1255E0}" type="presOf" srcId="{610B6E4E-97CF-4E50-B65B-0526B2A9911D}" destId="{9CE10744-903F-4996-B1E6-F1EB8AAC57A6}" srcOrd="0" destOrd="0" presId="urn:microsoft.com/office/officeart/2005/8/layout/architecture+Icon"/>
    <dgm:cxn modelId="{C18271DA-273C-4116-9DFF-FBA17E0A3BF9}" srcId="{72A10184-F680-4FBB-B6E5-5D8A0455F448}" destId="{610B6E4E-97CF-4E50-B65B-0526B2A9911D}" srcOrd="0" destOrd="0" parTransId="{971CBCA8-C2BA-4F42-B62F-76D64B4EC6EE}" sibTransId="{51739E4F-7A74-4DD1-BD76-3C65F179FD24}"/>
    <dgm:cxn modelId="{D3822AB7-3793-4097-92E2-6F6820A00E38}" type="presOf" srcId="{72A10184-F680-4FBB-B6E5-5D8A0455F448}" destId="{0B8AB79B-2A91-44FC-8F9F-6747DB78541D}" srcOrd="0" destOrd="0" presId="urn:microsoft.com/office/officeart/2005/8/layout/architecture+Icon"/>
    <dgm:cxn modelId="{FA011A57-2147-4087-9395-985DFED87E9B}" type="presParOf" srcId="{0B8AB79B-2A91-44FC-8F9F-6747DB78541D}" destId="{19AE5448-197F-438A-AB0F-1A49E64C1115}" srcOrd="0" destOrd="0" presId="urn:microsoft.com/office/officeart/2005/8/layout/architecture+Icon"/>
    <dgm:cxn modelId="{32EDC9BF-5B1D-4947-81B2-006365BA03CD}" type="presParOf" srcId="{19AE5448-197F-438A-AB0F-1A49E64C1115}" destId="{9CE10744-903F-4996-B1E6-F1EB8AAC57A6}" srcOrd="0" destOrd="0" presId="urn:microsoft.com/office/officeart/2005/8/layout/architecture+Icon"/>
    <dgm:cxn modelId="{67739CC1-3CD5-4DCC-9EED-898C1C598C0D}" type="presParOf" srcId="{19AE5448-197F-438A-AB0F-1A49E64C1115}" destId="{425C86C6-F49C-410B-B17E-8E5508E61341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762FE-7D4D-44F7-8298-71894A5E2A7D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4D78CF1A-AC65-4E30-ACE2-2F6DD33A1A7E}">
      <dgm:prSet custT="1"/>
      <dgm:spPr/>
      <dgm:t>
        <a:bodyPr/>
        <a:lstStyle/>
        <a:p>
          <a:pPr rtl="0"/>
          <a:r>
            <a:rPr lang="pl-PL" sz="2200" b="1" dirty="0" smtClean="0"/>
            <a:t>1. Stawka jednostkowa aktywizacji zawodowej </a:t>
          </a:r>
          <a:r>
            <a:rPr lang="pl-PL" sz="2200" b="1" u="sng" dirty="0" smtClean="0"/>
            <a:t>osób młodych niepracujących</a:t>
          </a:r>
          <a:r>
            <a:rPr lang="pl-PL" sz="2200" u="sng" dirty="0" smtClean="0"/>
            <a:t> </a:t>
          </a:r>
          <a:r>
            <a:rPr lang="pl-PL" sz="2200" b="1" dirty="0" smtClean="0"/>
            <a:t>wynosi</a:t>
          </a:r>
          <a:r>
            <a:rPr lang="pl-PL" sz="2200" dirty="0" smtClean="0"/>
            <a:t> </a:t>
          </a:r>
          <a:r>
            <a:rPr lang="pl-PL" sz="2200" b="1" dirty="0" smtClean="0"/>
            <a:t>11 550 zł</a:t>
          </a:r>
          <a:r>
            <a:rPr lang="pl-PL" sz="1800" b="1" dirty="0" smtClean="0"/>
            <a:t>	</a:t>
          </a:r>
          <a:br>
            <a:rPr lang="pl-PL" sz="1800" b="1" dirty="0" smtClean="0"/>
          </a:br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b="1" i="1" dirty="0" smtClean="0"/>
            <a:t>Beneficjent otrzymuje</a:t>
          </a:r>
          <a:r>
            <a:rPr lang="pl-PL" sz="1800" b="1" dirty="0" smtClean="0"/>
            <a:t>:</a:t>
          </a:r>
        </a:p>
        <a:p>
          <a:pPr rtl="0"/>
          <a:r>
            <a:rPr lang="pl-PL" sz="1800" dirty="0" smtClean="0"/>
            <a:t/>
          </a:r>
          <a:br>
            <a:rPr lang="pl-PL" sz="1800" dirty="0" smtClean="0"/>
          </a:br>
          <a:r>
            <a:rPr lang="pl-PL" sz="1800" dirty="0" smtClean="0"/>
            <a:t>a) </a:t>
          </a:r>
          <a:r>
            <a:rPr lang="pl-PL" sz="1800" b="1" dirty="0" smtClean="0"/>
            <a:t>90% </a:t>
          </a:r>
          <a:r>
            <a:rPr lang="pl-PL" sz="1800" dirty="0" smtClean="0"/>
            <a:t>stawki jednostkowej, tj. 10 395 zł, za zrealizowanie usług aktywizacji zawodowej zgodnych z zakresem stawki jednostkowej, </a:t>
          </a:r>
        </a:p>
        <a:p>
          <a:pPr rtl="0"/>
          <a:r>
            <a:rPr lang="pl-PL" sz="1800" dirty="0" smtClean="0"/>
            <a:t>b) </a:t>
          </a:r>
          <a:r>
            <a:rPr lang="pl-PL" sz="1800" b="1" dirty="0" smtClean="0"/>
            <a:t>10% </a:t>
          </a:r>
          <a:r>
            <a:rPr lang="pl-PL" sz="1800" dirty="0" smtClean="0"/>
            <a:t>stawki jednostkowej, tj. 1 155 zł, za doprowadzenie każdego uczestnika do zatrudnienia spełniającego kryterium efektywności zatrudnieniowej, przy czym ta stawka jednostkowa wypłacana jest jedynie w sytuacji, gdy beneficjent jest uprawniony do otrzymania stawki jednostkowej, o której mowa w lit. a), </a:t>
          </a:r>
        </a:p>
        <a:p>
          <a:pPr rtl="0"/>
          <a:r>
            <a:rPr lang="pl-PL" sz="1800" dirty="0" smtClean="0"/>
            <a:t>c) </a:t>
          </a:r>
          <a:r>
            <a:rPr lang="pl-PL" sz="1800" b="1" dirty="0" smtClean="0"/>
            <a:t>50%</a:t>
          </a:r>
          <a:r>
            <a:rPr lang="pl-PL" sz="1800" dirty="0" smtClean="0"/>
            <a:t> stawki jednostkowej, tj. 5 775 zł, gdy uczestnik przerwie udział w projekcie w związku </a:t>
          </a:r>
          <a:br>
            <a:rPr lang="pl-PL" sz="1800" dirty="0" smtClean="0"/>
          </a:br>
          <a:r>
            <a:rPr lang="pl-PL" sz="1800" dirty="0" smtClean="0"/>
            <a:t>z podjęciem zatrudnienia spełniającego kryterium efektywności zatrudnieniowej i jednocześnie w ramach projektu dla uczestnika opracowano IPD lub inny dokument pełniący analogiczną funkcję oraz w chwili podjęcia zatrudnienia uczestnik brał udział przynajmniej w jednej z form wsparcia przewidzianych w IPD lub analogicznym dokumencie, innej niż obligatoryjnej: pośrednictwo pracy i poradnictwo zawodowe. </a:t>
          </a:r>
          <a:endParaRPr lang="pl-PL" sz="1500" dirty="0"/>
        </a:p>
      </dgm:t>
    </dgm:pt>
    <dgm:pt modelId="{D03F591D-AD6D-4AA0-94B7-9071E910ACA8}" type="parTrans" cxnId="{37CAAABF-D15A-4B3B-80AC-D29A52799B26}">
      <dgm:prSet/>
      <dgm:spPr/>
      <dgm:t>
        <a:bodyPr/>
        <a:lstStyle/>
        <a:p>
          <a:endParaRPr lang="pl-PL"/>
        </a:p>
      </dgm:t>
    </dgm:pt>
    <dgm:pt modelId="{2304CAE1-C6E4-4DEC-9FD8-DA83265BDB07}" type="sibTrans" cxnId="{37CAAABF-D15A-4B3B-80AC-D29A52799B26}">
      <dgm:prSet/>
      <dgm:spPr/>
      <dgm:t>
        <a:bodyPr/>
        <a:lstStyle/>
        <a:p>
          <a:endParaRPr lang="pl-PL"/>
        </a:p>
      </dgm:t>
    </dgm:pt>
    <dgm:pt modelId="{07A5124C-F1CE-459B-9486-AE1BE602E817}" type="pres">
      <dgm:prSet presAssocID="{FA6762FE-7D4D-44F7-8298-71894A5E2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AE36D6F2-6F4B-4405-8AEB-B5C84062ACC1}" type="pres">
      <dgm:prSet presAssocID="{4D78CF1A-AC65-4E30-ACE2-2F6DD33A1A7E}" presName="hierRoot1" presStyleCnt="0">
        <dgm:presLayoutVars>
          <dgm:hierBranch val="init"/>
        </dgm:presLayoutVars>
      </dgm:prSet>
      <dgm:spPr/>
      <dgm:t>
        <a:bodyPr/>
        <a:lstStyle/>
        <a:p>
          <a:endParaRPr lang="pl-PL"/>
        </a:p>
      </dgm:t>
    </dgm:pt>
    <dgm:pt modelId="{F543051E-25E6-4D56-8E47-D0BB40792B04}" type="pres">
      <dgm:prSet presAssocID="{4D78CF1A-AC65-4E30-ACE2-2F6DD33A1A7E}" presName="rootComposite1" presStyleCnt="0"/>
      <dgm:spPr/>
      <dgm:t>
        <a:bodyPr/>
        <a:lstStyle/>
        <a:p>
          <a:endParaRPr lang="pl-PL"/>
        </a:p>
      </dgm:t>
    </dgm:pt>
    <dgm:pt modelId="{EA988F2D-3BF8-4C06-A54D-10223B27DE52}" type="pres">
      <dgm:prSet presAssocID="{4D78CF1A-AC65-4E30-ACE2-2F6DD33A1A7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CCABDF-38A5-4FD4-9C71-00B4F6356883}" type="pres">
      <dgm:prSet presAssocID="{4D78CF1A-AC65-4E30-ACE2-2F6DD33A1A7E}" presName="rootConnector1" presStyleLbl="node1" presStyleIdx="0" presStyleCnt="0"/>
      <dgm:spPr/>
      <dgm:t>
        <a:bodyPr/>
        <a:lstStyle/>
        <a:p>
          <a:endParaRPr lang="pl-PL"/>
        </a:p>
      </dgm:t>
    </dgm:pt>
    <dgm:pt modelId="{2844527A-42D0-4932-A8DD-039684C9C2E0}" type="pres">
      <dgm:prSet presAssocID="{4D78CF1A-AC65-4E30-ACE2-2F6DD33A1A7E}" presName="hierChild2" presStyleCnt="0"/>
      <dgm:spPr/>
      <dgm:t>
        <a:bodyPr/>
        <a:lstStyle/>
        <a:p>
          <a:endParaRPr lang="pl-PL"/>
        </a:p>
      </dgm:t>
    </dgm:pt>
    <dgm:pt modelId="{D3BB5A82-8B73-4101-9E83-B1EB45A4B672}" type="pres">
      <dgm:prSet presAssocID="{4D78CF1A-AC65-4E30-ACE2-2F6DD33A1A7E}" presName="hierChild3" presStyleCnt="0"/>
      <dgm:spPr/>
      <dgm:t>
        <a:bodyPr/>
        <a:lstStyle/>
        <a:p>
          <a:endParaRPr lang="pl-PL"/>
        </a:p>
      </dgm:t>
    </dgm:pt>
  </dgm:ptLst>
  <dgm:cxnLst>
    <dgm:cxn modelId="{37CAAABF-D15A-4B3B-80AC-D29A52799B26}" srcId="{FA6762FE-7D4D-44F7-8298-71894A5E2A7D}" destId="{4D78CF1A-AC65-4E30-ACE2-2F6DD33A1A7E}" srcOrd="0" destOrd="0" parTransId="{D03F591D-AD6D-4AA0-94B7-9071E910ACA8}" sibTransId="{2304CAE1-C6E4-4DEC-9FD8-DA83265BDB07}"/>
    <dgm:cxn modelId="{705845E4-24D1-4CBA-906B-63C944E0FA7A}" type="presOf" srcId="{4D78CF1A-AC65-4E30-ACE2-2F6DD33A1A7E}" destId="{EA988F2D-3BF8-4C06-A54D-10223B27DE52}" srcOrd="0" destOrd="0" presId="urn:microsoft.com/office/officeart/2005/8/layout/orgChart1"/>
    <dgm:cxn modelId="{FF16DE84-B9D2-46C2-A3F8-5FC11C761958}" type="presOf" srcId="{FA6762FE-7D4D-44F7-8298-71894A5E2A7D}" destId="{07A5124C-F1CE-459B-9486-AE1BE602E817}" srcOrd="0" destOrd="0" presId="urn:microsoft.com/office/officeart/2005/8/layout/orgChart1"/>
    <dgm:cxn modelId="{1B65F014-31EB-488F-82CA-6B55B13551CB}" type="presOf" srcId="{4D78CF1A-AC65-4E30-ACE2-2F6DD33A1A7E}" destId="{6ECCABDF-38A5-4FD4-9C71-00B4F6356883}" srcOrd="1" destOrd="0" presId="urn:microsoft.com/office/officeart/2005/8/layout/orgChart1"/>
    <dgm:cxn modelId="{BBC9BB47-3EF2-4CDA-A8B4-FBAD9BD75AF4}" type="presParOf" srcId="{07A5124C-F1CE-459B-9486-AE1BE602E817}" destId="{AE36D6F2-6F4B-4405-8AEB-B5C84062ACC1}" srcOrd="0" destOrd="0" presId="urn:microsoft.com/office/officeart/2005/8/layout/orgChart1"/>
    <dgm:cxn modelId="{401AE554-6702-42C2-A5AB-F1B623BF3553}" type="presParOf" srcId="{AE36D6F2-6F4B-4405-8AEB-B5C84062ACC1}" destId="{F543051E-25E6-4D56-8E47-D0BB40792B04}" srcOrd="0" destOrd="0" presId="urn:microsoft.com/office/officeart/2005/8/layout/orgChart1"/>
    <dgm:cxn modelId="{261F90A4-A3DE-4544-8019-E58F8E306C0F}" type="presParOf" srcId="{F543051E-25E6-4D56-8E47-D0BB40792B04}" destId="{EA988F2D-3BF8-4C06-A54D-10223B27DE52}" srcOrd="0" destOrd="0" presId="urn:microsoft.com/office/officeart/2005/8/layout/orgChart1"/>
    <dgm:cxn modelId="{FA6DA951-6F90-4759-A9AF-9B549D1692F5}" type="presParOf" srcId="{F543051E-25E6-4D56-8E47-D0BB40792B04}" destId="{6ECCABDF-38A5-4FD4-9C71-00B4F6356883}" srcOrd="1" destOrd="0" presId="urn:microsoft.com/office/officeart/2005/8/layout/orgChart1"/>
    <dgm:cxn modelId="{6ACA0693-F5EC-4879-829E-8E398D76F031}" type="presParOf" srcId="{AE36D6F2-6F4B-4405-8AEB-B5C84062ACC1}" destId="{2844527A-42D0-4932-A8DD-039684C9C2E0}" srcOrd="1" destOrd="0" presId="urn:microsoft.com/office/officeart/2005/8/layout/orgChart1"/>
    <dgm:cxn modelId="{5D60159B-8462-4C57-BF8F-CA44556E3601}" type="presParOf" srcId="{AE36D6F2-6F4B-4405-8AEB-B5C84062ACC1}" destId="{D3BB5A82-8B73-4101-9E83-B1EB45A4B6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933FFE-356B-4135-B21A-C2BE09859CC1}" type="doc">
      <dgm:prSet loTypeId="urn:microsoft.com/office/officeart/2005/8/layout/target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5EA56DBC-71D6-4D05-B228-C68C8B9B2FE6}">
      <dgm:prSet custT="1"/>
      <dgm:spPr/>
      <dgm:t>
        <a:bodyPr/>
        <a:lstStyle/>
        <a:p>
          <a:pPr rtl="0"/>
          <a:r>
            <a:rPr lang="pl-PL" sz="3200" b="1" dirty="0" smtClean="0"/>
            <a:t>Przykład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dirty="0" smtClean="0"/>
            <a:t>Beneficjent wskazuje w szczegółowym budżecie projektu kalkulację wydatków przy uwzględnieniu stawki jednostkowej w wysokości 100%, tj.</a:t>
          </a:r>
          <a:r>
            <a:rPr lang="pl-PL" sz="2000" b="1" dirty="0" smtClean="0"/>
            <a:t> </a:t>
          </a:r>
          <a:r>
            <a:rPr lang="pl-PL" sz="2000" dirty="0" smtClean="0"/>
            <a:t>11 550 zł (w przypadku, gdy projekt dotyczy wsparcia 50 osób, kalkulacja w szczegółowym budżecie projektu będzie wyglądać następująco 50 osób * 11 550 zł). </a:t>
          </a:r>
          <a:br>
            <a:rPr lang="pl-PL" sz="2000" dirty="0" smtClean="0"/>
          </a:br>
          <a:r>
            <a:rPr lang="pl-PL" sz="2000" dirty="0" smtClean="0"/>
            <a:t>Dopiero na etapie rozliczania projektu, beneficjent we wniosku o płatność będzie wskazywał stawkę jednostkową w wysokości odpowiadającej liczbie osób:</a:t>
          </a:r>
          <a:br>
            <a:rPr lang="pl-PL" sz="2000" dirty="0" smtClean="0"/>
          </a:br>
          <a:r>
            <a:rPr lang="pl-PL" sz="2000" dirty="0" smtClean="0"/>
            <a:t>-  doprowadzonych do zatrudnienia zgodnie z kryterium efektywności zatrudnieniowej </a:t>
          </a:r>
          <a:br>
            <a:rPr lang="pl-PL" sz="2000" dirty="0" smtClean="0"/>
          </a:br>
          <a:r>
            <a:rPr lang="pl-PL" sz="2000" dirty="0" smtClean="0"/>
            <a:t>(x osób * 100% stawki jednostkowej), </a:t>
          </a:r>
          <a:br>
            <a:rPr lang="pl-PL" sz="2000" dirty="0" smtClean="0"/>
          </a:br>
          <a:r>
            <a:rPr lang="pl-PL" sz="2000" dirty="0" smtClean="0"/>
            <a:t>-  które otrzymały pełne wsparcie przewidziane w IPD, ale nie podjęły pracy zgodnie z kryterium efektywności zatrudnieniowej  (x osób * 90% stawki jednostkowej) oraz </a:t>
          </a:r>
          <a:br>
            <a:rPr lang="pl-PL" sz="2000" dirty="0" smtClean="0"/>
          </a:br>
          <a:r>
            <a:rPr lang="pl-PL" sz="2000" dirty="0" smtClean="0"/>
            <a:t>- które w trakcie udzielania im wsparcia zostały zatrudnione na podstawie umowy o pracę zgodnie z kryterium efektywności zatrudnieniowej i uczestniczyły przynajmniej w jednej formie wsparcia wynikającej z IPD (x osób * 50% jednostkowej). </a:t>
          </a:r>
          <a:r>
            <a:rPr lang="pl-PL" sz="1300" dirty="0" smtClean="0"/>
            <a:t/>
          </a:r>
          <a:br>
            <a:rPr lang="pl-PL" sz="1300" dirty="0" smtClean="0"/>
          </a:br>
          <a:r>
            <a:rPr lang="pl-PL" sz="1300" dirty="0" smtClean="0"/>
            <a:t/>
          </a:r>
          <a:br>
            <a:rPr lang="pl-PL" sz="1300" dirty="0" smtClean="0"/>
          </a:br>
          <a:endParaRPr lang="pl-PL" sz="1300" dirty="0"/>
        </a:p>
      </dgm:t>
    </dgm:pt>
    <dgm:pt modelId="{7BA37F11-5685-4CC2-9311-6EB9F54E4CE2}" type="parTrans" cxnId="{EA9DCE48-66C3-4A28-8748-2709D872364D}">
      <dgm:prSet/>
      <dgm:spPr/>
      <dgm:t>
        <a:bodyPr/>
        <a:lstStyle/>
        <a:p>
          <a:endParaRPr lang="pl-PL"/>
        </a:p>
      </dgm:t>
    </dgm:pt>
    <dgm:pt modelId="{A9C0D12E-6504-4C98-8802-2ACAA204BE41}" type="sibTrans" cxnId="{EA9DCE48-66C3-4A28-8748-2709D872364D}">
      <dgm:prSet/>
      <dgm:spPr/>
      <dgm:t>
        <a:bodyPr/>
        <a:lstStyle/>
        <a:p>
          <a:endParaRPr lang="pl-PL"/>
        </a:p>
      </dgm:t>
    </dgm:pt>
    <dgm:pt modelId="{C6F06BC4-25AA-4299-8A4D-512BF38F083C}" type="pres">
      <dgm:prSet presAssocID="{34933FFE-356B-4135-B21A-C2BE09859CC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DF13779-C3B6-4152-A272-9812EB34E5B1}" type="pres">
      <dgm:prSet presAssocID="{5EA56DBC-71D6-4D05-B228-C68C8B9B2FE6}" presName="circle1" presStyleLbl="node1" presStyleIdx="0" presStyleCnt="1" custScaleX="101468" custScaleY="99860" custLinFactNeighborX="-10886" custLinFactNeighborY="-279"/>
      <dgm:spPr/>
      <dgm:t>
        <a:bodyPr/>
        <a:lstStyle/>
        <a:p>
          <a:endParaRPr lang="pl-PL"/>
        </a:p>
      </dgm:t>
    </dgm:pt>
    <dgm:pt modelId="{317159F6-9F9C-47EE-8CEB-32803F51DA67}" type="pres">
      <dgm:prSet presAssocID="{5EA56DBC-71D6-4D05-B228-C68C8B9B2FE6}" presName="space" presStyleCnt="0"/>
      <dgm:spPr/>
      <dgm:t>
        <a:bodyPr/>
        <a:lstStyle/>
        <a:p>
          <a:endParaRPr lang="pl-PL"/>
        </a:p>
      </dgm:t>
    </dgm:pt>
    <dgm:pt modelId="{2CD865DD-A9CD-4D82-98B3-0D3736354D44}" type="pres">
      <dgm:prSet presAssocID="{5EA56DBC-71D6-4D05-B228-C68C8B9B2FE6}" presName="rect1" presStyleLbl="alignAcc1" presStyleIdx="0" presStyleCnt="1" custScaleX="116105"/>
      <dgm:spPr/>
      <dgm:t>
        <a:bodyPr/>
        <a:lstStyle/>
        <a:p>
          <a:endParaRPr lang="pl-PL"/>
        </a:p>
      </dgm:t>
    </dgm:pt>
    <dgm:pt modelId="{1D8CA01A-6B5E-4564-A9EF-978A8339E693}" type="pres">
      <dgm:prSet presAssocID="{5EA56DBC-71D6-4D05-B228-C68C8B9B2FE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9DCE48-66C3-4A28-8748-2709D872364D}" srcId="{34933FFE-356B-4135-B21A-C2BE09859CC1}" destId="{5EA56DBC-71D6-4D05-B228-C68C8B9B2FE6}" srcOrd="0" destOrd="0" parTransId="{7BA37F11-5685-4CC2-9311-6EB9F54E4CE2}" sibTransId="{A9C0D12E-6504-4C98-8802-2ACAA204BE41}"/>
    <dgm:cxn modelId="{57793340-3994-483C-8E74-DC015AB3CDE7}" type="presOf" srcId="{5EA56DBC-71D6-4D05-B228-C68C8B9B2FE6}" destId="{1D8CA01A-6B5E-4564-A9EF-978A8339E693}" srcOrd="1" destOrd="0" presId="urn:microsoft.com/office/officeart/2005/8/layout/target3"/>
    <dgm:cxn modelId="{000DD4C4-C7ED-4E1C-90D7-494E6E21DFE0}" type="presOf" srcId="{5EA56DBC-71D6-4D05-B228-C68C8B9B2FE6}" destId="{2CD865DD-A9CD-4D82-98B3-0D3736354D44}" srcOrd="0" destOrd="0" presId="urn:microsoft.com/office/officeart/2005/8/layout/target3"/>
    <dgm:cxn modelId="{7F87A139-4709-46AF-B30B-C96314D78F55}" type="presOf" srcId="{34933FFE-356B-4135-B21A-C2BE09859CC1}" destId="{C6F06BC4-25AA-4299-8A4D-512BF38F083C}" srcOrd="0" destOrd="0" presId="urn:microsoft.com/office/officeart/2005/8/layout/target3"/>
    <dgm:cxn modelId="{103BE67A-1AF9-4444-90E1-7F17871C991C}" type="presParOf" srcId="{C6F06BC4-25AA-4299-8A4D-512BF38F083C}" destId="{1DF13779-C3B6-4152-A272-9812EB34E5B1}" srcOrd="0" destOrd="0" presId="urn:microsoft.com/office/officeart/2005/8/layout/target3"/>
    <dgm:cxn modelId="{B5EA709D-8B04-4EE2-AA15-271E3D87A2D8}" type="presParOf" srcId="{C6F06BC4-25AA-4299-8A4D-512BF38F083C}" destId="{317159F6-9F9C-47EE-8CEB-32803F51DA67}" srcOrd="1" destOrd="0" presId="urn:microsoft.com/office/officeart/2005/8/layout/target3"/>
    <dgm:cxn modelId="{B9A49184-E3B6-4C15-9A23-EC698A1F29B0}" type="presParOf" srcId="{C6F06BC4-25AA-4299-8A4D-512BF38F083C}" destId="{2CD865DD-A9CD-4D82-98B3-0D3736354D44}" srcOrd="2" destOrd="0" presId="urn:microsoft.com/office/officeart/2005/8/layout/target3"/>
    <dgm:cxn modelId="{F8BA8A78-ABEB-4493-8FFE-E2B88DB854C5}" type="presParOf" srcId="{C6F06BC4-25AA-4299-8A4D-512BF38F083C}" destId="{1D8CA01A-6B5E-4564-A9EF-978A8339E69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C3CCD-FAE8-40A9-9D03-59979A82844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C0700525-B073-48F0-AC84-019C34A13CEA}">
      <dgm:prSet/>
      <dgm:spPr/>
      <dgm:t>
        <a:bodyPr/>
        <a:lstStyle/>
        <a:p>
          <a:pPr rtl="0"/>
          <a:r>
            <a:rPr lang="pl-PL" b="1" dirty="0" smtClean="0"/>
            <a:t>Stawka jednostkowa nie będzie kwalifikowalna w ogóle w przypadku, gdy :</a:t>
          </a:r>
          <a:br>
            <a:rPr lang="pl-PL" b="1" dirty="0" smtClean="0"/>
          </a:b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 - uczestnik przerwie udział w projekcie w związku z podjęciem zatrudnienia, </a:t>
          </a:r>
          <a:br>
            <a:rPr lang="pl-PL" dirty="0" smtClean="0"/>
          </a:br>
          <a:r>
            <a:rPr lang="pl-PL" dirty="0" smtClean="0"/>
            <a:t>a w ramach projektu opracowano dla niego jedynie IPD lub inny dokument pełniący analogiczną funkcję, </a:t>
          </a:r>
          <a:br>
            <a:rPr lang="pl-PL" dirty="0" smtClean="0"/>
          </a:br>
          <a:r>
            <a:rPr lang="pl-PL" dirty="0" smtClean="0"/>
            <a:t>- lub opracowano dla niego IPD lub inny dokument pełniący analogiczną funkcję oraz dodatkowo objęto go wsparciem jedynie formami obligatoryjnymi, tj. pośrednictwem pracy lub poradnictwem zawodowym,</a:t>
          </a:r>
          <a:br>
            <a:rPr lang="pl-PL" dirty="0" smtClean="0"/>
          </a:br>
          <a:r>
            <a:rPr lang="pl-PL" dirty="0" smtClean="0"/>
            <a:t>- lub uczestnik projektu przerwie udział w projekcie z innych powodów niż podjęcie zatrudnienia.</a:t>
          </a:r>
          <a:endParaRPr lang="pl-PL" dirty="0"/>
        </a:p>
      </dgm:t>
    </dgm:pt>
    <dgm:pt modelId="{CDBCE24B-E7D7-4D54-BDC4-C1F01A583CA4}" type="parTrans" cxnId="{E99931C1-31EC-4BA9-A3A0-A804FAC660C4}">
      <dgm:prSet/>
      <dgm:spPr/>
      <dgm:t>
        <a:bodyPr/>
        <a:lstStyle/>
        <a:p>
          <a:endParaRPr lang="pl-PL"/>
        </a:p>
      </dgm:t>
    </dgm:pt>
    <dgm:pt modelId="{60DFEE02-3A7A-465F-A971-A0F721EC9BD3}" type="sibTrans" cxnId="{E99931C1-31EC-4BA9-A3A0-A804FAC660C4}">
      <dgm:prSet/>
      <dgm:spPr/>
      <dgm:t>
        <a:bodyPr/>
        <a:lstStyle/>
        <a:p>
          <a:endParaRPr lang="pl-PL"/>
        </a:p>
      </dgm:t>
    </dgm:pt>
    <dgm:pt modelId="{373C48FC-FC96-4CE2-BEFA-70B41372165A}" type="pres">
      <dgm:prSet presAssocID="{DDFC3CCD-FAE8-40A9-9D03-59979A8284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437858-F709-4BA6-8E25-F66D1C506277}" type="pres">
      <dgm:prSet presAssocID="{C0700525-B073-48F0-AC84-019C34A13CE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40BB60-9811-4C3C-9F00-57F6816AD600}" type="presOf" srcId="{C0700525-B073-48F0-AC84-019C34A13CEA}" destId="{76437858-F709-4BA6-8E25-F66D1C506277}" srcOrd="0" destOrd="0" presId="urn:microsoft.com/office/officeart/2005/8/layout/default"/>
    <dgm:cxn modelId="{E99931C1-31EC-4BA9-A3A0-A804FAC660C4}" srcId="{DDFC3CCD-FAE8-40A9-9D03-59979A828449}" destId="{C0700525-B073-48F0-AC84-019C34A13CEA}" srcOrd="0" destOrd="0" parTransId="{CDBCE24B-E7D7-4D54-BDC4-C1F01A583CA4}" sibTransId="{60DFEE02-3A7A-465F-A971-A0F721EC9BD3}"/>
    <dgm:cxn modelId="{AB1A79C8-D332-4AE0-95FC-353D0E7B6CCF}" type="presOf" srcId="{DDFC3CCD-FAE8-40A9-9D03-59979A828449}" destId="{373C48FC-FC96-4CE2-BEFA-70B41372165A}" srcOrd="0" destOrd="0" presId="urn:microsoft.com/office/officeart/2005/8/layout/default"/>
    <dgm:cxn modelId="{B485E8C9-1564-4AF7-B0FB-D266B0A7395D}" type="presParOf" srcId="{373C48FC-FC96-4CE2-BEFA-70B41372165A}" destId="{76437858-F709-4BA6-8E25-F66D1C5062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F6E921-198C-4DE2-8993-D1E0ECFC7A8E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72411AA6-984D-43E6-A4CA-84E507CA4A3C}">
      <dgm:prSet custT="1"/>
      <dgm:spPr/>
      <dgm:t>
        <a:bodyPr/>
        <a:lstStyle/>
        <a:p>
          <a:pPr rtl="0"/>
          <a:r>
            <a:rPr lang="pl-PL" sz="2400" b="1" dirty="0" smtClean="0"/>
            <a:t>2. Stawka jednostkowa wsparcia </a:t>
          </a:r>
          <a:r>
            <a:rPr lang="pl-PL" sz="2400" b="1" u="sng" dirty="0" smtClean="0"/>
            <a:t>osób młodych pracujących </a:t>
          </a:r>
          <a:r>
            <a:rPr lang="pl-PL" sz="2400" b="1" dirty="0" smtClean="0"/>
            <a:t>wynosi </a:t>
          </a:r>
          <a:r>
            <a:rPr lang="pl-PL" sz="2400" dirty="0" smtClean="0"/>
            <a:t> </a:t>
          </a:r>
          <a:r>
            <a:rPr lang="pl-PL" sz="2800" b="1" dirty="0" smtClean="0"/>
            <a:t>4 780 zł</a:t>
          </a:r>
          <a:r>
            <a:rPr lang="pl-PL" sz="2000" b="1" dirty="0" smtClean="0"/>
            <a:t/>
          </a:r>
          <a:br>
            <a:rPr lang="pl-PL" sz="2000" b="1" dirty="0" smtClean="0"/>
          </a:br>
          <a:r>
            <a:rPr lang="pl-PL" sz="2000" b="1" dirty="0" smtClean="0"/>
            <a:t>	</a:t>
          </a:r>
          <a:r>
            <a:rPr lang="pl-PL" sz="2000" dirty="0" smtClean="0"/>
            <a:t/>
          </a:r>
          <a:br>
            <a:rPr lang="pl-PL" sz="2000" dirty="0" smtClean="0"/>
          </a:br>
          <a:r>
            <a:rPr lang="pl-PL" sz="2000" b="1" i="1" dirty="0" smtClean="0"/>
            <a:t>Beneficjent otrzymuje</a:t>
          </a:r>
          <a:r>
            <a:rPr lang="pl-PL" sz="2000" dirty="0" smtClean="0"/>
            <a:t>:  </a:t>
          </a:r>
          <a:br>
            <a:rPr lang="pl-PL" sz="2000" dirty="0" smtClean="0"/>
          </a:br>
          <a:r>
            <a:rPr lang="pl-PL" sz="2000" dirty="0" smtClean="0"/>
            <a:t>a) </a:t>
          </a:r>
          <a:r>
            <a:rPr lang="pl-PL" sz="2000" b="1" dirty="0" smtClean="0"/>
            <a:t>90% </a:t>
          </a:r>
          <a:r>
            <a:rPr lang="pl-PL" sz="2000" dirty="0" smtClean="0"/>
            <a:t>stawki jednostkowej, tj. 4 302 zł, za zrealizowanie usług zmierzających do poprawy sytuacji uczestnika na rynku pracy zgodnych z zakresem stawki jednostkowej, </a:t>
          </a:r>
          <a:br>
            <a:rPr lang="pl-PL" sz="2000" dirty="0" smtClean="0"/>
          </a:br>
          <a:r>
            <a:rPr lang="pl-PL" sz="2000" dirty="0" smtClean="0"/>
            <a:t>b) </a:t>
          </a:r>
          <a:r>
            <a:rPr lang="pl-PL" sz="2000" b="1" dirty="0" smtClean="0"/>
            <a:t>10% </a:t>
          </a:r>
          <a:r>
            <a:rPr lang="pl-PL" sz="2000" dirty="0" smtClean="0"/>
            <a:t>stawki jednostkowej, tj. 478 zł, za doprowadzenie uczestnika projektu do poprawy jego sytuacji na rynku pracy spełniającej kryterium efektywności zawodowej, przy czym ta stawka  jednostkowa wypłacana jest jedynie w sytuacji, gdy beneficjent jest uprawniony do otrzymania stawki jednostkowej, o której mowa w lit. a), </a:t>
          </a:r>
          <a:br>
            <a:rPr lang="pl-PL" sz="2000" dirty="0" smtClean="0"/>
          </a:br>
          <a:r>
            <a:rPr lang="pl-PL" sz="2000" dirty="0" smtClean="0"/>
            <a:t>c) </a:t>
          </a:r>
          <a:r>
            <a:rPr lang="pl-PL" sz="2000" b="1" dirty="0" smtClean="0"/>
            <a:t>50%</a:t>
          </a:r>
          <a:r>
            <a:rPr lang="pl-PL" sz="2000" dirty="0" smtClean="0"/>
            <a:t> stawki jednostkowej, tj. 2 390 zł, gdy uczestnik przerwie udział w projekcie z powodu poprawy swojej sytuacji na rynku pracy spełniającej kryterium efektywności zawodowej i jednocześnie w ramach projektu dla uczestnika opracowano IPD lub inny dokument pełniący analogiczną funkcję oraz w chwili podjęcia zatrudnienia uczestnik brał udział przynajmniej </a:t>
          </a:r>
          <a:br>
            <a:rPr lang="pl-PL" sz="2000" dirty="0" smtClean="0"/>
          </a:br>
          <a:r>
            <a:rPr lang="pl-PL" sz="2000" dirty="0" smtClean="0"/>
            <a:t>w jednej z form wsparcia przewidzianych w IPD lub analogicznym dokumencie, innej niż obligatoryjnej: pośrednictwo pracy i poradnictwo zawodowe. </a:t>
          </a:r>
          <a:endParaRPr lang="pl-PL" sz="2000" dirty="0"/>
        </a:p>
      </dgm:t>
    </dgm:pt>
    <dgm:pt modelId="{31D3F3D0-EE33-46DD-BF0F-17F38F9EB3B1}" type="parTrans" cxnId="{583EA755-902D-429A-9426-8B2077D9C1AD}">
      <dgm:prSet/>
      <dgm:spPr/>
      <dgm:t>
        <a:bodyPr/>
        <a:lstStyle/>
        <a:p>
          <a:endParaRPr lang="pl-PL"/>
        </a:p>
      </dgm:t>
    </dgm:pt>
    <dgm:pt modelId="{0A2CF9EA-1BC2-4E05-BEC1-4D9E270181E5}" type="sibTrans" cxnId="{583EA755-902D-429A-9426-8B2077D9C1AD}">
      <dgm:prSet/>
      <dgm:spPr/>
      <dgm:t>
        <a:bodyPr/>
        <a:lstStyle/>
        <a:p>
          <a:endParaRPr lang="pl-PL"/>
        </a:p>
      </dgm:t>
    </dgm:pt>
    <dgm:pt modelId="{F0E81F45-BF19-4A46-A31B-9CFF7A861DAE}" type="pres">
      <dgm:prSet presAssocID="{32F6E921-198C-4DE2-8993-D1E0ECFC7A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CB8FBC1-FE75-4DE1-8CE3-5E06E6B20DD0}" type="pres">
      <dgm:prSet presAssocID="{72411AA6-984D-43E6-A4CA-84E507CA4A3C}" presName="hierRoot1" presStyleCnt="0">
        <dgm:presLayoutVars>
          <dgm:hierBranch val="init"/>
        </dgm:presLayoutVars>
      </dgm:prSet>
      <dgm:spPr/>
      <dgm:t>
        <a:bodyPr/>
        <a:lstStyle/>
        <a:p>
          <a:endParaRPr lang="pl-PL"/>
        </a:p>
      </dgm:t>
    </dgm:pt>
    <dgm:pt modelId="{F4B27002-483E-42AC-919F-7CBA5CC8F663}" type="pres">
      <dgm:prSet presAssocID="{72411AA6-984D-43E6-A4CA-84E507CA4A3C}" presName="rootComposite1" presStyleCnt="0"/>
      <dgm:spPr/>
      <dgm:t>
        <a:bodyPr/>
        <a:lstStyle/>
        <a:p>
          <a:endParaRPr lang="pl-PL"/>
        </a:p>
      </dgm:t>
    </dgm:pt>
    <dgm:pt modelId="{D385AA45-24C2-4B8E-A359-45870D0791D4}" type="pres">
      <dgm:prSet presAssocID="{72411AA6-984D-43E6-A4CA-84E507CA4A3C}" presName="rootText1" presStyleLbl="node0" presStyleIdx="0" presStyleCnt="1" custScaleX="113778" custScaleY="10564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1FF1C65-BA02-42BB-ACF0-04CFD94C36C5}" type="pres">
      <dgm:prSet presAssocID="{72411AA6-984D-43E6-A4CA-84E507CA4A3C}" presName="rootConnector1" presStyleLbl="node1" presStyleIdx="0" presStyleCnt="0"/>
      <dgm:spPr/>
      <dgm:t>
        <a:bodyPr/>
        <a:lstStyle/>
        <a:p>
          <a:endParaRPr lang="pl-PL"/>
        </a:p>
      </dgm:t>
    </dgm:pt>
    <dgm:pt modelId="{6B2DED47-27D1-4EB0-80B8-924565B0E2FC}" type="pres">
      <dgm:prSet presAssocID="{72411AA6-984D-43E6-A4CA-84E507CA4A3C}" presName="hierChild2" presStyleCnt="0"/>
      <dgm:spPr/>
      <dgm:t>
        <a:bodyPr/>
        <a:lstStyle/>
        <a:p>
          <a:endParaRPr lang="pl-PL"/>
        </a:p>
      </dgm:t>
    </dgm:pt>
    <dgm:pt modelId="{21FACC1D-0792-471C-AF76-40B53F1432AA}" type="pres">
      <dgm:prSet presAssocID="{72411AA6-984D-43E6-A4CA-84E507CA4A3C}" presName="hierChild3" presStyleCnt="0"/>
      <dgm:spPr/>
      <dgm:t>
        <a:bodyPr/>
        <a:lstStyle/>
        <a:p>
          <a:endParaRPr lang="pl-PL"/>
        </a:p>
      </dgm:t>
    </dgm:pt>
  </dgm:ptLst>
  <dgm:cxnLst>
    <dgm:cxn modelId="{B84E2F67-65E2-4AE2-A77D-9850EF11EFDA}" type="presOf" srcId="{72411AA6-984D-43E6-A4CA-84E507CA4A3C}" destId="{D385AA45-24C2-4B8E-A359-45870D0791D4}" srcOrd="0" destOrd="0" presId="urn:microsoft.com/office/officeart/2005/8/layout/orgChart1"/>
    <dgm:cxn modelId="{DCA7E4D7-8442-4429-87BA-72F16BCE9CAA}" type="presOf" srcId="{32F6E921-198C-4DE2-8993-D1E0ECFC7A8E}" destId="{F0E81F45-BF19-4A46-A31B-9CFF7A861DAE}" srcOrd="0" destOrd="0" presId="urn:microsoft.com/office/officeart/2005/8/layout/orgChart1"/>
    <dgm:cxn modelId="{BF88D0EB-57AD-4264-9161-19987014292D}" type="presOf" srcId="{72411AA6-984D-43E6-A4CA-84E507CA4A3C}" destId="{F1FF1C65-BA02-42BB-ACF0-04CFD94C36C5}" srcOrd="1" destOrd="0" presId="urn:microsoft.com/office/officeart/2005/8/layout/orgChart1"/>
    <dgm:cxn modelId="{583EA755-902D-429A-9426-8B2077D9C1AD}" srcId="{32F6E921-198C-4DE2-8993-D1E0ECFC7A8E}" destId="{72411AA6-984D-43E6-A4CA-84E507CA4A3C}" srcOrd="0" destOrd="0" parTransId="{31D3F3D0-EE33-46DD-BF0F-17F38F9EB3B1}" sibTransId="{0A2CF9EA-1BC2-4E05-BEC1-4D9E270181E5}"/>
    <dgm:cxn modelId="{3A0FA526-15C2-442E-AB8C-0047D8C32A36}" type="presParOf" srcId="{F0E81F45-BF19-4A46-A31B-9CFF7A861DAE}" destId="{6CB8FBC1-FE75-4DE1-8CE3-5E06E6B20DD0}" srcOrd="0" destOrd="0" presId="urn:microsoft.com/office/officeart/2005/8/layout/orgChart1"/>
    <dgm:cxn modelId="{B9ACE3E9-519D-4F2A-98AE-7F0643A182A4}" type="presParOf" srcId="{6CB8FBC1-FE75-4DE1-8CE3-5E06E6B20DD0}" destId="{F4B27002-483E-42AC-919F-7CBA5CC8F663}" srcOrd="0" destOrd="0" presId="urn:microsoft.com/office/officeart/2005/8/layout/orgChart1"/>
    <dgm:cxn modelId="{58EBA566-BD18-49F9-A944-EE02A2EC884D}" type="presParOf" srcId="{F4B27002-483E-42AC-919F-7CBA5CC8F663}" destId="{D385AA45-24C2-4B8E-A359-45870D0791D4}" srcOrd="0" destOrd="0" presId="urn:microsoft.com/office/officeart/2005/8/layout/orgChart1"/>
    <dgm:cxn modelId="{731C39FC-E00D-4FDB-BC71-8C4F9234D167}" type="presParOf" srcId="{F4B27002-483E-42AC-919F-7CBA5CC8F663}" destId="{F1FF1C65-BA02-42BB-ACF0-04CFD94C36C5}" srcOrd="1" destOrd="0" presId="urn:microsoft.com/office/officeart/2005/8/layout/orgChart1"/>
    <dgm:cxn modelId="{E1810B10-70FB-434A-A92A-83811701180D}" type="presParOf" srcId="{6CB8FBC1-FE75-4DE1-8CE3-5E06E6B20DD0}" destId="{6B2DED47-27D1-4EB0-80B8-924565B0E2FC}" srcOrd="1" destOrd="0" presId="urn:microsoft.com/office/officeart/2005/8/layout/orgChart1"/>
    <dgm:cxn modelId="{D0FF361D-0B16-4121-8CA5-8D27F99AB3A5}" type="presParOf" srcId="{6CB8FBC1-FE75-4DE1-8CE3-5E06E6B20DD0}" destId="{21FACC1D-0792-471C-AF76-40B53F143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BF6722-640E-497A-8E5C-8C033100D680}" type="doc">
      <dgm:prSet loTypeId="urn:microsoft.com/office/officeart/2005/8/layout/target3" loCatId="relationship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pl-PL"/>
        </a:p>
      </dgm:t>
    </dgm:pt>
    <dgm:pt modelId="{02ADEA76-CE1D-4D36-8756-120322945878}">
      <dgm:prSet custT="1"/>
      <dgm:spPr/>
      <dgm:t>
        <a:bodyPr/>
        <a:lstStyle/>
        <a:p>
          <a:pPr rtl="0"/>
          <a:r>
            <a:rPr lang="pl-PL" sz="2800" b="1" dirty="0" smtClean="0">
              <a:solidFill>
                <a:schemeClr val="tx1"/>
              </a:solidFill>
            </a:rPr>
            <a:t>Przykład </a:t>
          </a:r>
          <a:r>
            <a:rPr lang="pl-PL" sz="1800" b="1" dirty="0" smtClean="0">
              <a:solidFill>
                <a:schemeClr val="tx1"/>
              </a:solidFill>
            </a:rPr>
            <a:t/>
          </a:r>
          <a:br>
            <a:rPr lang="pl-PL" sz="1800" b="1" dirty="0" smtClean="0">
              <a:solidFill>
                <a:schemeClr val="tx1"/>
              </a:solidFill>
            </a:rPr>
          </a:br>
          <a:r>
            <a:rPr lang="pl-PL" sz="1800" b="1" dirty="0" smtClean="0">
              <a:solidFill>
                <a:schemeClr val="tx1"/>
              </a:solidFill>
            </a:rPr>
            <a:t> </a:t>
          </a:r>
          <a:br>
            <a:rPr lang="pl-PL" sz="1800" b="1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Beneficjent wskazuje w szczegółowym budżecie projektu kalkulację wydatków przy uwzględnieniu stawki jednostkowej w wysokości 100%, tj.</a:t>
          </a:r>
          <a:r>
            <a:rPr lang="pl-PL" sz="1800" b="1" dirty="0" smtClean="0">
              <a:solidFill>
                <a:schemeClr val="tx1"/>
              </a:solidFill>
            </a:rPr>
            <a:t> </a:t>
          </a:r>
          <a:r>
            <a:rPr lang="pl-PL" sz="1800" dirty="0" smtClean="0">
              <a:solidFill>
                <a:schemeClr val="tx1"/>
              </a:solidFill>
            </a:rPr>
            <a:t> 4 780 zł (w przypadku, gdy projekt dotyczy wsparcia 50 osób, kalkulacja w szczegółowym budżecie projektu będzie wyglądać następująco 50 osób * 4 780 zł).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Dopiero na etapie rozliczania projektu, beneficjent we wniosku o płatność będzie wskazywał stawkę jednostkową w wysokości odpowiadającej liczbie osób: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-  które poprawiły swoją sytuację na rynku pracy zgodnie z kryterium efektywności zawodowej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(x osób * 100% stawki jednostkowej),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- które otrzymały pełne wsparcie przewidziane w IPD, ale nie poprawiły swojej sytuacji na rynku pracy zgodnie z kryterium efektywności zawodowej (x osób * 90% stawki jednostkowej) oraz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- które w trakcie udzielania im wsparcia poprawiły swoją sytuację na rynku pracy zgodnie z kryterium efektywności zawodowej i uczestniczyły przynajmniej w jednej nieobligatoryjnej formie wsparcia wynikającej z IPD (x osób * 50% jednostkowej).    </a:t>
          </a:r>
          <a:r>
            <a:rPr lang="pl-PL" sz="1400" dirty="0" smtClean="0">
              <a:solidFill>
                <a:schemeClr val="tx1"/>
              </a:solidFill>
            </a:rPr>
            <a:t/>
          </a:r>
          <a:br>
            <a:rPr lang="pl-PL" sz="1400" dirty="0" smtClean="0">
              <a:solidFill>
                <a:schemeClr val="tx1"/>
              </a:solidFill>
            </a:rPr>
          </a:br>
          <a:endParaRPr lang="pl-PL" sz="1400" dirty="0">
            <a:solidFill>
              <a:schemeClr val="tx1"/>
            </a:solidFill>
          </a:endParaRPr>
        </a:p>
      </dgm:t>
    </dgm:pt>
    <dgm:pt modelId="{4CD8B398-2926-40CB-A7CC-B3F682D983D4}" type="parTrans" cxnId="{949DD6CE-EE4C-4362-82A2-95A6669F06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8D130AD-E5BA-44C3-B59E-AC87979B4588}" type="sibTrans" cxnId="{949DD6CE-EE4C-4362-82A2-95A6669F06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3D4B5F4-B087-41C1-9F85-1664BCA8FDA5}" type="pres">
      <dgm:prSet presAssocID="{C0BF6722-640E-497A-8E5C-8C033100D68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AED5895-E709-4D23-B68B-593B4D4E08B5}" type="pres">
      <dgm:prSet presAssocID="{02ADEA76-CE1D-4D36-8756-120322945878}" presName="circle1" presStyleLbl="node1" presStyleIdx="0" presStyleCnt="1" custLinFactNeighborX="597" custLinFactNeighborY="-597"/>
      <dgm:spPr/>
      <dgm:t>
        <a:bodyPr/>
        <a:lstStyle/>
        <a:p>
          <a:endParaRPr lang="pl-PL"/>
        </a:p>
      </dgm:t>
    </dgm:pt>
    <dgm:pt modelId="{464ED27C-320A-4331-A306-8593785AC30D}" type="pres">
      <dgm:prSet presAssocID="{02ADEA76-CE1D-4D36-8756-120322945878}" presName="space" presStyleCnt="0"/>
      <dgm:spPr/>
      <dgm:t>
        <a:bodyPr/>
        <a:lstStyle/>
        <a:p>
          <a:endParaRPr lang="pl-PL"/>
        </a:p>
      </dgm:t>
    </dgm:pt>
    <dgm:pt modelId="{26158088-690F-4572-BD89-361DD46B4CAD}" type="pres">
      <dgm:prSet presAssocID="{02ADEA76-CE1D-4D36-8756-120322945878}" presName="rect1" presStyleLbl="alignAcc1" presStyleIdx="0" presStyleCnt="1" custLinFactNeighborY="597"/>
      <dgm:spPr/>
      <dgm:t>
        <a:bodyPr/>
        <a:lstStyle/>
        <a:p>
          <a:endParaRPr lang="pl-PL"/>
        </a:p>
      </dgm:t>
    </dgm:pt>
    <dgm:pt modelId="{D76F6F99-184B-49B8-B4D2-C48B0B1B0F3B}" type="pres">
      <dgm:prSet presAssocID="{02ADEA76-CE1D-4D36-8756-12032294587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8912CF-9413-4269-A93A-AF26C33976AD}" type="presOf" srcId="{02ADEA76-CE1D-4D36-8756-120322945878}" destId="{26158088-690F-4572-BD89-361DD46B4CAD}" srcOrd="0" destOrd="0" presId="urn:microsoft.com/office/officeart/2005/8/layout/target3"/>
    <dgm:cxn modelId="{949DD6CE-EE4C-4362-82A2-95A6669F06B3}" srcId="{C0BF6722-640E-497A-8E5C-8C033100D680}" destId="{02ADEA76-CE1D-4D36-8756-120322945878}" srcOrd="0" destOrd="0" parTransId="{4CD8B398-2926-40CB-A7CC-B3F682D983D4}" sibTransId="{48D130AD-E5BA-44C3-B59E-AC87979B4588}"/>
    <dgm:cxn modelId="{D833FAE3-047A-41E7-B03E-BC1B07B166A4}" type="presOf" srcId="{02ADEA76-CE1D-4D36-8756-120322945878}" destId="{D76F6F99-184B-49B8-B4D2-C48B0B1B0F3B}" srcOrd="1" destOrd="0" presId="urn:microsoft.com/office/officeart/2005/8/layout/target3"/>
    <dgm:cxn modelId="{9BC3B677-AEC6-4354-A227-A90C32380272}" type="presOf" srcId="{C0BF6722-640E-497A-8E5C-8C033100D680}" destId="{03D4B5F4-B087-41C1-9F85-1664BCA8FDA5}" srcOrd="0" destOrd="0" presId="urn:microsoft.com/office/officeart/2005/8/layout/target3"/>
    <dgm:cxn modelId="{E713E5CE-E0E6-448E-8053-AF4565269F8C}" type="presParOf" srcId="{03D4B5F4-B087-41C1-9F85-1664BCA8FDA5}" destId="{2AED5895-E709-4D23-B68B-593B4D4E08B5}" srcOrd="0" destOrd="0" presId="urn:microsoft.com/office/officeart/2005/8/layout/target3"/>
    <dgm:cxn modelId="{B964B67E-2983-4AF5-B097-29977C030DC4}" type="presParOf" srcId="{03D4B5F4-B087-41C1-9F85-1664BCA8FDA5}" destId="{464ED27C-320A-4331-A306-8593785AC30D}" srcOrd="1" destOrd="0" presId="urn:microsoft.com/office/officeart/2005/8/layout/target3"/>
    <dgm:cxn modelId="{C265E732-95F2-4B84-B34E-9850071AD45C}" type="presParOf" srcId="{03D4B5F4-B087-41C1-9F85-1664BCA8FDA5}" destId="{26158088-690F-4572-BD89-361DD46B4CAD}" srcOrd="2" destOrd="0" presId="urn:microsoft.com/office/officeart/2005/8/layout/target3"/>
    <dgm:cxn modelId="{77887BE3-60DD-48C0-99D4-6E73D487DFD1}" type="presParOf" srcId="{03D4B5F4-B087-41C1-9F85-1664BCA8FDA5}" destId="{D76F6F99-184B-49B8-B4D2-C48B0B1B0F3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EC1032-AA25-4865-84CD-9601C51DDB2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4F88005D-D1E6-441C-896D-B6EA0116654B}">
      <dgm:prSet/>
      <dgm:spPr/>
      <dgm:t>
        <a:bodyPr/>
        <a:lstStyle/>
        <a:p>
          <a:pPr rtl="0"/>
          <a:r>
            <a:rPr lang="pl-PL" b="1" dirty="0" smtClean="0"/>
            <a:t>Stawka jednostkowa nie będzie kwalifikowalna w ogóle w przypadku, gdy: 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- uczestnik przerwie udział w projekcie z powodu poprawy swojej sytuacji na rynku pracy, a w ramach projektu opracowano dla niego jedynie IPD lub inny dokument pełniący analogiczną funkcję; </a:t>
          </a:r>
          <a:br>
            <a:rPr lang="pl-PL" dirty="0" smtClean="0"/>
          </a:br>
          <a:r>
            <a:rPr lang="pl-PL" dirty="0" smtClean="0"/>
            <a:t>- lub opracowano dla niego IPD lub inny dokument pełniący analogiczną funkcję oraz dodatkowo objęto go wsparciem jedynie formami obligatoryjnymi, tj. pośrednictwem pracy lub poradnictwem zawodowym,</a:t>
          </a:r>
          <a:br>
            <a:rPr lang="pl-PL" dirty="0" smtClean="0"/>
          </a:br>
          <a:r>
            <a:rPr lang="pl-PL" dirty="0" smtClean="0"/>
            <a:t>- lub uczestnik projektu przerwie udział w projekcie z innych powodów niż poprawa sytuacji na rynku pracy w rozumieniu kryterium efektywności zawodowej.</a:t>
          </a:r>
          <a:endParaRPr lang="pl-PL" dirty="0"/>
        </a:p>
      </dgm:t>
    </dgm:pt>
    <dgm:pt modelId="{9E5C763E-A821-4067-9F4C-9075AE1A5E52}" type="parTrans" cxnId="{507B1BA6-C8C6-4D2C-A1DD-75564E22394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169BDE0-81A9-4D75-AC37-3CBB0F9912F6}" type="sibTrans" cxnId="{507B1BA6-C8C6-4D2C-A1DD-75564E22394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789853A-EAB0-4F91-A0D3-E415CA19CE51}" type="pres">
      <dgm:prSet presAssocID="{83EC1032-AA25-4865-84CD-9601C51DDB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44A65F8-C4F4-412D-8814-DDCA22557F36}" type="pres">
      <dgm:prSet presAssocID="{4F88005D-D1E6-441C-896D-B6EA0116654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A2DBB9-3648-4687-A6D7-EC3394BB661F}" type="presOf" srcId="{4F88005D-D1E6-441C-896D-B6EA0116654B}" destId="{D44A65F8-C4F4-412D-8814-DDCA22557F36}" srcOrd="0" destOrd="0" presId="urn:microsoft.com/office/officeart/2005/8/layout/default"/>
    <dgm:cxn modelId="{507B1BA6-C8C6-4D2C-A1DD-75564E223941}" srcId="{83EC1032-AA25-4865-84CD-9601C51DDB2F}" destId="{4F88005D-D1E6-441C-896D-B6EA0116654B}" srcOrd="0" destOrd="0" parTransId="{9E5C763E-A821-4067-9F4C-9075AE1A5E52}" sibTransId="{4169BDE0-81A9-4D75-AC37-3CBB0F9912F6}"/>
    <dgm:cxn modelId="{B4F4E343-2586-4C40-8578-7A885A561CFD}" type="presOf" srcId="{83EC1032-AA25-4865-84CD-9601C51DDB2F}" destId="{E789853A-EAB0-4F91-A0D3-E415CA19CE51}" srcOrd="0" destOrd="0" presId="urn:microsoft.com/office/officeart/2005/8/layout/default"/>
    <dgm:cxn modelId="{B53D9B09-7779-498F-B5F1-BC79E7DC6967}" type="presParOf" srcId="{E789853A-EAB0-4F91-A0D3-E415CA19CE51}" destId="{D44A65F8-C4F4-412D-8814-DDCA22557F36}" srcOrd="0" destOrd="0" presId="urn:microsoft.com/office/officeart/2005/8/layout/defaul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8FF6B3-717F-4C43-B438-531F0EC7580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1095E644-6A4E-475A-9B28-DB5CFEE91C8D}">
      <dgm:prSet/>
      <dgm:spPr/>
      <dgm:t>
        <a:bodyPr/>
        <a:lstStyle/>
        <a:p>
          <a:pPr rtl="0"/>
          <a:r>
            <a:rPr lang="pl-PL" smtClean="0"/>
            <a:t>Wskaźniki rozliczające stawkę jednostkową</a:t>
          </a:r>
          <a:endParaRPr lang="pl-PL"/>
        </a:p>
      </dgm:t>
    </dgm:pt>
    <dgm:pt modelId="{0C689F8A-623D-422E-BF1B-04350720E33E}" type="parTrans" cxnId="{43136E4F-4ACA-4B97-8F9F-A43DC8288DE3}">
      <dgm:prSet/>
      <dgm:spPr/>
      <dgm:t>
        <a:bodyPr/>
        <a:lstStyle/>
        <a:p>
          <a:endParaRPr lang="pl-PL"/>
        </a:p>
      </dgm:t>
    </dgm:pt>
    <dgm:pt modelId="{660FAEEC-32E5-442C-84F8-A39D42DA22AA}" type="sibTrans" cxnId="{43136E4F-4ACA-4B97-8F9F-A43DC8288DE3}">
      <dgm:prSet/>
      <dgm:spPr/>
      <dgm:t>
        <a:bodyPr/>
        <a:lstStyle/>
        <a:p>
          <a:endParaRPr lang="pl-PL"/>
        </a:p>
      </dgm:t>
    </dgm:pt>
    <dgm:pt modelId="{B05C2C2A-39D9-4BC7-8733-A9E38B3F59EE}" type="pres">
      <dgm:prSet presAssocID="{158FF6B3-717F-4C43-B438-531F0EC758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373B96-D517-4FB6-A676-63EEA88A3AA5}" type="pres">
      <dgm:prSet presAssocID="{1095E644-6A4E-475A-9B28-DB5CFEE91C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136E4F-4ACA-4B97-8F9F-A43DC8288DE3}" srcId="{158FF6B3-717F-4C43-B438-531F0EC7580C}" destId="{1095E644-6A4E-475A-9B28-DB5CFEE91C8D}" srcOrd="0" destOrd="0" parTransId="{0C689F8A-623D-422E-BF1B-04350720E33E}" sibTransId="{660FAEEC-32E5-442C-84F8-A39D42DA22AA}"/>
    <dgm:cxn modelId="{CC91AD06-7828-400C-B36C-B49D49C98B0F}" type="presOf" srcId="{1095E644-6A4E-475A-9B28-DB5CFEE91C8D}" destId="{ED373B96-D517-4FB6-A676-63EEA88A3AA5}" srcOrd="0" destOrd="0" presId="urn:microsoft.com/office/officeart/2005/8/layout/vList2"/>
    <dgm:cxn modelId="{AEF68158-DD8A-482B-A3CC-C9D262E179B2}" type="presOf" srcId="{158FF6B3-717F-4C43-B438-531F0EC7580C}" destId="{B05C2C2A-39D9-4BC7-8733-A9E38B3F59EE}" srcOrd="0" destOrd="0" presId="urn:microsoft.com/office/officeart/2005/8/layout/vList2"/>
    <dgm:cxn modelId="{C5E12BE8-2C21-44A2-897A-7A34FDC4C81E}" type="presParOf" srcId="{B05C2C2A-39D9-4BC7-8733-A9E38B3F59EE}" destId="{ED373B96-D517-4FB6-A676-63EEA88A3A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3F749-8AEB-4418-A3C9-AF1754E907C6}">
      <dsp:nvSpPr>
        <dsp:cNvPr id="0" name=""/>
        <dsp:cNvSpPr/>
      </dsp:nvSpPr>
      <dsp:spPr>
        <a:xfrm>
          <a:off x="3816" y="0"/>
          <a:ext cx="7809216" cy="1066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b="1" kern="1200" dirty="0" smtClean="0"/>
            <a:t>Stawki Jednostkowe</a:t>
          </a:r>
          <a:endParaRPr lang="pl-PL" sz="4600" kern="1200" dirty="0"/>
        </a:p>
      </dsp:txBody>
      <dsp:txXfrm>
        <a:off x="35062" y="31246"/>
        <a:ext cx="7746724" cy="10043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FC2-64A6-4961-BDD3-7C9F854B9364}">
      <dsp:nvSpPr>
        <dsp:cNvPr id="0" name=""/>
        <dsp:cNvSpPr/>
      </dsp:nvSpPr>
      <dsp:spPr>
        <a:xfrm>
          <a:off x="0" y="1916"/>
          <a:ext cx="10515600" cy="112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Wskaźniki stawki jednostkowej aktywizacji zawodowej osób młodych niepracujących:</a:t>
          </a:r>
          <a:endParaRPr lang="pl-PL" sz="2000" kern="1200" dirty="0"/>
        </a:p>
      </dsp:txBody>
      <dsp:txXfrm>
        <a:off x="54677" y="56593"/>
        <a:ext cx="10406246" cy="1010718"/>
      </dsp:txXfrm>
    </dsp:sp>
    <dsp:sp modelId="{40E3574A-5ED2-4807-A652-72817DD46565}">
      <dsp:nvSpPr>
        <dsp:cNvPr id="0" name=""/>
        <dsp:cNvSpPr/>
      </dsp:nvSpPr>
      <dsp:spPr>
        <a:xfrm>
          <a:off x="0" y="1136191"/>
          <a:ext cx="10515600" cy="112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dla pełnej stawki jednostkowej aktywizacji zawodowej osób młodych niepracujących: </a:t>
          </a:r>
          <a:r>
            <a:rPr lang="pl-PL" sz="1600" u="sng" kern="1200" dirty="0" smtClean="0"/>
            <a:t>liczba uczestników projektu objętych kompleksowym wsparciem aktywizacji zawodowej doprowadzonych do zatrudnienia (100% stawki)</a:t>
          </a:r>
          <a:endParaRPr lang="pl-PL" sz="1600" kern="1200" dirty="0"/>
        </a:p>
      </dsp:txBody>
      <dsp:txXfrm>
        <a:off x="54677" y="1190868"/>
        <a:ext cx="10406246" cy="1010718"/>
      </dsp:txXfrm>
    </dsp:sp>
    <dsp:sp modelId="{57BD4518-B742-481E-95E4-A7E63D30A12D}">
      <dsp:nvSpPr>
        <dsp:cNvPr id="0" name=""/>
        <dsp:cNvSpPr/>
      </dsp:nvSpPr>
      <dsp:spPr>
        <a:xfrm>
          <a:off x="0" y="2270467"/>
          <a:ext cx="10515600" cy="112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dla obniżonej stawki jednostkowej aktywizacji zawodowej osób młodych niepracujących: </a:t>
          </a:r>
          <a:r>
            <a:rPr lang="pl-PL" sz="1600" u="sng" kern="1200" dirty="0" smtClean="0"/>
            <a:t>liczba uczestników projektu objętych </a:t>
          </a:r>
          <a:br>
            <a:rPr lang="pl-PL" sz="1600" u="sng" kern="1200" dirty="0" smtClean="0"/>
          </a:br>
          <a:r>
            <a:rPr lang="pl-PL" sz="1600" kern="1200" dirty="0" smtClean="0"/>
            <a:t>      </a:t>
          </a:r>
          <a:r>
            <a:rPr lang="pl-PL" sz="1600" u="sng" kern="1200" dirty="0" smtClean="0"/>
            <a:t>kompleksowym wsparciem aktywizacji zawodowej (90% stawki)</a:t>
          </a:r>
          <a:endParaRPr lang="pl-PL" sz="1600" kern="1200" dirty="0"/>
        </a:p>
      </dsp:txBody>
      <dsp:txXfrm>
        <a:off x="54677" y="2325144"/>
        <a:ext cx="10406246" cy="1010718"/>
      </dsp:txXfrm>
    </dsp:sp>
    <dsp:sp modelId="{59CC160B-011F-450D-8319-AC7F3D4FBBEB}">
      <dsp:nvSpPr>
        <dsp:cNvPr id="0" name=""/>
        <dsp:cNvSpPr/>
      </dsp:nvSpPr>
      <dsp:spPr>
        <a:xfrm>
          <a:off x="0" y="3404743"/>
          <a:ext cx="10515600" cy="112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- dla stawki jednostkowej aktywizacji zawodowej osób młodych niepracujących opuszczających projekt: </a:t>
          </a:r>
          <a:r>
            <a:rPr lang="pl-PL" sz="1600" u="sng" kern="1200" dirty="0" smtClean="0"/>
            <a:t>liczba uczestników projektu </a:t>
          </a:r>
          <a:br>
            <a:rPr lang="pl-PL" sz="1600" u="sng" kern="1200" dirty="0" smtClean="0"/>
          </a:br>
          <a:r>
            <a:rPr lang="pl-PL" sz="1600" kern="1200" dirty="0" smtClean="0"/>
            <a:t>     </a:t>
          </a:r>
          <a:r>
            <a:rPr lang="pl-PL" sz="1600" u="sng" kern="1200" dirty="0" smtClean="0"/>
            <a:t>objętych wsparciem aktywizacji zawodowej, którzy opuścili projekt </a:t>
          </a:r>
          <a:br>
            <a:rPr lang="pl-PL" sz="1600" u="sng" kern="1200" dirty="0" smtClean="0"/>
          </a:br>
          <a:r>
            <a:rPr lang="pl-PL" sz="1600" kern="1200" dirty="0" smtClean="0"/>
            <a:t>     </a:t>
          </a:r>
          <a:r>
            <a:rPr lang="pl-PL" sz="1600" u="sng" kern="1200" dirty="0" smtClean="0"/>
            <a:t>w związku z podjęciem zatrudnienia (50% stawki)</a:t>
          </a:r>
          <a:endParaRPr lang="pl-PL" sz="1600" kern="1200" dirty="0"/>
        </a:p>
      </dsp:txBody>
      <dsp:txXfrm>
        <a:off x="54677" y="3459420"/>
        <a:ext cx="10406246" cy="10107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3B96-D517-4FB6-A676-63EEA88A3AA5}">
      <dsp:nvSpPr>
        <dsp:cNvPr id="0" name=""/>
        <dsp:cNvSpPr/>
      </dsp:nvSpPr>
      <dsp:spPr>
        <a:xfrm>
          <a:off x="0" y="138267"/>
          <a:ext cx="7816697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dirty="0" smtClean="0"/>
            <a:t>Wskaźniki rozliczające stawkę jednostkową</a:t>
          </a:r>
          <a:endParaRPr lang="pl-PL" sz="3300" kern="1200" dirty="0"/>
        </a:p>
      </dsp:txBody>
      <dsp:txXfrm>
        <a:off x="38638" y="176905"/>
        <a:ext cx="7739421" cy="714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FC2-64A6-4961-BDD3-7C9F854B9364}">
      <dsp:nvSpPr>
        <dsp:cNvPr id="0" name=""/>
        <dsp:cNvSpPr/>
      </dsp:nvSpPr>
      <dsp:spPr>
        <a:xfrm>
          <a:off x="0" y="8325"/>
          <a:ext cx="105156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Wskaźniki stawki jednostkowej aktywizacji zawodowej osób młodych pracujących:</a:t>
          </a:r>
          <a:endParaRPr lang="pl-PL" sz="2400" kern="1200" dirty="0"/>
        </a:p>
      </dsp:txBody>
      <dsp:txXfrm>
        <a:off x="49347" y="57672"/>
        <a:ext cx="10416906" cy="912186"/>
      </dsp:txXfrm>
    </dsp:sp>
    <dsp:sp modelId="{40E3574A-5ED2-4807-A652-72817DD46565}">
      <dsp:nvSpPr>
        <dsp:cNvPr id="0" name=""/>
        <dsp:cNvSpPr/>
      </dsp:nvSpPr>
      <dsp:spPr>
        <a:xfrm>
          <a:off x="0" y="1174726"/>
          <a:ext cx="105156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- </a:t>
          </a:r>
          <a:r>
            <a:rPr lang="pl-PL" sz="1600" kern="1200" smtClean="0">
              <a:latin typeface="Calibri" panose="020F0502020204030204" pitchFamily="34" charset="0"/>
              <a:cs typeface="Calibri" panose="020F0502020204030204" pitchFamily="34" charset="0"/>
            </a:rPr>
            <a:t>dla pełnej stawki jednostkowej wsparcia osób młodych pracujących: </a:t>
          </a:r>
          <a:r>
            <a:rPr lang="pl-PL" sz="1600" u="sng" kern="1200" smtClean="0">
              <a:latin typeface="Calibri" panose="020F0502020204030204" pitchFamily="34" charset="0"/>
              <a:cs typeface="Calibri" panose="020F0502020204030204" pitchFamily="34" charset="0"/>
            </a:rPr>
            <a:t>liczba uczestników projektu objętych kompleksowym    wsparciem, których sytuacja na rynku pracy uległa poprawie (100% stawki)</a:t>
          </a:r>
          <a:endParaRPr lang="pl-PL" sz="1600" kern="1200" dirty="0"/>
        </a:p>
      </dsp:txBody>
      <dsp:txXfrm>
        <a:off x="49347" y="1224073"/>
        <a:ext cx="10416906" cy="912186"/>
      </dsp:txXfrm>
    </dsp:sp>
    <dsp:sp modelId="{57BD4518-B742-481E-95E4-A7E63D30A12D}">
      <dsp:nvSpPr>
        <dsp:cNvPr id="0" name=""/>
        <dsp:cNvSpPr/>
      </dsp:nvSpPr>
      <dsp:spPr>
        <a:xfrm>
          <a:off x="0" y="2341126"/>
          <a:ext cx="105156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- </a:t>
          </a:r>
          <a:r>
            <a:rPr lang="pl-PL" sz="1600" kern="1200" smtClean="0">
              <a:latin typeface="Calibri" panose="020F0502020204030204" pitchFamily="34" charset="0"/>
              <a:cs typeface="Calibri" panose="020F0502020204030204" pitchFamily="34" charset="0"/>
            </a:rPr>
            <a:t>dla obniżonej stawki jednostkowej wsparcia osób młodych pracujących: </a:t>
          </a:r>
          <a:r>
            <a:rPr lang="pl-PL" sz="1600" u="sng" kern="1200" smtClean="0">
              <a:latin typeface="Calibri" panose="020F0502020204030204" pitchFamily="34" charset="0"/>
              <a:cs typeface="Calibri" panose="020F0502020204030204" pitchFamily="34" charset="0"/>
            </a:rPr>
            <a:t>liczba uczestników projektu objętych kompleksowym </a:t>
          </a:r>
          <a:br>
            <a:rPr lang="pl-PL" sz="1600" u="sng" kern="120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pl-PL" sz="1600" kern="120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pl-PL" sz="1600" u="sng" kern="1200" smtClean="0">
              <a:latin typeface="Calibri" panose="020F0502020204030204" pitchFamily="34" charset="0"/>
              <a:cs typeface="Calibri" panose="020F0502020204030204" pitchFamily="34" charset="0"/>
            </a:rPr>
            <a:t>wsparciem w celu poprawy ich sytuacji na rynku pracy (90% stawki</a:t>
          </a:r>
          <a:endParaRPr lang="pl-PL" sz="1600" kern="1200" dirty="0"/>
        </a:p>
      </dsp:txBody>
      <dsp:txXfrm>
        <a:off x="49347" y="2390473"/>
        <a:ext cx="10416906" cy="912186"/>
      </dsp:txXfrm>
    </dsp:sp>
    <dsp:sp modelId="{59CC160B-011F-450D-8319-AC7F3D4FBBEB}">
      <dsp:nvSpPr>
        <dsp:cNvPr id="0" name=""/>
        <dsp:cNvSpPr/>
      </dsp:nvSpPr>
      <dsp:spPr>
        <a:xfrm>
          <a:off x="0" y="3507526"/>
          <a:ext cx="10515600" cy="101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- </a:t>
          </a:r>
          <a:r>
            <a:rPr lang="pl-PL" sz="1600" kern="1200" smtClean="0">
              <a:latin typeface="Calibri" panose="020F0502020204030204" pitchFamily="34" charset="0"/>
              <a:cs typeface="Calibri" panose="020F0502020204030204" pitchFamily="34" charset="0"/>
            </a:rPr>
            <a:t>dla stawki jednostkowej wsparcia osób młodych pracujących opuszczających projekt: </a:t>
          </a:r>
          <a:r>
            <a:rPr lang="pl-PL" sz="1600" u="sng" kern="1200" smtClean="0">
              <a:latin typeface="Calibri" panose="020F0502020204030204" pitchFamily="34" charset="0"/>
              <a:cs typeface="Calibri" panose="020F0502020204030204" pitchFamily="34" charset="0"/>
            </a:rPr>
            <a:t>liczba uczestników projektu objętych  wsparciem, którzy opuścili projekt w związku z poprawą ich sytuacji na rynku pracy (50% stawki)</a:t>
          </a:r>
          <a:endParaRPr lang="pl-PL" sz="1600" kern="1200" dirty="0"/>
        </a:p>
      </dsp:txBody>
      <dsp:txXfrm>
        <a:off x="49347" y="3556873"/>
        <a:ext cx="10416906" cy="9121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AD7A-166F-4C22-BE0D-E4819C192017}">
      <dsp:nvSpPr>
        <dsp:cNvPr id="0" name=""/>
        <dsp:cNvSpPr/>
      </dsp:nvSpPr>
      <dsp:spPr>
        <a:xfrm>
          <a:off x="0" y="0"/>
          <a:ext cx="4526732" cy="452673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F05DF-25BE-4AFD-BE00-1B73EED8823B}">
      <dsp:nvSpPr>
        <dsp:cNvPr id="0" name=""/>
        <dsp:cNvSpPr/>
      </dsp:nvSpPr>
      <dsp:spPr>
        <a:xfrm>
          <a:off x="2263366" y="0"/>
          <a:ext cx="8252234" cy="45267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smtClean="0"/>
            <a:t>Wydatki rozliczane stawkami jednostkowymi są traktowane jako wydatki poniesione. </a:t>
          </a:r>
          <a:endParaRPr lang="pl-PL" sz="2700" kern="1200"/>
        </a:p>
      </dsp:txBody>
      <dsp:txXfrm>
        <a:off x="2263366" y="0"/>
        <a:ext cx="8252234" cy="2150197"/>
      </dsp:txXfrm>
    </dsp:sp>
    <dsp:sp modelId="{E09FBB7D-A906-45C7-87AC-337D8A0B917C}">
      <dsp:nvSpPr>
        <dsp:cNvPr id="0" name=""/>
        <dsp:cNvSpPr/>
      </dsp:nvSpPr>
      <dsp:spPr>
        <a:xfrm>
          <a:off x="1188267" y="2150197"/>
          <a:ext cx="2150197" cy="21501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B0341-1E95-4F27-98C7-E07C916860CD}">
      <dsp:nvSpPr>
        <dsp:cNvPr id="0" name=""/>
        <dsp:cNvSpPr/>
      </dsp:nvSpPr>
      <dsp:spPr>
        <a:xfrm>
          <a:off x="2263366" y="2150197"/>
          <a:ext cx="8252234" cy="21501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smtClean="0"/>
            <a:t>Beneficjent nie ma obowiązku gromadzenia ani opisywania dokumentów księgowych w ramach projektu na potwierdzenie poniesienia wydatków, które zostały wykazane jako wydatki objęte stawkami jednostkowymi. </a:t>
          </a:r>
          <a:endParaRPr lang="pl-PL" sz="2700" kern="1200"/>
        </a:p>
      </dsp:txBody>
      <dsp:txXfrm>
        <a:off x="2263366" y="2150197"/>
        <a:ext cx="8252234" cy="215019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C524D-14BC-4F56-9A11-E8B0A4DC402D}">
      <dsp:nvSpPr>
        <dsp:cNvPr id="0" name=""/>
        <dsp:cNvSpPr/>
      </dsp:nvSpPr>
      <dsp:spPr>
        <a:xfrm>
          <a:off x="0" y="790"/>
          <a:ext cx="9977491" cy="18193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 umowie o dofinansowanie (wniosku o dofinansowanie) należy wskazać sposób weryfikacji oraz dokumenty potwierdzające wykonanie stawek jednostkowych – co podlega zatwierdzeniu przez właściwą instytucję.</a:t>
          </a:r>
          <a:endParaRPr lang="pl-PL" sz="1800" kern="1200" dirty="0"/>
        </a:p>
      </dsp:txBody>
      <dsp:txXfrm>
        <a:off x="88811" y="89601"/>
        <a:ext cx="9799869" cy="1641687"/>
      </dsp:txXfrm>
    </dsp:sp>
    <dsp:sp modelId="{BA6C1FE6-A074-4E01-8BD9-7BAFB843289F}">
      <dsp:nvSpPr>
        <dsp:cNvPr id="0" name=""/>
        <dsp:cNvSpPr/>
      </dsp:nvSpPr>
      <dsp:spPr>
        <a:xfrm>
          <a:off x="0" y="1831884"/>
          <a:ext cx="9977491" cy="823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Dokumentami potwierdzającymi wykonanie stawek jednostkowych </a:t>
          </a:r>
          <a:br>
            <a:rPr lang="pl-PL" sz="1800" kern="1200" smtClean="0"/>
          </a:br>
          <a:r>
            <a:rPr lang="pl-PL" sz="1800" kern="1200" smtClean="0"/>
            <a:t>i służącymi do ich rozliczenia są: </a:t>
          </a:r>
          <a:endParaRPr lang="pl-PL" sz="1800" kern="1200"/>
        </a:p>
      </dsp:txBody>
      <dsp:txXfrm>
        <a:off x="40197" y="1872081"/>
        <a:ext cx="9897097" cy="743039"/>
      </dsp:txXfrm>
    </dsp:sp>
    <dsp:sp modelId="{69BBB46C-3159-4BE0-95FB-456E723821A4}">
      <dsp:nvSpPr>
        <dsp:cNvPr id="0" name=""/>
        <dsp:cNvSpPr/>
      </dsp:nvSpPr>
      <dsp:spPr>
        <a:xfrm>
          <a:off x="0" y="2667102"/>
          <a:ext cx="9977491" cy="823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− Indywidualny Plan Działania (IPD) lub inny dokument pełniący </a:t>
          </a:r>
          <a:br>
            <a:rPr lang="pl-PL" sz="1800" kern="1200" smtClean="0"/>
          </a:br>
          <a:r>
            <a:rPr lang="pl-PL" sz="1800" kern="1200" smtClean="0"/>
            <a:t>      analogiczną funkcję, </a:t>
          </a:r>
          <a:endParaRPr lang="pl-PL" sz="1800" kern="1200"/>
        </a:p>
      </dsp:txBody>
      <dsp:txXfrm>
        <a:off x="40197" y="2707299"/>
        <a:ext cx="9897097" cy="743039"/>
      </dsp:txXfrm>
    </dsp:sp>
    <dsp:sp modelId="{D98F2EF0-44D7-4165-9534-79BC1A6BCD01}">
      <dsp:nvSpPr>
        <dsp:cNvPr id="0" name=""/>
        <dsp:cNvSpPr/>
      </dsp:nvSpPr>
      <dsp:spPr>
        <a:xfrm>
          <a:off x="0" y="3502320"/>
          <a:ext cx="9977491" cy="823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− dodatkowe dokumenty potwierdzające realizację form wsparcia uczestnikowi zgodnie z poniższą tabelą</a:t>
          </a:r>
          <a:br>
            <a:rPr lang="pl-PL" sz="1800" kern="1200" dirty="0" smtClean="0"/>
          </a:br>
          <a:r>
            <a:rPr lang="pl-PL" sz="1800" kern="1200" dirty="0" smtClean="0"/>
            <a:t>    </a:t>
          </a:r>
          <a:endParaRPr lang="pl-PL" sz="1800" kern="1200" dirty="0"/>
        </a:p>
      </dsp:txBody>
      <dsp:txXfrm>
        <a:off x="40197" y="3542517"/>
        <a:ext cx="9897097" cy="7430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39B4B-FAEE-4053-876D-78C4BC00E524}">
      <dsp:nvSpPr>
        <dsp:cNvPr id="0" name=""/>
        <dsp:cNvSpPr/>
      </dsp:nvSpPr>
      <dsp:spPr>
        <a:xfrm>
          <a:off x="0" y="0"/>
          <a:ext cx="9582865" cy="4357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Dokumenty potwierdzające wykonanie stawek jednostkowych </a:t>
          </a:r>
          <a:r>
            <a:rPr lang="pl-PL" sz="1900" kern="1200" dirty="0" smtClean="0"/>
            <a:t>- </a:t>
          </a:r>
          <a:r>
            <a:rPr lang="pl-PL" sz="1900" b="1" kern="1200" dirty="0" smtClean="0"/>
            <a:t>minimalne wymogi potwierdzające udzielenie danej formy wsparcia m.in.</a:t>
          </a:r>
          <a:r>
            <a:rPr lang="pl-PL" sz="1900" kern="1200" dirty="0" smtClean="0"/>
            <a:t/>
          </a:r>
          <a:br>
            <a:rPr lang="pl-PL" sz="1900" kern="1200" dirty="0" smtClean="0"/>
          </a:br>
          <a:r>
            <a:rPr lang="pl-PL" sz="1900" kern="1200" dirty="0" smtClean="0"/>
            <a:t/>
          </a:r>
          <a:br>
            <a:rPr lang="pl-PL" sz="1900" kern="1200" dirty="0" smtClean="0"/>
          </a:br>
          <a:r>
            <a:rPr lang="pl-PL" sz="1900" kern="1200" dirty="0" smtClean="0"/>
            <a:t>1. Indywidualny Plan Działania (IPD) lub inny dokument pełniący analogiczną funkcję,</a:t>
          </a:r>
          <a:br>
            <a:rPr lang="pl-PL" sz="1900" kern="1200" dirty="0" smtClean="0"/>
          </a:br>
          <a:r>
            <a:rPr lang="pl-PL" sz="1900" kern="1200" dirty="0" smtClean="0"/>
            <a:t>2. lista obecności </a:t>
          </a:r>
          <a:br>
            <a:rPr lang="pl-PL" sz="1900" kern="1200" dirty="0" smtClean="0"/>
          </a:br>
          <a:r>
            <a:rPr lang="pl-PL" sz="1900" kern="1200" dirty="0" smtClean="0"/>
            <a:t>3. dokument potwierdzający nabycie kompetencji / kwalifikacji zawierający informacje o efektach uczenia się, np. certyfikat,</a:t>
          </a:r>
          <a:br>
            <a:rPr lang="pl-PL" sz="1900" kern="1200" dirty="0" smtClean="0"/>
          </a:br>
          <a:r>
            <a:rPr lang="pl-PL" sz="1900" kern="1200" dirty="0" smtClean="0"/>
            <a:t>4. umowa stażowa,</a:t>
          </a:r>
          <a:br>
            <a:rPr lang="pl-PL" sz="1900" kern="1200" dirty="0" smtClean="0"/>
          </a:br>
          <a:r>
            <a:rPr lang="pl-PL" sz="1900" kern="1200" dirty="0" smtClean="0"/>
            <a:t>5. karta czynności doradcy zawodowego / pośrednika pracy podpisana przez uczestnika projektu oraz wykonawcę, zawierająca liczbę godzin usługi,</a:t>
          </a:r>
          <a:br>
            <a:rPr lang="pl-PL" sz="1900" kern="1200" dirty="0" smtClean="0"/>
          </a:br>
          <a:r>
            <a:rPr lang="pl-PL" sz="1900" kern="1200" dirty="0" smtClean="0"/>
            <a:t>6. inne dokumenty wskazane we wniosku o dofinansowanie i realizowane na podstawie IPD (lub dokumentu równoważnego),</a:t>
          </a:r>
          <a:br>
            <a:rPr lang="pl-PL" sz="1900" kern="1200" dirty="0" smtClean="0"/>
          </a:br>
          <a:r>
            <a:rPr lang="pl-PL" sz="1900" kern="1200" dirty="0" smtClean="0"/>
            <a:t>7. inne dokumenty określone w </a:t>
          </a:r>
          <a:r>
            <a:rPr lang="pl-PL" sz="1900" i="1" kern="1200" dirty="0" smtClean="0"/>
            <a:t>Wytycznych w zakresie realizacji przedsięwzięć z udziałem środków EFS w obszarze rynku pracy na lata 2014-2020</a:t>
          </a:r>
          <a:r>
            <a:rPr lang="pl-PL" sz="1900" kern="1200" dirty="0" smtClean="0"/>
            <a:t> lub regulaminie  konkursu.</a:t>
          </a:r>
          <a:endParaRPr lang="pl-PL" sz="1900" kern="1200" dirty="0"/>
        </a:p>
      </dsp:txBody>
      <dsp:txXfrm>
        <a:off x="212695" y="212695"/>
        <a:ext cx="9157475" cy="3931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10744-903F-4996-B1E6-F1EB8AAC57A6}">
      <dsp:nvSpPr>
        <dsp:cNvPr id="0" name=""/>
        <dsp:cNvSpPr/>
      </dsp:nvSpPr>
      <dsp:spPr>
        <a:xfrm>
          <a:off x="0" y="0"/>
          <a:ext cx="10856890" cy="48682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 niniejszym naborze obligatoryjne jest stosowanie stawki jednostkowej</a:t>
          </a:r>
          <a:r>
            <a:rPr lang="pl-PL" sz="1800" kern="1200" dirty="0" smtClean="0"/>
            <a:t> </a:t>
          </a:r>
          <a:r>
            <a:rPr lang="pl-PL" sz="1800" b="1" kern="1200" dirty="0" smtClean="0"/>
            <a:t>aktywizacji zawodowej osób młodych niepracujących oraz stawki jednostkowej wsparcia osób młodych pracujących.</a:t>
          </a:r>
          <a:br>
            <a:rPr lang="pl-PL" sz="1800" b="1" kern="1200" dirty="0" smtClean="0"/>
          </a:br>
          <a:r>
            <a:rPr lang="pl-PL" sz="1800" b="1" kern="1200" dirty="0" smtClean="0"/>
            <a:t/>
          </a:r>
          <a:br>
            <a:rPr lang="pl-PL" sz="1800" b="1" kern="1200" dirty="0" smtClean="0"/>
          </a:br>
          <a:r>
            <a:rPr lang="pl-PL" sz="1800" kern="1200" dirty="0" smtClean="0"/>
            <a:t>Stawki jednostkowe zostały opracowane przez Instytucję Zarządzającą PO WER w dokumencie: </a:t>
          </a:r>
          <a:r>
            <a:rPr lang="pl-PL" sz="1800" i="1" kern="1200" dirty="0" smtClean="0"/>
            <a:t>Metodologia wyliczenia stawki jednostkowej aktywizacji zawodowej osób młodych niepracujących oraz stawki jednostkowej wsparcia osób młodych pracujących w ramach PO WER 2014-2020</a:t>
          </a:r>
          <a:r>
            <a:rPr lang="pl-PL" sz="1800" kern="1200" dirty="0" smtClean="0"/>
            <a:t>, stanowiącym załącznik nr 7.12 do niniejszej dokumentacji konkursowej.</a:t>
          </a:r>
          <a:br>
            <a:rPr lang="pl-PL" sz="1800" kern="1200" dirty="0" smtClean="0"/>
          </a:b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b="1" kern="1200" dirty="0" smtClean="0"/>
            <a:t>W związku z obligatoryjnym zastosowaniem stawek jednostkowych w ramach niniejszego konkursu, </a:t>
          </a:r>
          <a:r>
            <a:rPr lang="pl-PL" sz="1800" b="1" u="sng" kern="1200" dirty="0" smtClean="0"/>
            <a:t>nie ma obowiązku</a:t>
          </a:r>
          <a:r>
            <a:rPr lang="pl-PL" sz="1800" b="1" kern="1200" dirty="0" smtClean="0"/>
            <a:t> stosowania kwoty ryczałtowej w przypadku projektów do 100 000 EUR wkładu publicznego.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kern="1200" dirty="0" smtClean="0">
              <a:latin typeface="+mn-lt"/>
            </a:rPr>
            <a:t>Stawka jednostkowa </a:t>
          </a:r>
          <a:r>
            <a:rPr lang="pl-PL" sz="1800" u="sng" kern="1200" dirty="0" smtClean="0">
              <a:latin typeface="+mn-lt"/>
            </a:rPr>
            <a:t>nie obejmuje kosztów pośrednich</a:t>
          </a:r>
          <a:r>
            <a:rPr lang="pl-PL" sz="1800" kern="1200" dirty="0" smtClean="0">
              <a:latin typeface="+mn-lt"/>
            </a:rPr>
            <a:t>, wobec tego beneficjentowi przysługują koszty pośrednie naliczone od rozliczonej i zatwierdzonej stawki jednostkowej.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+mn-lt"/>
            </a:rPr>
            <a:t/>
          </a:r>
          <a:br>
            <a:rPr lang="pl-PL" sz="1800" kern="1200" dirty="0" smtClean="0">
              <a:latin typeface="+mn-lt"/>
            </a:rPr>
          </a:br>
          <a:r>
            <a:rPr lang="pl-PL" sz="1800" kern="1200" dirty="0" smtClean="0">
              <a:latin typeface="+mn-lt"/>
            </a:rPr>
            <a:t>Stawka jednostkowa </a:t>
          </a:r>
          <a:r>
            <a:rPr lang="pl-PL" sz="1800" u="sng" kern="1200" dirty="0" smtClean="0">
              <a:latin typeface="+mn-lt"/>
            </a:rPr>
            <a:t>nie obejmuje kosztów wynikających z zastosowania mechanizmu racjonalnych usprawnień</a:t>
          </a:r>
          <a:r>
            <a:rPr lang="pl-PL" sz="1800" kern="1200" dirty="0" smtClean="0">
              <a:latin typeface="+mn-lt"/>
            </a:rPr>
            <a:t>. </a:t>
          </a:r>
          <a:br>
            <a:rPr lang="pl-PL" sz="1800" kern="1200" dirty="0" smtClean="0">
              <a:latin typeface="+mn-lt"/>
            </a:rPr>
          </a:br>
          <a:endParaRPr lang="pl-PL" sz="1800" kern="1200" dirty="0"/>
        </a:p>
      </dsp:txBody>
      <dsp:txXfrm>
        <a:off x="142585" y="142585"/>
        <a:ext cx="10571720" cy="4583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88F2D-3BF8-4C06-A54D-10223B27DE52}">
      <dsp:nvSpPr>
        <dsp:cNvPr id="0" name=""/>
        <dsp:cNvSpPr/>
      </dsp:nvSpPr>
      <dsp:spPr>
        <a:xfrm>
          <a:off x="1198" y="180"/>
          <a:ext cx="9819465" cy="49097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1. Stawka jednostkowa aktywizacji zawodowej </a:t>
          </a:r>
          <a:r>
            <a:rPr lang="pl-PL" sz="2200" b="1" u="sng" kern="1200" dirty="0" smtClean="0"/>
            <a:t>osób młodych niepracujących</a:t>
          </a:r>
          <a:r>
            <a:rPr lang="pl-PL" sz="2200" u="sng" kern="1200" dirty="0" smtClean="0"/>
            <a:t> </a:t>
          </a:r>
          <a:r>
            <a:rPr lang="pl-PL" sz="2200" b="1" kern="1200" dirty="0" smtClean="0"/>
            <a:t>wynosi</a:t>
          </a:r>
          <a:r>
            <a:rPr lang="pl-PL" sz="2200" kern="1200" dirty="0" smtClean="0"/>
            <a:t> </a:t>
          </a:r>
          <a:r>
            <a:rPr lang="pl-PL" sz="2200" b="1" kern="1200" dirty="0" smtClean="0"/>
            <a:t>11 550 zł</a:t>
          </a:r>
          <a:r>
            <a:rPr lang="pl-PL" sz="1800" b="1" kern="1200" dirty="0" smtClean="0"/>
            <a:t>	</a:t>
          </a:r>
          <a:br>
            <a:rPr lang="pl-PL" sz="1800" b="1" kern="1200" dirty="0" smtClean="0"/>
          </a:b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b="1" i="1" kern="1200" dirty="0" smtClean="0"/>
            <a:t>Beneficjent otrzymuje</a:t>
          </a:r>
          <a:r>
            <a:rPr lang="pl-PL" sz="1800" b="1" kern="1200" dirty="0" smtClean="0"/>
            <a:t>: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/>
          </a:r>
          <a:br>
            <a:rPr lang="pl-PL" sz="1800" kern="1200" dirty="0" smtClean="0"/>
          </a:br>
          <a:r>
            <a:rPr lang="pl-PL" sz="1800" kern="1200" dirty="0" smtClean="0"/>
            <a:t>a) </a:t>
          </a:r>
          <a:r>
            <a:rPr lang="pl-PL" sz="1800" b="1" kern="1200" dirty="0" smtClean="0"/>
            <a:t>90% </a:t>
          </a:r>
          <a:r>
            <a:rPr lang="pl-PL" sz="1800" kern="1200" dirty="0" smtClean="0"/>
            <a:t>stawki jednostkowej, tj. 10 395 zł, za zrealizowanie usług aktywizacji zawodowej zgodnych z zakresem stawki jednostkowej,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b) </a:t>
          </a:r>
          <a:r>
            <a:rPr lang="pl-PL" sz="1800" b="1" kern="1200" dirty="0" smtClean="0"/>
            <a:t>10% </a:t>
          </a:r>
          <a:r>
            <a:rPr lang="pl-PL" sz="1800" kern="1200" dirty="0" smtClean="0"/>
            <a:t>stawki jednostkowej, tj. 1 155 zł, za doprowadzenie każdego uczestnika do zatrudnienia spełniającego kryterium efektywności zatrudnieniowej, przy czym ta stawka jednostkowa wypłacana jest jedynie w sytuacji, gdy beneficjent jest uprawniony do otrzymania stawki jednostkowej, o której mowa w lit. a),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c) </a:t>
          </a:r>
          <a:r>
            <a:rPr lang="pl-PL" sz="1800" b="1" kern="1200" dirty="0" smtClean="0"/>
            <a:t>50%</a:t>
          </a:r>
          <a:r>
            <a:rPr lang="pl-PL" sz="1800" kern="1200" dirty="0" smtClean="0"/>
            <a:t> stawki jednostkowej, tj. 5 775 zł, gdy uczestnik przerwie udział w projekcie w związku </a:t>
          </a:r>
          <a:br>
            <a:rPr lang="pl-PL" sz="1800" kern="1200" dirty="0" smtClean="0"/>
          </a:br>
          <a:r>
            <a:rPr lang="pl-PL" sz="1800" kern="1200" dirty="0" smtClean="0"/>
            <a:t>z podjęciem zatrudnienia spełniającego kryterium efektywności zatrudnieniowej i jednocześnie w ramach projektu dla uczestnika opracowano IPD lub inny dokument pełniący analogiczną funkcję oraz w chwili podjęcia zatrudnienia uczestnik brał udział przynajmniej w jednej z form wsparcia przewidzianych w IPD lub analogicznym dokumencie, innej niż obligatoryjnej: pośrednictwo pracy i poradnictwo zawodowe. </a:t>
          </a:r>
          <a:endParaRPr lang="pl-PL" sz="1500" kern="1200" dirty="0"/>
        </a:p>
      </dsp:txBody>
      <dsp:txXfrm>
        <a:off x="1198" y="180"/>
        <a:ext cx="9819465" cy="490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3779-C3B6-4152-A272-9812EB34E5B1}">
      <dsp:nvSpPr>
        <dsp:cNvPr id="0" name=""/>
        <dsp:cNvSpPr/>
      </dsp:nvSpPr>
      <dsp:spPr>
        <a:xfrm>
          <a:off x="-834922" y="-12872"/>
          <a:ext cx="4681610" cy="460741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865DD-A9CD-4D82-98B3-0D3736354D44}">
      <dsp:nvSpPr>
        <dsp:cNvPr id="0" name=""/>
        <dsp:cNvSpPr/>
      </dsp:nvSpPr>
      <dsp:spPr>
        <a:xfrm>
          <a:off x="1376703" y="0"/>
          <a:ext cx="9104503" cy="46138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/>
            <a:t>Przykład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kern="1200" dirty="0" smtClean="0"/>
            <a:t>Beneficjent wskazuje w szczegółowym budżecie projektu kalkulację wydatków przy uwzględnieniu stawki jednostkowej w wysokości 100%, tj.</a:t>
          </a:r>
          <a:r>
            <a:rPr lang="pl-PL" sz="2000" b="1" kern="1200" dirty="0" smtClean="0"/>
            <a:t> </a:t>
          </a:r>
          <a:r>
            <a:rPr lang="pl-PL" sz="2000" kern="1200" dirty="0" smtClean="0"/>
            <a:t>11 550 zł (w przypadku, gdy projekt dotyczy wsparcia 50 osób, kalkulacja w szczegółowym budżecie projektu będzie wyglądać następująco 50 osób * 11 550 zł). </a:t>
          </a:r>
          <a:br>
            <a:rPr lang="pl-PL" sz="2000" kern="1200" dirty="0" smtClean="0"/>
          </a:br>
          <a:r>
            <a:rPr lang="pl-PL" sz="2000" kern="1200" dirty="0" smtClean="0"/>
            <a:t>Dopiero na etapie rozliczania projektu, beneficjent we wniosku o płatność będzie wskazywał stawkę jednostkową w wysokości odpowiadającej liczbie osób:</a:t>
          </a:r>
          <a:br>
            <a:rPr lang="pl-PL" sz="2000" kern="1200" dirty="0" smtClean="0"/>
          </a:br>
          <a:r>
            <a:rPr lang="pl-PL" sz="2000" kern="1200" dirty="0" smtClean="0"/>
            <a:t>-  doprowadzonych do zatrudnienia zgodnie z kryterium efektywności zatrudnieniowej </a:t>
          </a:r>
          <a:br>
            <a:rPr lang="pl-PL" sz="2000" kern="1200" dirty="0" smtClean="0"/>
          </a:br>
          <a:r>
            <a:rPr lang="pl-PL" sz="2000" kern="1200" dirty="0" smtClean="0"/>
            <a:t>(x osób * 100% stawki jednostkowej), </a:t>
          </a:r>
          <a:br>
            <a:rPr lang="pl-PL" sz="2000" kern="1200" dirty="0" smtClean="0"/>
          </a:br>
          <a:r>
            <a:rPr lang="pl-PL" sz="2000" kern="1200" dirty="0" smtClean="0"/>
            <a:t>-  które otrzymały pełne wsparcie przewidziane w IPD, ale nie podjęły pracy zgodnie z kryterium efektywności zatrudnieniowej  (x osób * 90% stawki jednostkowej) oraz </a:t>
          </a:r>
          <a:br>
            <a:rPr lang="pl-PL" sz="2000" kern="1200" dirty="0" smtClean="0"/>
          </a:br>
          <a:r>
            <a:rPr lang="pl-PL" sz="2000" kern="1200" dirty="0" smtClean="0"/>
            <a:t>- które w trakcie udzielania im wsparcia zostały zatrudnione na podstawie umowy o pracę zgodnie z kryterium efektywności zatrudnieniowej i uczestniczyły przynajmniej w jednej formie wsparcia wynikającej z IPD (x osób * 50% jednostkowej). </a:t>
          </a:r>
          <a:r>
            <a:rPr lang="pl-PL" sz="1300" kern="1200" dirty="0" smtClean="0"/>
            <a:t/>
          </a:r>
          <a:br>
            <a:rPr lang="pl-PL" sz="1300" kern="1200" dirty="0" smtClean="0"/>
          </a:br>
          <a:r>
            <a:rPr lang="pl-PL" sz="1300" kern="1200" dirty="0" smtClean="0"/>
            <a:t/>
          </a:r>
          <a:br>
            <a:rPr lang="pl-PL" sz="1300" kern="1200" dirty="0" smtClean="0"/>
          </a:br>
          <a:endParaRPr lang="pl-PL" sz="1300" kern="1200" dirty="0"/>
        </a:p>
      </dsp:txBody>
      <dsp:txXfrm>
        <a:off x="1376703" y="0"/>
        <a:ext cx="9104503" cy="4613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37858-F709-4BA6-8E25-F66D1C506277}">
      <dsp:nvSpPr>
        <dsp:cNvPr id="0" name=""/>
        <dsp:cNvSpPr/>
      </dsp:nvSpPr>
      <dsp:spPr>
        <a:xfrm>
          <a:off x="685762" y="2226"/>
          <a:ext cx="7991415" cy="47948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Stawka jednostkowa nie będzie kwalifikowalna w ogóle w przypadku, gdy :</a:t>
          </a:r>
          <a:br>
            <a:rPr lang="pl-PL" sz="2500" b="1" kern="1200" dirty="0" smtClean="0"/>
          </a:br>
          <a:r>
            <a:rPr lang="pl-PL" sz="2500" kern="1200" dirty="0" smtClean="0"/>
            <a:t/>
          </a:r>
          <a:br>
            <a:rPr lang="pl-PL" sz="2500" kern="1200" dirty="0" smtClean="0"/>
          </a:br>
          <a:r>
            <a:rPr lang="pl-PL" sz="2500" kern="1200" dirty="0" smtClean="0"/>
            <a:t> - uczestnik przerwie udział w projekcie w związku z podjęciem zatrudnienia, </a:t>
          </a:r>
          <a:br>
            <a:rPr lang="pl-PL" sz="2500" kern="1200" dirty="0" smtClean="0"/>
          </a:br>
          <a:r>
            <a:rPr lang="pl-PL" sz="2500" kern="1200" dirty="0" smtClean="0"/>
            <a:t>a w ramach projektu opracowano dla niego jedynie IPD lub inny dokument pełniący analogiczną funkcję, </a:t>
          </a:r>
          <a:br>
            <a:rPr lang="pl-PL" sz="2500" kern="1200" dirty="0" smtClean="0"/>
          </a:br>
          <a:r>
            <a:rPr lang="pl-PL" sz="2500" kern="1200" dirty="0" smtClean="0"/>
            <a:t>- lub opracowano dla niego IPD lub inny dokument pełniący analogiczną funkcję oraz dodatkowo objęto go wsparciem jedynie formami obligatoryjnymi, tj. pośrednictwem pracy lub poradnictwem zawodowym,</a:t>
          </a:r>
          <a:br>
            <a:rPr lang="pl-PL" sz="2500" kern="1200" dirty="0" smtClean="0"/>
          </a:br>
          <a:r>
            <a:rPr lang="pl-PL" sz="2500" kern="1200" dirty="0" smtClean="0"/>
            <a:t>- lub uczestnik projektu przerwie udział w projekcie z innych powodów niż podjęcie zatrudnienia.</a:t>
          </a:r>
          <a:endParaRPr lang="pl-PL" sz="2500" kern="1200" dirty="0"/>
        </a:p>
      </dsp:txBody>
      <dsp:txXfrm>
        <a:off x="685762" y="2226"/>
        <a:ext cx="7991415" cy="47948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5AA45-24C2-4B8E-A359-45870D0791D4}">
      <dsp:nvSpPr>
        <dsp:cNvPr id="0" name=""/>
        <dsp:cNvSpPr/>
      </dsp:nvSpPr>
      <dsp:spPr>
        <a:xfrm>
          <a:off x="6974" y="6377"/>
          <a:ext cx="10042775" cy="4662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2. Stawka jednostkowa wsparcia </a:t>
          </a:r>
          <a:r>
            <a:rPr lang="pl-PL" sz="2400" b="1" u="sng" kern="1200" dirty="0" smtClean="0"/>
            <a:t>osób młodych pracujących </a:t>
          </a:r>
          <a:r>
            <a:rPr lang="pl-PL" sz="2400" b="1" kern="1200" dirty="0" smtClean="0"/>
            <a:t>wynosi </a:t>
          </a:r>
          <a:r>
            <a:rPr lang="pl-PL" sz="2400" kern="1200" dirty="0" smtClean="0"/>
            <a:t> </a:t>
          </a:r>
          <a:r>
            <a:rPr lang="pl-PL" sz="2800" b="1" kern="1200" dirty="0" smtClean="0"/>
            <a:t>4 780 zł</a:t>
          </a:r>
          <a:r>
            <a:rPr lang="pl-PL" sz="2000" b="1" kern="1200" dirty="0" smtClean="0"/>
            <a:t/>
          </a:r>
          <a:br>
            <a:rPr lang="pl-PL" sz="2000" b="1" kern="1200" dirty="0" smtClean="0"/>
          </a:br>
          <a:r>
            <a:rPr lang="pl-PL" sz="2000" b="1" kern="1200" dirty="0" smtClean="0"/>
            <a:t>	</a:t>
          </a:r>
          <a:r>
            <a:rPr lang="pl-PL" sz="2000" kern="1200" dirty="0" smtClean="0"/>
            <a:t/>
          </a:r>
          <a:br>
            <a:rPr lang="pl-PL" sz="2000" kern="1200" dirty="0" smtClean="0"/>
          </a:br>
          <a:r>
            <a:rPr lang="pl-PL" sz="2000" b="1" i="1" kern="1200" dirty="0" smtClean="0"/>
            <a:t>Beneficjent otrzymuje</a:t>
          </a:r>
          <a:r>
            <a:rPr lang="pl-PL" sz="2000" kern="1200" dirty="0" smtClean="0"/>
            <a:t>:  </a:t>
          </a:r>
          <a:br>
            <a:rPr lang="pl-PL" sz="2000" kern="1200" dirty="0" smtClean="0"/>
          </a:br>
          <a:r>
            <a:rPr lang="pl-PL" sz="2000" kern="1200" dirty="0" smtClean="0"/>
            <a:t>a) </a:t>
          </a:r>
          <a:r>
            <a:rPr lang="pl-PL" sz="2000" b="1" kern="1200" dirty="0" smtClean="0"/>
            <a:t>90% </a:t>
          </a:r>
          <a:r>
            <a:rPr lang="pl-PL" sz="2000" kern="1200" dirty="0" smtClean="0"/>
            <a:t>stawki jednostkowej, tj. 4 302 zł, za zrealizowanie usług zmierzających do poprawy sytuacji uczestnika na rynku pracy zgodnych z zakresem stawki jednostkowej, </a:t>
          </a:r>
          <a:br>
            <a:rPr lang="pl-PL" sz="2000" kern="1200" dirty="0" smtClean="0"/>
          </a:br>
          <a:r>
            <a:rPr lang="pl-PL" sz="2000" kern="1200" dirty="0" smtClean="0"/>
            <a:t>b) </a:t>
          </a:r>
          <a:r>
            <a:rPr lang="pl-PL" sz="2000" b="1" kern="1200" dirty="0" smtClean="0"/>
            <a:t>10% </a:t>
          </a:r>
          <a:r>
            <a:rPr lang="pl-PL" sz="2000" kern="1200" dirty="0" smtClean="0"/>
            <a:t>stawki jednostkowej, tj. 478 zł, za doprowadzenie uczestnika projektu do poprawy jego sytuacji na rynku pracy spełniającej kryterium efektywności zawodowej, przy czym ta stawka  jednostkowa wypłacana jest jedynie w sytuacji, gdy beneficjent jest uprawniony do otrzymania stawki jednostkowej, o której mowa w lit. a), </a:t>
          </a:r>
          <a:br>
            <a:rPr lang="pl-PL" sz="2000" kern="1200" dirty="0" smtClean="0"/>
          </a:br>
          <a:r>
            <a:rPr lang="pl-PL" sz="2000" kern="1200" dirty="0" smtClean="0"/>
            <a:t>c) </a:t>
          </a:r>
          <a:r>
            <a:rPr lang="pl-PL" sz="2000" b="1" kern="1200" dirty="0" smtClean="0"/>
            <a:t>50%</a:t>
          </a:r>
          <a:r>
            <a:rPr lang="pl-PL" sz="2000" kern="1200" dirty="0" smtClean="0"/>
            <a:t> stawki jednostkowej, tj. 2 390 zł, gdy uczestnik przerwie udział w projekcie z powodu poprawy swojej sytuacji na rynku pracy spełniającej kryterium efektywności zawodowej i jednocześnie w ramach projektu dla uczestnika opracowano IPD lub inny dokument pełniący analogiczną funkcję oraz w chwili podjęcia zatrudnienia uczestnik brał udział przynajmniej </a:t>
          </a:r>
          <a:br>
            <a:rPr lang="pl-PL" sz="2000" kern="1200" dirty="0" smtClean="0"/>
          </a:br>
          <a:r>
            <a:rPr lang="pl-PL" sz="2000" kern="1200" dirty="0" smtClean="0"/>
            <a:t>w jednej z form wsparcia przewidzianych w IPD lub analogicznym dokumencie, innej niż obligatoryjnej: pośrednictwo pracy i poradnictwo zawodowe. </a:t>
          </a:r>
          <a:endParaRPr lang="pl-PL" sz="2000" kern="1200" dirty="0"/>
        </a:p>
      </dsp:txBody>
      <dsp:txXfrm>
        <a:off x="6974" y="6377"/>
        <a:ext cx="10042775" cy="4662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D5895-E709-4D23-B68B-593B4D4E08B5}">
      <dsp:nvSpPr>
        <dsp:cNvPr id="0" name=""/>
        <dsp:cNvSpPr/>
      </dsp:nvSpPr>
      <dsp:spPr>
        <a:xfrm>
          <a:off x="27756" y="-27756"/>
          <a:ext cx="4649273" cy="46492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58088-690F-4572-BD89-361DD46B4CAD}">
      <dsp:nvSpPr>
        <dsp:cNvPr id="0" name=""/>
        <dsp:cNvSpPr/>
      </dsp:nvSpPr>
      <dsp:spPr>
        <a:xfrm>
          <a:off x="2324636" y="0"/>
          <a:ext cx="8635285" cy="46492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chemeClr val="tx1"/>
              </a:solidFill>
            </a:rPr>
            <a:t>Przykład </a:t>
          </a:r>
          <a:r>
            <a:rPr lang="pl-PL" sz="1800" b="1" kern="1200" dirty="0" smtClean="0">
              <a:solidFill>
                <a:schemeClr val="tx1"/>
              </a:solidFill>
            </a:rPr>
            <a:t/>
          </a:r>
          <a:br>
            <a:rPr lang="pl-PL" sz="1800" b="1" kern="1200" dirty="0" smtClean="0">
              <a:solidFill>
                <a:schemeClr val="tx1"/>
              </a:solidFill>
            </a:rPr>
          </a:br>
          <a:r>
            <a:rPr lang="pl-PL" sz="1800" b="1" kern="1200" dirty="0" smtClean="0">
              <a:solidFill>
                <a:schemeClr val="tx1"/>
              </a:solidFill>
            </a:rPr>
            <a:t> </a:t>
          </a:r>
          <a:br>
            <a:rPr lang="pl-PL" sz="1800" b="1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Beneficjent wskazuje w szczegółowym budżecie projektu kalkulację wydatków przy uwzględnieniu stawki jednostkowej w wysokości 100%, tj.</a:t>
          </a:r>
          <a:r>
            <a:rPr lang="pl-PL" sz="1800" b="1" kern="1200" dirty="0" smtClean="0">
              <a:solidFill>
                <a:schemeClr val="tx1"/>
              </a:solidFill>
            </a:rPr>
            <a:t> </a:t>
          </a:r>
          <a:r>
            <a:rPr lang="pl-PL" sz="1800" kern="1200" dirty="0" smtClean="0">
              <a:solidFill>
                <a:schemeClr val="tx1"/>
              </a:solidFill>
            </a:rPr>
            <a:t> 4 780 zł (w przypadku, gdy projekt dotyczy wsparcia 50 osób, kalkulacja w szczegółowym budżecie projektu będzie wyglądać następująco 50 osób * 4 780 zł).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Dopiero na etapie rozliczania projektu, beneficjent we wniosku o płatność będzie wskazywał stawkę jednostkową w wysokości odpowiadającej liczbie osób: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-  które poprawiły swoją sytuację na rynku pracy zgodnie z kryterium efektywności zawodowej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(x osób * 100% stawki jednostkowej),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- które otrzymały pełne wsparcie przewidziane w IPD, ale nie poprawiły swojej sytuacji na rynku pracy zgodnie z kryterium efektywności zawodowej (x osób * 90% stawki jednostkowej) oraz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- które w trakcie udzielania im wsparcia poprawiły swoją sytuację na rynku pracy zgodnie z kryterium efektywności zawodowej i uczestniczyły przynajmniej w jednej nieobligatoryjnej formie wsparcia wynikającej z IPD (x osób * 50% jednostkowej).    </a:t>
          </a:r>
          <a:r>
            <a:rPr lang="pl-PL" sz="1400" kern="1200" dirty="0" smtClean="0">
              <a:solidFill>
                <a:schemeClr val="tx1"/>
              </a:solidFill>
            </a:rPr>
            <a:t/>
          </a:r>
          <a:br>
            <a:rPr lang="pl-PL" sz="1400" kern="1200" dirty="0" smtClean="0">
              <a:solidFill>
                <a:schemeClr val="tx1"/>
              </a:solidFill>
            </a:rPr>
          </a:br>
          <a:endParaRPr lang="pl-PL" sz="1400" kern="1200" dirty="0">
            <a:solidFill>
              <a:schemeClr val="tx1"/>
            </a:solidFill>
          </a:endParaRPr>
        </a:p>
      </dsp:txBody>
      <dsp:txXfrm>
        <a:off x="2324636" y="0"/>
        <a:ext cx="8635285" cy="46492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65F8-C4F4-412D-8814-DDCA22557F36}">
      <dsp:nvSpPr>
        <dsp:cNvPr id="0" name=""/>
        <dsp:cNvSpPr/>
      </dsp:nvSpPr>
      <dsp:spPr>
        <a:xfrm>
          <a:off x="490825" y="173"/>
          <a:ext cx="7190798" cy="4314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Stawka jednostkowa nie będzie kwalifikowalna w ogóle w przypadku, gdy: </a:t>
          </a:r>
          <a:r>
            <a:rPr lang="pl-PL" sz="2100" kern="1200" dirty="0" smtClean="0"/>
            <a:t/>
          </a:r>
          <a:br>
            <a:rPr lang="pl-PL" sz="2100" kern="1200" dirty="0" smtClean="0"/>
          </a:br>
          <a:r>
            <a:rPr lang="pl-PL" sz="2100" kern="1200" dirty="0" smtClean="0"/>
            <a:t/>
          </a:r>
          <a:br>
            <a:rPr lang="pl-PL" sz="2100" kern="1200" dirty="0" smtClean="0"/>
          </a:br>
          <a:r>
            <a:rPr lang="pl-PL" sz="2100" kern="1200" dirty="0" smtClean="0"/>
            <a:t>- uczestnik przerwie udział w projekcie z powodu poprawy swojej sytuacji na rynku pracy, a w ramach projektu opracowano dla niego jedynie IPD lub inny dokument pełniący analogiczną funkcję; </a:t>
          </a:r>
          <a:br>
            <a:rPr lang="pl-PL" sz="2100" kern="1200" dirty="0" smtClean="0"/>
          </a:br>
          <a:r>
            <a:rPr lang="pl-PL" sz="2100" kern="1200" dirty="0" smtClean="0"/>
            <a:t>- lub opracowano dla niego IPD lub inny dokument pełniący analogiczną funkcję oraz dodatkowo objęto go wsparciem jedynie formami obligatoryjnymi, tj. pośrednictwem pracy lub poradnictwem zawodowym,</a:t>
          </a:r>
          <a:br>
            <a:rPr lang="pl-PL" sz="2100" kern="1200" dirty="0" smtClean="0"/>
          </a:br>
          <a:r>
            <a:rPr lang="pl-PL" sz="2100" kern="1200" dirty="0" smtClean="0"/>
            <a:t>- lub uczestnik projektu przerwie udział w projekcie z innych powodów niż poprawa sytuacji na rynku pracy w rozumieniu kryterium efektywności zawodowej.</a:t>
          </a:r>
          <a:endParaRPr lang="pl-PL" sz="2100" kern="1200" dirty="0"/>
        </a:p>
      </dsp:txBody>
      <dsp:txXfrm>
        <a:off x="490825" y="173"/>
        <a:ext cx="7190798" cy="43144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3B96-D517-4FB6-A676-63EEA88A3AA5}">
      <dsp:nvSpPr>
        <dsp:cNvPr id="0" name=""/>
        <dsp:cNvSpPr/>
      </dsp:nvSpPr>
      <dsp:spPr>
        <a:xfrm>
          <a:off x="0" y="138267"/>
          <a:ext cx="7816697" cy="791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smtClean="0"/>
            <a:t>Wskaźniki rozliczające stawkę jednostkową</a:t>
          </a:r>
          <a:endParaRPr lang="pl-PL" sz="3300" kern="1200"/>
        </a:p>
      </dsp:txBody>
      <dsp:txXfrm>
        <a:off x="38638" y="176905"/>
        <a:ext cx="7739421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Układ Architektura"/>
  <dgm:desc val="Służy do przedstawiania hierarchicznych relacji z rozgałęzieniem skierowanym w górę. Ten układ doskonale nadaje się do prezentowania składników architektury lub obiektów bazujących na innych obiektach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3858-64ED-4AC7-89FD-E253D56A688F}" type="datetimeFigureOut">
              <a:rPr lang="pl-PL" smtClean="0"/>
              <a:t>2018-07-19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01BE-947F-412E-9B13-1DB3839F70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32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2018-07-19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209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743" y="1093788"/>
            <a:ext cx="10550405" cy="2387600"/>
          </a:xfrm>
        </p:spPr>
        <p:txBody>
          <a:bodyPr anchor="b"/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743" y="3573463"/>
            <a:ext cx="1055040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63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55311"/>
            <a:ext cx="7816697" cy="107709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9743" y="1450099"/>
            <a:ext cx="10515600" cy="43846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9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236443" y="942975"/>
            <a:ext cx="2628900" cy="48918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9743" y="942975"/>
            <a:ext cx="7734300" cy="48918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jpg">
            <a:extLst>
              <a:ext uri="{FF2B5EF4-FFF2-40B4-BE49-F238E27FC236}">
                <a16:creationId xmlns:a16="http://schemas.microsoft.com/office/drawing/2014/main" xmlns="" id="{E1CA7ACB-890C-4551-9ED7-F601CD20F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8" y="781049"/>
            <a:ext cx="6645590" cy="4413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 userDrawn="1"/>
        </p:nvSpPr>
        <p:spPr>
          <a:xfrm>
            <a:off x="7118723" y="1183481"/>
            <a:ext cx="4082677" cy="949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361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solidFill>
                  <a:srgbClr val="636363"/>
                </a:solidFill>
              </a:rPr>
              <a:t>Dziękuję</a:t>
            </a:r>
            <a:r>
              <a:rPr lang="pl-PL" sz="4000" baseline="0" dirty="0" smtClean="0">
                <a:solidFill>
                  <a:srgbClr val="636363"/>
                </a:solidFill>
              </a:rPr>
              <a:t> za uwagę</a:t>
            </a:r>
            <a:endParaRPr lang="pl-PL" sz="4000" dirty="0">
              <a:solidFill>
                <a:srgbClr val="636363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7118722" y="2593975"/>
            <a:ext cx="4082678" cy="2600325"/>
          </a:xfrm>
        </p:spPr>
        <p:txBody>
          <a:bodyPr/>
          <a:lstStyle>
            <a:lvl1pPr marL="0" indent="0" algn="ctr">
              <a:buNone/>
              <a:defRPr>
                <a:solidFill>
                  <a:srgbClr val="636363"/>
                </a:solidFill>
              </a:defRPr>
            </a:lvl1pPr>
            <a:lvl2pPr marL="457200" indent="0" algn="ctr">
              <a:buNone/>
              <a:defRPr>
                <a:solidFill>
                  <a:srgbClr val="636363"/>
                </a:solidFill>
              </a:defRPr>
            </a:lvl2pPr>
            <a:lvl3pPr marL="914400" indent="0" algn="ctr">
              <a:buNone/>
              <a:defRPr>
                <a:solidFill>
                  <a:srgbClr val="636363"/>
                </a:solidFill>
              </a:defRPr>
            </a:lvl3pPr>
            <a:lvl4pPr marL="1371600" indent="0" algn="ctr">
              <a:buNone/>
              <a:defRPr>
                <a:solidFill>
                  <a:srgbClr val="636363"/>
                </a:solidFill>
              </a:defRPr>
            </a:lvl4pPr>
            <a:lvl5pPr marL="1828800" indent="0" algn="ctr">
              <a:buNone/>
              <a:defRPr>
                <a:solidFill>
                  <a:srgbClr val="63636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2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40015"/>
            <a:ext cx="7816697" cy="1068040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308055"/>
            <a:ext cx="10515600" cy="4526732"/>
          </a:xfrm>
        </p:spPr>
        <p:txBody>
          <a:bodyPr/>
          <a:lstStyle>
            <a:lvl1pPr marL="0" indent="0" algn="just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620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1081813"/>
            <a:ext cx="10525125" cy="34671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4548912"/>
            <a:ext cx="10525125" cy="1285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90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13045"/>
            <a:ext cx="7816697" cy="1077092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9743" y="1290136"/>
            <a:ext cx="5181600" cy="454465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83743" y="1290137"/>
            <a:ext cx="5181600" cy="45446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09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26609"/>
            <a:ext cx="7692872" cy="1077092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13037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9743" y="2127613"/>
            <a:ext cx="5157787" cy="370717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682155" y="13037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682155" y="2127613"/>
            <a:ext cx="5183188" cy="370717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2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35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9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229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3143" y="95322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9743" y="20231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7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229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693143" y="9532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9743" y="20231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10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9743" y="255310"/>
            <a:ext cx="7816697" cy="1077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1332402"/>
            <a:ext cx="10515600" cy="450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9" name="Rectangle 23"/>
          <p:cNvSpPr/>
          <p:nvPr userDrawn="1"/>
        </p:nvSpPr>
        <p:spPr>
          <a:xfrm>
            <a:off x="10885541" y="1"/>
            <a:ext cx="1306460" cy="6857999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CAFE2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/>
          <p:cNvSpPr/>
          <p:nvPr userDrawn="1"/>
        </p:nvSpPr>
        <p:spPr>
          <a:xfrm>
            <a:off x="11070648" y="1"/>
            <a:ext cx="1124528" cy="685800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093DD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3"/>
          <p:cNvSpPr/>
          <p:nvPr userDrawn="1"/>
        </p:nvSpPr>
        <p:spPr>
          <a:xfrm>
            <a:off x="10779103" y="3056467"/>
            <a:ext cx="1416073" cy="3801533"/>
          </a:xfrm>
          <a:prstGeom prst="triangle">
            <a:avLst>
              <a:gd name="adj" fmla="val 100000"/>
            </a:avLst>
          </a:prstGeom>
          <a:solidFill>
            <a:srgbClr val="1E65A7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/>
          <p:cNvSpPr/>
          <p:nvPr userDrawn="1"/>
        </p:nvSpPr>
        <p:spPr>
          <a:xfrm>
            <a:off x="10952018" y="1"/>
            <a:ext cx="1239983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7BC045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/>
          <p:cNvSpPr/>
          <p:nvPr userDrawn="1"/>
        </p:nvSpPr>
        <p:spPr>
          <a:xfrm>
            <a:off x="11631554" y="1"/>
            <a:ext cx="560446" cy="685800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/>
          <p:cNvSpPr/>
          <p:nvPr userDrawn="1"/>
        </p:nvSpPr>
        <p:spPr>
          <a:xfrm>
            <a:off x="11649048" y="1"/>
            <a:ext cx="542952" cy="685800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ACF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7"/>
          <p:cNvSpPr/>
          <p:nvPr userDrawn="1"/>
        </p:nvSpPr>
        <p:spPr>
          <a:xfrm>
            <a:off x="11402586" y="3598335"/>
            <a:ext cx="789415" cy="3259666"/>
          </a:xfrm>
          <a:prstGeom prst="triangle">
            <a:avLst>
              <a:gd name="adj" fmla="val 100000"/>
            </a:avLst>
          </a:prstGeom>
          <a:solidFill>
            <a:srgbClr val="38AC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Prostokąt 25"/>
          <p:cNvSpPr/>
          <p:nvPr userDrawn="1"/>
        </p:nvSpPr>
        <p:spPr>
          <a:xfrm>
            <a:off x="0" y="0"/>
            <a:ext cx="200526" cy="6858000"/>
          </a:xfrm>
          <a:prstGeom prst="rect">
            <a:avLst/>
          </a:prstGeom>
          <a:gradFill flip="none" rotWithShape="1">
            <a:gsLst>
              <a:gs pos="66000">
                <a:srgbClr val="1E65A7"/>
              </a:gs>
              <a:gs pos="33000">
                <a:srgbClr val="38AC39"/>
              </a:gs>
              <a:gs pos="9000">
                <a:srgbClr val="FACF00"/>
              </a:gs>
              <a:gs pos="0">
                <a:srgbClr val="FACF00">
                  <a:lumMod val="100000"/>
                </a:srgbClr>
              </a:gs>
              <a:gs pos="50000">
                <a:srgbClr val="00844A"/>
              </a:gs>
              <a:gs pos="16000">
                <a:srgbClr val="7BC045"/>
              </a:gs>
              <a:gs pos="100000">
                <a:srgbClr val="0CAFE2"/>
              </a:gs>
              <a:gs pos="83000">
                <a:srgbClr val="0093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 rot="5400000">
            <a:off x="5593194" y="591336"/>
            <a:ext cx="45719" cy="10532621"/>
          </a:xfrm>
          <a:prstGeom prst="rect">
            <a:avLst/>
          </a:prstGeom>
          <a:gradFill flip="none" rotWithShape="1">
            <a:gsLst>
              <a:gs pos="66000">
                <a:srgbClr val="1E65A7"/>
              </a:gs>
              <a:gs pos="33000">
                <a:srgbClr val="38AC39"/>
              </a:gs>
              <a:gs pos="9000">
                <a:srgbClr val="FACF00"/>
              </a:gs>
              <a:gs pos="0">
                <a:srgbClr val="FACF00">
                  <a:lumMod val="100000"/>
                </a:srgbClr>
              </a:gs>
              <a:gs pos="50000">
                <a:srgbClr val="00844A"/>
              </a:gs>
              <a:gs pos="16000">
                <a:srgbClr val="7BC045"/>
              </a:gs>
              <a:gs pos="100000">
                <a:srgbClr val="0CAFE2"/>
              </a:gs>
              <a:gs pos="83000">
                <a:srgbClr val="0093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96646" y="222294"/>
            <a:ext cx="2101442" cy="57215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0" y="6026746"/>
            <a:ext cx="9816548" cy="6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rgbClr val="636363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36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36363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636363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636363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6363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w-pokl.org.pl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2773" y="1068947"/>
            <a:ext cx="10550405" cy="2387600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chemeClr val="tx1"/>
                </a:solidFill>
              </a:rPr>
              <a:t>Od pomysłu do projektu (ABC projektu) 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z wykorzystaniem systemu SOWA 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372351" y="5476875"/>
            <a:ext cx="352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Szczecin, 19 </a:t>
            </a:r>
            <a:r>
              <a:rPr lang="pl-PL" dirty="0" smtClean="0"/>
              <a:t>lipca 2018 r.</a:t>
            </a:r>
            <a:endParaRPr lang="pl-PL" dirty="0"/>
          </a:p>
        </p:txBody>
      </p:sp>
      <p:sp>
        <p:nvSpPr>
          <p:cNvPr id="5" name="Podtytuł 2"/>
          <p:cNvSpPr txBox="1">
            <a:spLocks/>
          </p:cNvSpPr>
          <p:nvPr/>
        </p:nvSpPr>
        <p:spPr>
          <a:xfrm>
            <a:off x="349743" y="4484688"/>
            <a:ext cx="604439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dirty="0" smtClean="0">
                <a:solidFill>
                  <a:schemeClr val="tx1"/>
                </a:solidFill>
                <a:ea typeface="Mongolian Baiti" panose="03000500000000000000" pitchFamily="66" charset="0"/>
              </a:rPr>
              <a:t>Trener: Kamil Zbroja</a:t>
            </a:r>
            <a:endParaRPr lang="pl-PL" altLang="pl-PL" dirty="0">
              <a:solidFill>
                <a:schemeClr val="tx1"/>
              </a:solidFill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1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r>
              <a:rPr lang="pl-PL" altLang="pl-PL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Wskaźniki służące rozliczeniu stawek jednostkowych w projekcie</a:t>
            </a:r>
            <a:endParaRPr lang="pl-PL" altLang="pl-PL" sz="2800" smtClean="0"/>
          </a:p>
        </p:txBody>
      </p:sp>
      <p:sp>
        <p:nvSpPr>
          <p:cNvPr id="76803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>
            <a:normAutofit/>
          </a:bodyPr>
          <a:lstStyle/>
          <a:p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W przedmiotowym konkursie obligatoryjne jest stosowanie stawek jednostkowych, w związku z czym we wniosku należy wskazać </a:t>
            </a:r>
            <a:r>
              <a:rPr lang="pl-PL" altLang="pl-PL" sz="2400" u="sng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wskaźniki umożliwiające rozliczenie projektu stawkami jednostkowymi.</a:t>
            </a:r>
          </a:p>
          <a:p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8799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Wskaźniki cd.: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Jednostki pomiaru wskaźników;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Źródła weryfikacji wskaźników (jaki dokument można wziąć do ręki żeby sprawdzić, czy wskaźniki zostały osiągnięte?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Sposób pomiaru wskaźników (kto i jak często dokona pomiarów, czy pozwoli 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to na podejmowanie działań zapobiegawczych i wykrywanie zagrożeń?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Grupa docelowa: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Zgodność grupy docelowej z Regulaminem konkursu i SOOP!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Dlaczego wybrano tę grupę docelową?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Jakie są potrzeby i oczekiwania grupy docelowej w kontekście oferowanego wsparcia?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Rekrutacja uczestników projektu.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Zgodność z politykami horyzontalnymi UE: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Standard minimum – równość szans kobiet i mężczyzn</a:t>
            </a:r>
            <a:r>
              <a:rPr lang="pl-PL" sz="2400" dirty="0">
                <a:solidFill>
                  <a:schemeClr val="tx1"/>
                </a:solidFill>
              </a:rPr>
              <a:t>;</a:t>
            </a:r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Uniwersalne projektowanie – uczestnik </a:t>
            </a:r>
            <a:r>
              <a:rPr lang="pl-PL" sz="2400" dirty="0" smtClean="0">
                <a:solidFill>
                  <a:schemeClr val="tx1"/>
                </a:solidFill>
              </a:rPr>
              <a:t>niepełnosprawny;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Równy dostęp i niedyskryminacja osób z niepełnosprawnościami – Wytyczne równości i niedyskryminacji 2014-2020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- nowy załącznik </a:t>
            </a:r>
            <a:r>
              <a:rPr lang="pl-PL" sz="2400" dirty="0">
                <a:solidFill>
                  <a:schemeClr val="tx1"/>
                </a:solidFill>
              </a:rPr>
              <a:t>dot. standardów </a:t>
            </a:r>
            <a:r>
              <a:rPr lang="pl-PL" sz="2400" dirty="0" smtClean="0">
                <a:solidFill>
                  <a:schemeClr val="tx1"/>
                </a:solidFill>
              </a:rPr>
              <a:t>dostępności;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Mechanizm Racjonalnych usprawnień.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Zadania/działania: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Zgodność z typem projektu wymienionym w Regulaminie</a:t>
            </a:r>
            <a:r>
              <a:rPr lang="pl-PL" sz="2400" dirty="0">
                <a:solidFill>
                  <a:schemeClr val="tx1"/>
                </a:solidFill>
              </a:rPr>
              <a:t>;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Zgodność z przepisami prawa krajowego i wspólnotowego</a:t>
            </a:r>
            <a:r>
              <a:rPr lang="pl-PL" sz="2400" dirty="0">
                <a:solidFill>
                  <a:schemeClr val="tx1"/>
                </a:solidFill>
              </a:rPr>
              <a:t>;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Zasięg geograficzny kwalifikowalności wydatków;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Miejsce i czas realizacji;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Osoby odpowiedzialne;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Zakres tematyczny.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Regulamin konkursu: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Wszelkie działania, zadania przewidziane w projekcie winny być ze sobą powiązane, powinny się uzupełniać i tworzyć kompletny zakres wsparcia w celu rozwiązania/złagodzenia </a:t>
            </a:r>
            <a:r>
              <a:rPr lang="pl-PL" sz="2400" dirty="0" smtClean="0">
                <a:solidFill>
                  <a:schemeClr val="tx1"/>
                </a:solidFill>
              </a:rPr>
              <a:t>sformułowanych </a:t>
            </a:r>
            <a:r>
              <a:rPr lang="pl-PL" sz="2400" dirty="0">
                <a:solidFill>
                  <a:schemeClr val="tx1"/>
                </a:solidFill>
              </a:rPr>
              <a:t>problemów i przeprowadzonej diagnozy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>
                <a:solidFill>
                  <a:schemeClr val="tx1"/>
                </a:solidFill>
              </a:rPr>
              <a:t>Ocenie podlegać będzie jakość przedstawionej diagnozy, a także ocena opisu zadań na podstawie wymagań określonych w Instrukcji wypełniania wniosku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o </a:t>
            </a:r>
            <a:r>
              <a:rPr lang="pl-PL" sz="2400" dirty="0">
                <a:solidFill>
                  <a:schemeClr val="tx1"/>
                </a:solidFill>
              </a:rPr>
              <a:t>dofinansowanie </a:t>
            </a:r>
            <a:r>
              <a:rPr lang="pl-PL" sz="2400" dirty="0" smtClean="0">
                <a:solidFill>
                  <a:schemeClr val="tx1"/>
                </a:solidFill>
              </a:rPr>
              <a:t>projektu.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Stopień</a:t>
            </a:r>
            <a:r>
              <a:rPr lang="pl-PL" sz="2400" dirty="0">
                <a:solidFill>
                  <a:schemeClr val="tx1"/>
                </a:solidFill>
              </a:rPr>
              <a:t>, w jakim grupa docelowa, oferowane formy wsparcia, harmonogram realizacji zadań i budżetu oraz dobrane wskaźniki są spójne z analizą sytuacji problemowej zawartą we wniosku o dofinansowanie. Stopień, w jakim projekt zaspokaja potrzeby i niweluje bariery grupy docelowej, a także przyczynia się </a:t>
            </a:r>
            <a:r>
              <a:rPr lang="pl-PL" sz="2400" dirty="0" smtClean="0">
                <a:solidFill>
                  <a:schemeClr val="tx1"/>
                </a:solidFill>
              </a:rPr>
              <a:t/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do </a:t>
            </a:r>
            <a:r>
              <a:rPr lang="pl-PL" sz="2400" dirty="0">
                <a:solidFill>
                  <a:schemeClr val="tx1"/>
                </a:solidFill>
              </a:rPr>
              <a:t>osiągnięcia celów </a:t>
            </a:r>
            <a:r>
              <a:rPr lang="pl-PL" sz="2400" dirty="0" smtClean="0">
                <a:solidFill>
                  <a:schemeClr val="tx1"/>
                </a:solidFill>
              </a:rPr>
              <a:t>PO WER 2014-2020</a:t>
            </a:r>
            <a:r>
              <a:rPr lang="pl-PL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5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2400" dirty="0">
                <a:solidFill>
                  <a:schemeClr val="tx1"/>
                </a:solidFill>
              </a:rPr>
              <a:t>Stopień, w jakim projekt przyczyni się do rozwiązania/złagodzenia sytuacji problemowej wskazanej we wniosku o dofinansowanie. Stopień/poziom osiągnięcia zakładanych wskaźników w odniesieniu do zaplanowanych kosztów. Ocena relacji nakład/rezultat</a:t>
            </a:r>
            <a:r>
              <a:rPr lang="pl-PL" sz="2400" dirty="0" smtClean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4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Ocena </a:t>
            </a:r>
            <a:r>
              <a:rPr lang="pl-PL" sz="2400" dirty="0">
                <a:solidFill>
                  <a:schemeClr val="tx1"/>
                </a:solidFill>
              </a:rPr>
              <a:t>w jakim stopniu zaproponowane w projekcie instrumenty wsparcia oraz zaplanowane rezultaty przyczynią się do trwałej zmiany sytuacji grup docelowych.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7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Budżet projektu: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Rozliczanie projektów o wartości nieprzekraczającej 100 tys. Euro ze środków publicznych metodami uproszczonymi;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Rozliczanie kosztów pośrednich ryczałtem;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Wydatki objęte limitami;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01077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SOWA, czyli System Obsługi Wniosków Aplikacyjnych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699" y="1017432"/>
            <a:ext cx="10620151" cy="485526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schemeClr val="tx1"/>
                </a:solidFill>
              </a:rPr>
              <a:t>Wybór projektów do dofinansowania następuje w oparciu </a:t>
            </a:r>
            <a:r>
              <a:rPr lang="pl-PL" sz="2100" dirty="0" smtClean="0">
                <a:solidFill>
                  <a:schemeClr val="tx1"/>
                </a:solidFill>
              </a:rPr>
              <a:t>o wniosek </a:t>
            </a:r>
            <a:r>
              <a:rPr lang="pl-PL" sz="2100" dirty="0">
                <a:solidFill>
                  <a:schemeClr val="tx1"/>
                </a:solidFill>
              </a:rPr>
              <a:t>o dofinansowanie, który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2100" dirty="0">
                <a:solidFill>
                  <a:schemeClr val="tx1"/>
                </a:solidFill>
              </a:rPr>
              <a:t>musi zostać przygotowany za pośrednictwem systemu obsługi wniosków aplikacyjnych </a:t>
            </a:r>
            <a:r>
              <a:rPr lang="pl-PL" sz="2100" b="1" dirty="0">
                <a:solidFill>
                  <a:schemeClr val="tx1"/>
                </a:solidFill>
              </a:rPr>
              <a:t>SOWA</a:t>
            </a:r>
            <a:r>
              <a:rPr lang="pl-PL" sz="2100" dirty="0">
                <a:solidFill>
                  <a:schemeClr val="tx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2100" dirty="0">
                <a:solidFill>
                  <a:schemeClr val="tx1"/>
                </a:solidFill>
              </a:rPr>
              <a:t>Dostęp do tej </a:t>
            </a:r>
            <a:r>
              <a:rPr lang="pl-PL" sz="2100" dirty="0" smtClean="0">
                <a:solidFill>
                  <a:schemeClr val="tx1"/>
                </a:solidFill>
              </a:rPr>
              <a:t>aplikacji </a:t>
            </a:r>
            <a:r>
              <a:rPr lang="pl-PL" sz="2100" dirty="0">
                <a:solidFill>
                  <a:schemeClr val="tx1"/>
                </a:solidFill>
              </a:rPr>
              <a:t>można uzyskać za pośrednictwem strony </a:t>
            </a:r>
            <a:r>
              <a:rPr lang="pl-PL" sz="2100" dirty="0" smtClean="0">
                <a:solidFill>
                  <a:schemeClr val="tx1"/>
                </a:solidFill>
              </a:rPr>
              <a:t>internetowej:</a:t>
            </a:r>
            <a:endParaRPr lang="pl-PL" sz="2100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100" dirty="0">
                <a:solidFill>
                  <a:schemeClr val="tx1"/>
                </a:solidFill>
              </a:rPr>
              <a:t>http://</a:t>
            </a:r>
            <a:r>
              <a:rPr lang="pl-PL" sz="2100" dirty="0" smtClean="0">
                <a:solidFill>
                  <a:schemeClr val="tx1"/>
                </a:solidFill>
              </a:rPr>
              <a:t>www.sowa.efs.gov.pl 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pl-PL" sz="2100" dirty="0" smtClean="0">
                <a:solidFill>
                  <a:schemeClr val="tx1"/>
                </a:solidFill>
              </a:rPr>
              <a:t>Przed </a:t>
            </a:r>
            <a:r>
              <a:rPr lang="pl-PL" sz="2100" dirty="0">
                <a:solidFill>
                  <a:schemeClr val="tx1"/>
                </a:solidFill>
              </a:rPr>
              <a:t>przystąpieniem do wypełniania wniosku w SOWA należy </a:t>
            </a:r>
            <a:r>
              <a:rPr lang="pl-PL" sz="2100" dirty="0" smtClean="0">
                <a:solidFill>
                  <a:schemeClr val="tx1"/>
                </a:solidFill>
              </a:rPr>
              <a:t>utworzyć </a:t>
            </a:r>
            <a:r>
              <a:rPr lang="pl-PL" sz="2100" dirty="0">
                <a:solidFill>
                  <a:schemeClr val="tx1"/>
                </a:solidFill>
              </a:rPr>
              <a:t>konto </a:t>
            </a:r>
            <a:r>
              <a:rPr lang="pl-PL" sz="2100" dirty="0" smtClean="0">
                <a:solidFill>
                  <a:schemeClr val="tx1"/>
                </a:solidFill>
              </a:rPr>
              <a:t>wnioskodawcy. Przy </a:t>
            </a:r>
            <a:r>
              <a:rPr lang="pl-PL" sz="2100" dirty="0">
                <a:solidFill>
                  <a:schemeClr val="tx1"/>
                </a:solidFill>
              </a:rPr>
              <a:t>zakładaniu konta </a:t>
            </a:r>
            <a:r>
              <a:rPr lang="pl-PL" sz="2100" dirty="0" smtClean="0">
                <a:solidFill>
                  <a:schemeClr val="tx1"/>
                </a:solidFill>
              </a:rPr>
              <a:t>należy</a:t>
            </a:r>
            <a:r>
              <a:rPr lang="pl-PL" sz="2100" dirty="0">
                <a:solidFill>
                  <a:schemeClr val="tx1"/>
                </a:solidFill>
              </a:rPr>
              <a:t> </a:t>
            </a:r>
            <a:r>
              <a:rPr lang="pl-PL" sz="2100" dirty="0" smtClean="0">
                <a:solidFill>
                  <a:schemeClr val="tx1"/>
                </a:solidFill>
              </a:rPr>
              <a:t>korzystać </a:t>
            </a:r>
            <a:r>
              <a:rPr lang="pl-PL" sz="2100" dirty="0">
                <a:solidFill>
                  <a:schemeClr val="tx1"/>
                </a:solidFill>
              </a:rPr>
              <a:t>z </a:t>
            </a:r>
            <a:r>
              <a:rPr lang="pl-PL" sz="2100" i="1" dirty="0" smtClean="0">
                <a:solidFill>
                  <a:schemeClr val="tx1"/>
                </a:solidFill>
              </a:rPr>
              <a:t>Instrukcji </a:t>
            </a:r>
            <a:r>
              <a:rPr lang="pl-PL" sz="2100" i="1" dirty="0">
                <a:solidFill>
                  <a:schemeClr val="tx1"/>
                </a:solidFill>
              </a:rPr>
              <a:t>użytkownika SOWA w ramach </a:t>
            </a:r>
            <a:r>
              <a:rPr lang="pl-PL" sz="2100" i="1" dirty="0" smtClean="0">
                <a:solidFill>
                  <a:schemeClr val="tx1"/>
                </a:solidFill>
              </a:rPr>
              <a:t>PO </a:t>
            </a:r>
            <a:r>
              <a:rPr lang="pl-PL" sz="2100" i="1" dirty="0">
                <a:solidFill>
                  <a:schemeClr val="tx1"/>
                </a:solidFill>
              </a:rPr>
              <a:t>WER </a:t>
            </a:r>
            <a:r>
              <a:rPr lang="pl-PL" sz="2100" i="1" dirty="0" smtClean="0">
                <a:solidFill>
                  <a:schemeClr val="tx1"/>
                </a:solidFill>
              </a:rPr>
              <a:t>2014-</a:t>
            </a:r>
            <a:r>
              <a:rPr lang="pl-PL" sz="2100" i="1" dirty="0">
                <a:solidFill>
                  <a:schemeClr val="tx1"/>
                </a:solidFill>
              </a:rPr>
              <a:t> </a:t>
            </a:r>
            <a:r>
              <a:rPr lang="pl-PL" sz="2100" i="1" dirty="0" smtClean="0">
                <a:solidFill>
                  <a:schemeClr val="tx1"/>
                </a:solidFill>
              </a:rPr>
              <a:t>2020 </a:t>
            </a:r>
            <a:r>
              <a:rPr lang="pl-PL" sz="2100" i="1" dirty="0">
                <a:solidFill>
                  <a:schemeClr val="tx1"/>
                </a:solidFill>
              </a:rPr>
              <a:t>dla wnioskodawców</a:t>
            </a:r>
            <a:r>
              <a:rPr lang="pl-PL" sz="2100" dirty="0">
                <a:solidFill>
                  <a:schemeClr val="tx1"/>
                </a:solidFill>
              </a:rPr>
              <a:t>, </a:t>
            </a:r>
            <a:r>
              <a:rPr lang="pl-PL" sz="2100" dirty="0" smtClean="0">
                <a:solidFill>
                  <a:schemeClr val="tx1"/>
                </a:solidFill>
              </a:rPr>
              <a:t>która </a:t>
            </a:r>
            <a:r>
              <a:rPr lang="pl-PL" sz="2100" dirty="0">
                <a:solidFill>
                  <a:schemeClr val="tx1"/>
                </a:solidFill>
              </a:rPr>
              <a:t>dostępna jest pod adresem www.sowa.efs.gov.pl </a:t>
            </a:r>
            <a:r>
              <a:rPr lang="pl-PL" sz="2100" dirty="0" smtClean="0">
                <a:solidFill>
                  <a:schemeClr val="tx1"/>
                </a:solidFill>
              </a:rPr>
              <a:t>w </a:t>
            </a:r>
            <a:r>
              <a:rPr lang="pl-PL" sz="2100" dirty="0">
                <a:solidFill>
                  <a:schemeClr val="tx1"/>
                </a:solidFill>
              </a:rPr>
              <a:t>zakładce </a:t>
            </a:r>
            <a:r>
              <a:rPr lang="pl-PL" sz="2100" dirty="0" smtClean="0">
                <a:solidFill>
                  <a:schemeClr val="tx1"/>
                </a:solidFill>
              </a:rPr>
              <a:t>POMOC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solidFill>
                  <a:schemeClr val="tx1"/>
                </a:solidFill>
              </a:rPr>
              <a:t>Wniosek o dofinansowanie projektu konkursowego powinien zostać przygotowany </a:t>
            </a:r>
            <a:r>
              <a:rPr lang="pl-PL" sz="2100" dirty="0" smtClean="0">
                <a:solidFill>
                  <a:schemeClr val="tx1"/>
                </a:solidFill>
              </a:rPr>
              <a:t>zgodnie </a:t>
            </a:r>
            <a:r>
              <a:rPr lang="pl-PL" sz="2100" dirty="0">
                <a:solidFill>
                  <a:schemeClr val="tx1"/>
                </a:solidFill>
              </a:rPr>
              <a:t>z </a:t>
            </a:r>
            <a:r>
              <a:rPr lang="pl-PL" sz="2100" i="1" dirty="0" smtClean="0">
                <a:solidFill>
                  <a:schemeClr val="tx1"/>
                </a:solidFill>
              </a:rPr>
              <a:t>Instrukcją </a:t>
            </a:r>
            <a:r>
              <a:rPr lang="pl-PL" sz="2100" i="1" dirty="0">
                <a:solidFill>
                  <a:schemeClr val="tx1"/>
                </a:solidFill>
              </a:rPr>
              <a:t>wypełniania wniosku o dofinansowanie projektu w ramach PO WER </a:t>
            </a:r>
            <a:r>
              <a:rPr lang="pl-PL" sz="2100" i="1" dirty="0" smtClean="0">
                <a:solidFill>
                  <a:schemeClr val="tx1"/>
                </a:solidFill>
              </a:rPr>
              <a:t>2014-</a:t>
            </a:r>
            <a:r>
              <a:rPr lang="pl-PL" sz="2100" i="1" dirty="0">
                <a:solidFill>
                  <a:schemeClr val="tx1"/>
                </a:solidFill>
              </a:rPr>
              <a:t> </a:t>
            </a:r>
            <a:r>
              <a:rPr lang="pl-PL" sz="2100" i="1" dirty="0" smtClean="0">
                <a:solidFill>
                  <a:schemeClr val="tx1"/>
                </a:solidFill>
              </a:rPr>
              <a:t>2020</a:t>
            </a:r>
            <a:r>
              <a:rPr lang="pl-PL" sz="2100" i="1" dirty="0">
                <a:solidFill>
                  <a:schemeClr val="tx1"/>
                </a:solidFill>
              </a:rPr>
              <a:t> </a:t>
            </a:r>
            <a:r>
              <a:rPr lang="pl-PL" sz="2100" dirty="0" smtClean="0">
                <a:solidFill>
                  <a:schemeClr val="tx1"/>
                </a:solidFill>
              </a:rPr>
              <a:t>która </a:t>
            </a:r>
            <a:r>
              <a:rPr lang="pl-PL" sz="2100" dirty="0">
                <a:solidFill>
                  <a:schemeClr val="tx1"/>
                </a:solidFill>
              </a:rPr>
              <a:t>dostępna jest pod adresem: </a:t>
            </a:r>
            <a:r>
              <a:rPr lang="pl-PL" sz="2100" dirty="0" smtClean="0">
                <a:solidFill>
                  <a:schemeClr val="tx1"/>
                </a:solidFill>
              </a:rPr>
              <a:t>www.sowa.efs.gov.pl, </a:t>
            </a:r>
            <a:r>
              <a:rPr lang="pl-PL" sz="2100" dirty="0">
                <a:solidFill>
                  <a:schemeClr val="tx1"/>
                </a:solidFill>
              </a:rPr>
              <a:t>w zakładce POMOC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1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21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Budżet projektu cd.: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Środki trwałe służące realizacji projektu oraz wspomagające wdrażanie projektu;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Stawki </a:t>
            </a:r>
            <a:r>
              <a:rPr lang="pl-PL" sz="2400" dirty="0">
                <a:solidFill>
                  <a:schemeClr val="tx1"/>
                </a:solidFill>
              </a:rPr>
              <a:t>odpowiadające stawkom </a:t>
            </a:r>
            <a:r>
              <a:rPr lang="pl-PL" sz="2400" dirty="0" smtClean="0">
                <a:solidFill>
                  <a:schemeClr val="tx1"/>
                </a:solidFill>
              </a:rPr>
              <a:t>rynkowym;</a:t>
            </a:r>
          </a:p>
          <a:p>
            <a:r>
              <a:rPr lang="pl-PL" sz="2400" dirty="0">
                <a:solidFill>
                  <a:schemeClr val="tx1"/>
                </a:solidFill>
              </a:rPr>
              <a:t>Zestawienie standardu i wysokości dopuszczalnych stawek wybranych wydatków 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i usług </a:t>
            </a:r>
            <a:r>
              <a:rPr lang="pl-PL" sz="2400" dirty="0">
                <a:solidFill>
                  <a:schemeClr val="tx1"/>
                </a:solidFill>
              </a:rPr>
              <a:t>dla </a:t>
            </a:r>
            <a:r>
              <a:rPr lang="pl-PL" sz="2400" dirty="0" smtClean="0">
                <a:solidFill>
                  <a:schemeClr val="tx1"/>
                </a:solidFill>
              </a:rPr>
              <a:t>konkursu;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Potencjał wnioskodawcy: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Potencjał finansowy – obrót nie mniejszy od rocznych wydatków w projekcie lub wartości projektu;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Doświadczenie (na terytorium geograficznym, na potrzeby grupy docelowej, ten sam rodzaj wsparcia);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Doświadczenie poza projektowe;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Potencjał kadrowy (osoby zaangażowane na podstawie umów o pracę);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Potencjał techniczny (tylko taki, który będzie wykorzystywany w projekcie).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206" y="960437"/>
            <a:ext cx="10515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Weryfikacja warunków formalnych odbywa się za pośrednictwem systemu SOWA, który nie dopuszcza do złożenia wniosków niekompletnych;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Czas </a:t>
            </a:r>
            <a:r>
              <a:rPr lang="pl-PL" dirty="0"/>
              <a:t>trwania oceny </a:t>
            </a:r>
            <a:r>
              <a:rPr lang="pl-PL" dirty="0" smtClean="0"/>
              <a:t>merytorycznej </a:t>
            </a:r>
            <a:r>
              <a:rPr lang="pl-PL" dirty="0"/>
              <a:t>wniosków uzależniony </a:t>
            </a:r>
            <a:r>
              <a:rPr lang="pl-PL" dirty="0" smtClean="0"/>
              <a:t>jest </a:t>
            </a:r>
            <a:r>
              <a:rPr lang="pl-PL" dirty="0"/>
              <a:t>od liczby wniosków podlegających ocenie merytorycznej </a:t>
            </a:r>
            <a:r>
              <a:rPr lang="pl-PL" dirty="0" smtClean="0"/>
              <a:t>w </a:t>
            </a:r>
            <a:r>
              <a:rPr lang="pl-PL" dirty="0"/>
              <a:t>ramach posiedzenia </a:t>
            </a:r>
            <a:r>
              <a:rPr lang="pl-PL" dirty="0" smtClean="0"/>
              <a:t>KOP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1- 200 wniosków – </a:t>
            </a:r>
            <a:r>
              <a:rPr lang="pl-PL" sz="2000" b="1" dirty="0" smtClean="0"/>
              <a:t>nie dłużej niż 60 dni;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2000" dirty="0" smtClean="0"/>
              <a:t>201- 400 wniosków – </a:t>
            </a:r>
            <a:r>
              <a:rPr lang="pl-PL" sz="2000" b="1" dirty="0" smtClean="0"/>
              <a:t>nie dłużej niż 90 dni;</a:t>
            </a:r>
            <a:endParaRPr lang="pl-PL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dirty="0"/>
              <a:t>Orientacyjny termin rozstrzygnięcia konkursu – </a:t>
            </a:r>
            <a:r>
              <a:rPr lang="pl-PL" b="1" dirty="0"/>
              <a:t>grudzień 2018 r.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2400" dirty="0"/>
          </a:p>
        </p:txBody>
      </p:sp>
      <p:sp>
        <p:nvSpPr>
          <p:cNvPr id="4" name="Tytuł 1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349250" y="90152"/>
            <a:ext cx="10323513" cy="870285"/>
          </a:xfrm>
        </p:spPr>
        <p:txBody>
          <a:bodyPr rtlCol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0" kern="1200">
                <a:solidFill>
                  <a:srgbClr val="63636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l-PL" altLang="pl-PL" sz="2600" dirty="0" smtClean="0">
                <a:solidFill>
                  <a:schemeClr val="tx1"/>
                </a:solidFill>
                <a:ea typeface="Mongolian Baiti" panose="03000500000000000000" pitchFamily="66" charset="0"/>
              </a:rPr>
              <a:t>Ocena wniosków w ramach konkursu </a:t>
            </a:r>
            <a:br>
              <a:rPr lang="pl-PL" altLang="pl-PL" sz="2600" dirty="0" smtClean="0">
                <a:solidFill>
                  <a:schemeClr val="tx1"/>
                </a:solidFill>
                <a:ea typeface="Mongolian Baiti" panose="03000500000000000000" pitchFamily="66" charset="0"/>
              </a:rPr>
            </a:br>
            <a:r>
              <a:rPr lang="pl-PL" altLang="pl-PL" sz="2600" dirty="0" smtClean="0">
                <a:solidFill>
                  <a:schemeClr val="tx1"/>
                </a:solidFill>
                <a:ea typeface="Mongolian Baiti" panose="03000500000000000000" pitchFamily="66" charset="0"/>
              </a:rPr>
              <a:t>nr </a:t>
            </a:r>
            <a:r>
              <a:rPr lang="pl-PL" altLang="pl-PL" sz="2600" dirty="0">
                <a:solidFill>
                  <a:schemeClr val="tx1"/>
                </a:solidFill>
              </a:rPr>
              <a:t>POWR.01.02.01-IP.22-32-001/18</a:t>
            </a:r>
            <a:r>
              <a:rPr lang="pl-PL" altLang="pl-PL" sz="2400" dirty="0">
                <a:solidFill>
                  <a:schemeClr val="tx1"/>
                </a:solidFill>
              </a:rPr>
              <a:t/>
            </a:r>
            <a:br>
              <a:rPr lang="pl-PL" altLang="pl-PL" sz="2400" dirty="0">
                <a:solidFill>
                  <a:schemeClr val="tx1"/>
                </a:solidFill>
              </a:rPr>
            </a:br>
            <a:endParaRPr lang="pl-PL" altLang="pl-PL" sz="2400" dirty="0">
              <a:solidFill>
                <a:schemeClr val="tx1"/>
              </a:solidFill>
              <a:ea typeface="Mongolian Baiti" panose="03000500000000000000" pitchFamily="66" charset="0"/>
            </a:endParaRPr>
          </a:p>
        </p:txBody>
      </p:sp>
      <p:grpSp>
        <p:nvGrpSpPr>
          <p:cNvPr id="8196" name="Grupa 5"/>
          <p:cNvGrpSpPr>
            <a:grpSpLocks/>
          </p:cNvGrpSpPr>
          <p:nvPr/>
        </p:nvGrpSpPr>
        <p:grpSpPr bwMode="auto">
          <a:xfrm>
            <a:off x="727075" y="3648868"/>
            <a:ext cx="7161213" cy="2084388"/>
            <a:chOff x="1711789" y="3669906"/>
            <a:chExt cx="4304438" cy="2286202"/>
          </a:xfrm>
        </p:grpSpPr>
        <p:grpSp>
          <p:nvGrpSpPr>
            <p:cNvPr id="6" name="Grupa 4">
              <a:extLst/>
            </p:cNvPr>
            <p:cNvGrpSpPr>
              <a:grpSpLocks/>
            </p:cNvGrpSpPr>
            <p:nvPr/>
          </p:nvGrpSpPr>
          <p:grpSpPr bwMode="auto">
            <a:xfrm>
              <a:off x="1711789" y="3669906"/>
              <a:ext cx="4304438" cy="2286202"/>
              <a:chOff x="193168" y="3923454"/>
              <a:chExt cx="3591723" cy="1948961"/>
            </a:xfrm>
            <a:solidFill>
              <a:schemeClr val="accent1"/>
            </a:solidFill>
          </p:grpSpPr>
          <p:sp>
            <p:nvSpPr>
              <p:cNvPr id="8" name="Prostokąt 7">
                <a:extLst/>
              </p:cNvPr>
              <p:cNvSpPr/>
              <p:nvPr/>
            </p:nvSpPr>
            <p:spPr>
              <a:xfrm>
                <a:off x="193168" y="3923454"/>
                <a:ext cx="1005340" cy="194896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600" b="1" dirty="0">
                    <a:solidFill>
                      <a:schemeClr val="tx1"/>
                    </a:solidFill>
                  </a:rPr>
                  <a:t>ETAP WERYFIKACJI WARUNKÓW FORMALNYCH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1600" dirty="0">
                    <a:solidFill>
                      <a:schemeClr val="tx1"/>
                    </a:solidFill>
                  </a:rPr>
                  <a:t>(za pośrednictwem SOWA)</a:t>
                </a:r>
              </a:p>
            </p:txBody>
          </p:sp>
          <p:sp>
            <p:nvSpPr>
              <p:cNvPr id="9" name="Prostokąt 8">
                <a:extLst/>
              </p:cNvPr>
              <p:cNvSpPr/>
              <p:nvPr/>
            </p:nvSpPr>
            <p:spPr>
              <a:xfrm>
                <a:off x="1788085" y="3923454"/>
                <a:ext cx="1996806" cy="194896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b="1" dirty="0">
                    <a:solidFill>
                      <a:schemeClr val="tx1"/>
                    </a:solidFill>
                  </a:rPr>
                  <a:t>ETAP OCENY MERYTORYCZNEJ</a:t>
                </a:r>
              </a:p>
              <a:p>
                <a:pPr>
                  <a:defRPr/>
                </a:pPr>
                <a:r>
                  <a:rPr lang="pl-PL" sz="1600" dirty="0">
                    <a:solidFill>
                      <a:schemeClr val="tx1"/>
                    </a:solidFill>
                  </a:rPr>
                  <a:t>1)ogólne kryteria merytoryczne oceniane w systemie 0-1 („spełnia”/ „nie spełnia”);</a:t>
                </a:r>
              </a:p>
              <a:p>
                <a:pPr>
                  <a:defRPr/>
                </a:pPr>
                <a:r>
                  <a:rPr lang="pl-PL" sz="1600" dirty="0">
                    <a:solidFill>
                      <a:schemeClr val="tx1"/>
                    </a:solidFill>
                  </a:rPr>
                  <a:t>2)kryteria dostępu;</a:t>
                </a:r>
              </a:p>
              <a:p>
                <a:pPr>
                  <a:defRPr/>
                </a:pPr>
                <a:r>
                  <a:rPr lang="pl-PL" sz="1600" dirty="0">
                    <a:solidFill>
                      <a:schemeClr val="tx1"/>
                    </a:solidFill>
                  </a:rPr>
                  <a:t>3)kryteria horyzontalne;</a:t>
                </a:r>
              </a:p>
              <a:p>
                <a:pPr>
                  <a:defRPr/>
                </a:pPr>
                <a:r>
                  <a:rPr lang="pl-PL" sz="1600" dirty="0">
                    <a:solidFill>
                      <a:schemeClr val="tx1"/>
                    </a:solidFill>
                  </a:rPr>
                  <a:t>4)ogólne kryteria merytoryczne oceniane punktowo; </a:t>
                </a:r>
              </a:p>
              <a:p>
                <a:pPr>
                  <a:defRPr/>
                </a:pPr>
                <a:r>
                  <a:rPr lang="pl-PL" sz="1600" dirty="0">
                    <a:solidFill>
                      <a:schemeClr val="tx1"/>
                    </a:solidFill>
                  </a:rPr>
                  <a:t>5)kryteria premiujące.</a:t>
                </a:r>
              </a:p>
            </p:txBody>
          </p:sp>
        </p:grpSp>
        <p:sp>
          <p:nvSpPr>
            <p:cNvPr id="7" name="Strzałka w prawo 6">
              <a:extLst/>
            </p:cNvPr>
            <p:cNvSpPr/>
            <p:nvPr/>
          </p:nvSpPr>
          <p:spPr>
            <a:xfrm>
              <a:off x="2956078" y="4526579"/>
              <a:ext cx="588747" cy="351723"/>
            </a:xfrm>
            <a:prstGeom prst="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Strzałka w prawo 9">
            <a:extLst/>
          </p:cNvPr>
          <p:cNvSpPr/>
          <p:nvPr/>
        </p:nvSpPr>
        <p:spPr bwMode="auto">
          <a:xfrm>
            <a:off x="8018463" y="4530725"/>
            <a:ext cx="979487" cy="320675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Prostokąt 10">
            <a:extLst/>
          </p:cNvPr>
          <p:cNvSpPr/>
          <p:nvPr/>
        </p:nvSpPr>
        <p:spPr bwMode="auto">
          <a:xfrm>
            <a:off x="9128125" y="3749675"/>
            <a:ext cx="1795463" cy="20843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ETAP NEGOCJACJI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65939"/>
            <a:ext cx="7816850" cy="758825"/>
          </a:xfrm>
        </p:spPr>
        <p:txBody>
          <a:bodyPr>
            <a:noAutofit/>
          </a:bodyPr>
          <a:lstStyle/>
          <a:p>
            <a:r>
              <a:rPr lang="pl-PL" altLang="pl-PL" sz="2400" b="1" smtClean="0">
                <a:ea typeface="Mongolian Baiti" pitchFamily="66" charset="0"/>
                <a:cs typeface="Mongolian Baiti" pitchFamily="66" charset="0"/>
              </a:rPr>
              <a:t>Skuteczne złożenie wniosku w ramach Działania 1.2</a:t>
            </a:r>
            <a:br>
              <a:rPr lang="pl-PL" altLang="pl-PL" sz="2400" b="1" smtClean="0">
                <a:ea typeface="Mongolian Baiti" pitchFamily="66" charset="0"/>
                <a:cs typeface="Mongolian Baiti" pitchFamily="66" charset="0"/>
              </a:rPr>
            </a:br>
            <a:endParaRPr lang="pl-PL" altLang="pl-PL" sz="2400" b="1" smtClean="0"/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349250" y="895976"/>
            <a:ext cx="10515600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altLang="pl-PL" sz="2400" dirty="0" smtClean="0">
                <a:ea typeface="Mongolian Baiti" pitchFamily="66" charset="0"/>
                <a:cs typeface="Mongolian Baiti" pitchFamily="66" charset="0"/>
              </a:rPr>
              <a:t>Aby skutecznie złożyć dokumentacje aplikacyjną należy:</a:t>
            </a:r>
          </a:p>
          <a:p>
            <a:pPr>
              <a:buFont typeface="Arial" charset="0"/>
              <a:buAutoNum type="alphaLcParenR"/>
            </a:pPr>
            <a:r>
              <a:rPr lang="pl-PL" altLang="pl-PL" sz="2400" dirty="0" smtClean="0">
                <a:ea typeface="Mongolian Baiti" pitchFamily="66" charset="0"/>
                <a:cs typeface="Mongolian Baiti" pitchFamily="66" charset="0"/>
              </a:rPr>
              <a:t>opublikować wniosek o dofinansowanie w wersji elektronicznej wraz załącznikami (jeśli dotyczy) w SOWA. Należy to zrobić w terminie naboru projektów, tj.</a:t>
            </a:r>
          </a:p>
          <a:p>
            <a:pPr algn="ctr"/>
            <a:r>
              <a:rPr lang="pl-PL" altLang="pl-PL" sz="2400" dirty="0" smtClean="0">
                <a:ea typeface="Mongolian Baiti" pitchFamily="66" charset="0"/>
                <a:cs typeface="Mongolian Baiti" pitchFamily="66" charset="0"/>
              </a:rPr>
              <a:t> od </a:t>
            </a:r>
            <a:r>
              <a:rPr lang="pl-PL" altLang="pl-PL" sz="2400" dirty="0" smtClean="0"/>
              <a:t>23.07.2018 r. do 10.08.2018 r. do godz. 14:00</a:t>
            </a:r>
          </a:p>
          <a:p>
            <a:pPr>
              <a:buFont typeface="Arial" charset="0"/>
              <a:buAutoNum type="alphaLcParenR"/>
            </a:pPr>
            <a:r>
              <a:rPr lang="pl-PL" altLang="pl-PL" sz="1800" dirty="0" smtClean="0"/>
              <a:t>W przedmiotowym naborze na etapie wyboru projektów do dofinansowania nie są wymagane załączniki składane wraz z wnioskiem o dofinansowanie, z zastrzeżeniem projektów objętych pomocą de </a:t>
            </a:r>
            <a:r>
              <a:rPr lang="pl-PL" altLang="pl-PL" sz="1800" dirty="0" err="1" smtClean="0"/>
              <a:t>minimis</a:t>
            </a:r>
            <a:r>
              <a:rPr lang="pl-PL" altLang="pl-PL" sz="1800" dirty="0" smtClean="0"/>
              <a:t>/pomocą publiczną. W przypadku zidentyfikowania w projekcie pomocy de </a:t>
            </a:r>
            <a:r>
              <a:rPr lang="pl-PL" altLang="pl-PL" sz="1800" dirty="0" err="1" smtClean="0"/>
              <a:t>minimis</a:t>
            </a:r>
            <a:r>
              <a:rPr lang="pl-PL" altLang="pl-PL" sz="1800" dirty="0" smtClean="0"/>
              <a:t>/pomocy publicznej do wniosku o dofinansowanie należy załączyć: </a:t>
            </a:r>
          </a:p>
          <a:p>
            <a:r>
              <a:rPr lang="pl-PL" altLang="pl-PL" sz="1800" i="1" dirty="0" smtClean="0"/>
              <a:t>Formularz informacji przedstawianych przy ubieganiu się o pomoc de </a:t>
            </a:r>
            <a:r>
              <a:rPr lang="pl-PL" altLang="pl-PL" sz="1800" i="1" dirty="0" err="1" smtClean="0"/>
              <a:t>minimis</a:t>
            </a:r>
            <a:r>
              <a:rPr lang="pl-PL" altLang="pl-PL" sz="1800" i="1" dirty="0" smtClean="0"/>
              <a:t> </a:t>
            </a:r>
            <a:r>
              <a:rPr lang="pl-PL" altLang="pl-PL" sz="1800" dirty="0" smtClean="0"/>
              <a:t>lub </a:t>
            </a:r>
            <a:r>
              <a:rPr lang="pl-PL" altLang="pl-PL" sz="1800" i="1" dirty="0" smtClean="0"/>
              <a:t>Formularz informacji przedstawianych przy ubieganiu się o pomoc inną niż pomoc  w rolnictwie lub rybołówstwie, pomoc de </a:t>
            </a:r>
            <a:r>
              <a:rPr lang="pl-PL" altLang="pl-PL" sz="1800" i="1" dirty="0" err="1" smtClean="0"/>
              <a:t>minimis</a:t>
            </a:r>
            <a:r>
              <a:rPr lang="pl-PL" altLang="pl-PL" sz="1800" i="1" dirty="0" smtClean="0"/>
              <a:t> lub pomoc de </a:t>
            </a:r>
            <a:r>
              <a:rPr lang="pl-PL" altLang="pl-PL" sz="1800" i="1" dirty="0" err="1" smtClean="0"/>
              <a:t>minimis</a:t>
            </a:r>
            <a:r>
              <a:rPr lang="pl-PL" altLang="pl-PL" sz="1800" i="1" dirty="0" smtClean="0"/>
              <a:t> w rolnictwie lub rybołówstwie</a:t>
            </a:r>
            <a:r>
              <a:rPr lang="pl-PL" altLang="pl-PL" sz="1800" dirty="0" smtClean="0"/>
              <a:t> (odpowiednio: załącznik nr 7.7 oraz załącznik nr 	7.8 do Regulaminu konkursu) oraz </a:t>
            </a:r>
            <a:r>
              <a:rPr lang="pl-PL" altLang="pl-PL" sz="1800" i="1" dirty="0" smtClean="0"/>
              <a:t>Oświadczenie o uzyskanej pomocy de </a:t>
            </a:r>
            <a:r>
              <a:rPr lang="pl-PL" altLang="pl-PL" sz="1800" i="1" dirty="0" err="1" smtClean="0"/>
              <a:t>minimis</a:t>
            </a:r>
            <a:r>
              <a:rPr lang="pl-PL" altLang="pl-PL" sz="1800" dirty="0" smtClean="0"/>
              <a:t> (załącznik nr 7.9) lub wszystkie posiadane przez Wnioskodawcę zaświadczenia o uzyskanej pomocy de </a:t>
            </a:r>
            <a:r>
              <a:rPr lang="pl-PL" altLang="pl-PL" sz="1800" dirty="0" err="1" smtClean="0"/>
              <a:t>minimis</a:t>
            </a:r>
            <a:r>
              <a:rPr lang="pl-PL" altLang="pl-PL" sz="1800" dirty="0" smtClean="0"/>
              <a:t> albo </a:t>
            </a:r>
            <a:r>
              <a:rPr lang="pl-PL" altLang="pl-PL" sz="1800" i="1" dirty="0" smtClean="0"/>
              <a:t>Oświadczenie o nieuzyskaniu pomocy de </a:t>
            </a:r>
            <a:r>
              <a:rPr lang="pl-PL" altLang="pl-PL" sz="1800" i="1" dirty="0" err="1" smtClean="0"/>
              <a:t>minimis</a:t>
            </a:r>
            <a:r>
              <a:rPr lang="pl-PL" altLang="pl-PL" sz="1800" dirty="0" smtClean="0"/>
              <a:t>, stanowiące załącznik nr 7.10 do Regulaminu konkursu.</a:t>
            </a:r>
          </a:p>
          <a:p>
            <a:pPr>
              <a:buFont typeface="Arial" charset="0"/>
              <a:buAutoNum type="alphaLcParenR"/>
            </a:pPr>
            <a:endParaRPr lang="pl-PL" altLang="pl-PL" sz="1050" dirty="0" smtClean="0"/>
          </a:p>
          <a:p>
            <a:pPr>
              <a:lnSpc>
                <a:spcPct val="110000"/>
              </a:lnSpc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6399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Ważne informacje!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P</a:t>
            </a:r>
            <a:r>
              <a:rPr lang="pl-PL" sz="2400" dirty="0" smtClean="0"/>
              <a:t>oprawa </a:t>
            </a:r>
            <a:r>
              <a:rPr lang="pl-PL" sz="2400" dirty="0"/>
              <a:t>oczywistych omyłek we </a:t>
            </a:r>
            <a:r>
              <a:rPr lang="pl-PL" sz="2400" dirty="0" smtClean="0"/>
              <a:t>wniosku </a:t>
            </a:r>
            <a:r>
              <a:rPr lang="pl-PL" sz="2400" dirty="0"/>
              <a:t>o dofinansowanie </a:t>
            </a:r>
            <a:r>
              <a:rPr lang="pl-PL" sz="2400" dirty="0" smtClean="0"/>
              <a:t>oraz </a:t>
            </a:r>
            <a:r>
              <a:rPr lang="pl-PL" sz="2400" dirty="0"/>
              <a:t>negocjacje </a:t>
            </a:r>
            <a:r>
              <a:rPr lang="pl-PL" sz="2400" dirty="0" smtClean="0"/>
              <a:t>prowadzone </a:t>
            </a:r>
            <a:r>
              <a:rPr lang="pl-PL" sz="2400" dirty="0"/>
              <a:t>będą </a:t>
            </a:r>
            <a:r>
              <a:rPr lang="pl-PL" sz="2400" dirty="0" smtClean="0"/>
              <a:t>wyłącznie </a:t>
            </a:r>
            <a:r>
              <a:rPr lang="pl-PL" sz="2400" dirty="0"/>
              <a:t>za pośrednictwem poczty </a:t>
            </a:r>
            <a:r>
              <a:rPr lang="pl-PL" sz="2400" dirty="0" smtClean="0"/>
              <a:t>elektronicznej</a:t>
            </a:r>
            <a:r>
              <a:rPr lang="pl-PL" sz="2400" dirty="0"/>
              <a:t>. </a:t>
            </a:r>
            <a:r>
              <a:rPr lang="pl-PL" sz="2400" dirty="0" smtClean="0"/>
              <a:t>Specjalnie </a:t>
            </a:r>
            <a:r>
              <a:rPr lang="pl-PL" sz="2400" dirty="0"/>
              <a:t>utworzony dla danego naboru adres mailowy, będzie wykorzystywany </a:t>
            </a:r>
            <a:r>
              <a:rPr lang="pl-PL" sz="2400" dirty="0" smtClean="0"/>
              <a:t>jako </a:t>
            </a:r>
            <a:r>
              <a:rPr lang="pl-PL" sz="2400" dirty="0"/>
              <a:t>narzędzie komunikacji z wnioskodawcą w ww. </a:t>
            </a:r>
            <a:r>
              <a:rPr lang="pl-PL" sz="2400" dirty="0" smtClean="0"/>
              <a:t>zakresie. Adres </a:t>
            </a:r>
            <a:r>
              <a:rPr lang="pl-PL" sz="2400" dirty="0"/>
              <a:t>mailowy odpowiadający </a:t>
            </a:r>
            <a:r>
              <a:rPr lang="pl-PL" sz="2400" dirty="0" smtClean="0"/>
              <a:t>przedmiotowemu </a:t>
            </a:r>
            <a:r>
              <a:rPr lang="pl-PL" sz="2400" dirty="0"/>
              <a:t>naborowi: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pl-PL" sz="2400" b="1" dirty="0" smtClean="0"/>
              <a:t>nabor121@wup.pl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l-PL" sz="2400" b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400" dirty="0"/>
              <a:t>Termin, w przypadku wezwania przekazanego drogą elektroniczną, liczy się </a:t>
            </a:r>
            <a:r>
              <a:rPr lang="pl-PL" sz="2400" dirty="0" smtClean="0"/>
              <a:t>od </a:t>
            </a:r>
            <a:r>
              <a:rPr lang="pl-PL" sz="2400" dirty="0"/>
              <a:t>dnia </a:t>
            </a:r>
            <a:r>
              <a:rPr lang="pl-PL" sz="2400" dirty="0" smtClean="0"/>
              <a:t>następującego </a:t>
            </a:r>
            <a:r>
              <a:rPr lang="pl-PL" sz="2400" dirty="0"/>
              <a:t>po dniu wysłania wezwania przez </a:t>
            </a:r>
            <a:r>
              <a:rPr lang="pl-PL" sz="2400" dirty="0" smtClean="0"/>
              <a:t>IOK i wynosi </a:t>
            </a:r>
            <a:r>
              <a:rPr lang="pl-PL" sz="2400" b="1" dirty="0" smtClean="0"/>
              <a:t>7 dni</a:t>
            </a:r>
            <a:endParaRPr lang="pl-P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pl-PL" sz="2400" b="1" dirty="0"/>
          </a:p>
          <a:p>
            <a:pPr>
              <a:buFont typeface="Arial" panose="020B0604020202020204" pitchFamily="34" charset="0"/>
              <a:buNone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512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r>
              <a:rPr lang="pl-PL" altLang="pl-PL" b="1"/>
              <a:t>Ogólne kryteria merytoryczne oceniane 0-1</a:t>
            </a:r>
            <a:endParaRPr lang="pl-PL" alt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45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3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07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Kryteria merytoryczne oceniane 0-1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z Karty Oceny Merytorycznej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8446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Wnioskodawca zgodnie ze Szczegółowym Opisem Osi Priorytetowych PO WER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podmiotem</a:t>
                      </a:r>
                      <a:r>
                        <a:rPr lang="pl-PL" sz="16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uprawnionym do ubiegania się o dofinansowanie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ramach właściwego Działania/Poddziałania PO WER lub właściwego naboru o ile ustalono w nim kryterium dostępu zawężające listę podmiotów uprawnionych do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ubiegania się o dofinansowanie.</a:t>
                      </a: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SZOOP podmioty uprawnione do złożenia wniosku to wyłącznie: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Instytucje rynku pracy zgodnie z art. 6 Ustawy o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promocji zatrudnienia i instytucjach rynku pracy: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 służby zatrudnienia,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Ochotnicze Hufce Pracy,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agencje zatrudnienia,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instytucje szkoleniowe,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instytucje dialogu społecznego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instytucje partnerstwa lokalnego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Szczegółowe informacje na temat spełniania kryterium należy zamieścić w formie deklaracji w treści wniosku o dofinansowanie projektu. We wniosku powinno być jednoznacznie wskazane, jakiego rodzaju instytucją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podmiot składający wniosek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r>
              <a:rPr lang="pl-PL" altLang="pl-PL" b="1" dirty="0"/>
              <a:t>Ogólne kryteria merytoryczne oceniane 0-1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45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8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21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Kryteria merytoryczne oceniane 0-1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z Karty Oceny Merytorycznej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9857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partnerskiego spełnione zostały wymogi dotyczące: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wyboru partnerów, o których mowa w art. 33 ust. 2-4a ustawy z dnia 11 lipca 2014 r. o zasadach realizacji programów w zakresie polityki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spójności finansowanych w perspektywie 2014-2020 (o ile dotyczy);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utworzenia albo zainicjowania partnerstwa w terminie wynikającym z art. 33 ust. 3 ustawy z dnia 11 lipca 2014 r. o zasadach realizacji programów w zakresie polityki spójności finansowanych w perspektywie 2014-2020 (o ile dotyczy) oraz zgodnym ze Szczegółowym Opisem Osi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Priorytetowych PO WER tj. przed złożeniem wniosku o dofinansowanie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 przed rozpoczęciem realizacji projektu, o ile data ta jest wcześniejsza od daty złożenia wniosku o dofinansowanie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zobligowany jest do wskazania, w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jakim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zakresie w projekcie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uczestniczyć będzie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partner/partnerzy,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jakie wniesie/wniosą zasoby organizacyjne, ludzkie, finansowe;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dokonując wyboru partnera/ów jest zobowiązany w szczególności do: ogłoszenia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otwartego naboru partnerów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swojej stronie internetowej wraz ze wskazaniem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 najmniej 21‐dniowego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terminu na zgłaszanie się partnerów,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uwzględnienia przy wyborze partnerów: zgodności działań potencjalnego partnera z celami partnerstwa, deklarowanego wkładu potencjalnego partnera w realizację celu partnerstwa doświadczenia w realizacji projektów o podobnym charakterze, podania do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publicznej wiadomości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 swojej stronie internetowej informacji o podmiotach wybranych do pełnienia funkcji partnera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altLang="pl-PL" b="1" dirty="0"/>
              <a:t>Ogólne kryteria merytoryczne oceniane 0-1</a:t>
            </a:r>
            <a:br>
              <a:rPr lang="pl-PL" altLang="pl-PL" b="1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45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8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21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Kryteria merytoryczne oceniane 0-1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z Karty Oceny Merytorycznej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9857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cd.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partnerskiego spełnione zostały wymogi dotyczące: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wyboru partnerów, o których mowa w art. 33 ust. 2-4a ustawy z dnia 11 lipca 2014 r. o zasadach realizacji programów w zakresie polityki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spójności finansowanych w perspektywie 2014-2020 (o ile dotyczy);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utworzenia albo zainicjowania partnerstwa w terminie wynikającym z art. 33 ust. 3 ustawy z dnia 11 lipca 2014 r. o zasadach realizacji programów w zakresie polityki spójności finansowanych w perspektywie 2014-2020 (o ile dotyczy) oraz zgodnym ze Szczegółowym Opisem Osi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Priorytetowych PO WER tj. przed złożeniem wniosku o dofinansowanie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 przed rozpoczęciem realizacji projektu, o ile data ta jest wcześniejsza od daty złożenia wniosku o dofinansowanie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zobowiązany jest umieścić informację na temat sposobu wyboru partnerów do projektu;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stroną porozumienia oraz umowy o partnerstwie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może być podmiot wykluczony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możliwości otrzymania dofinansowania.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6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altLang="pl-PL" b="1" dirty="0"/>
              <a:t>Ogólne kryteria merytoryczne oceniane 0-1</a:t>
            </a:r>
            <a:br>
              <a:rPr lang="pl-PL" altLang="pl-PL" b="1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456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8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21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Kryteria merytoryczne oceniane 0-1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z Karty Oceny Merytorycznej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9857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Wnioskodawca oraz partnerzy krajowi (o ile dotyczy), ponoszący wydatki w danym projekcie z EFS, posiadają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łączny obrót za ostatni zatwierdzony rok obrotowy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ustawą o rachunkowości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dnia 29 września 1994 r. (Dz. U. 1994 nr 121 poz. 591 z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późń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 (jeśli dotyczy)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za ostatni zamknięty i zatwierdzony rok kalendarzowy równy lub wyższy od średnich rocznych wydatków w</a:t>
                      </a:r>
                      <a:r>
                        <a:rPr lang="pl-PL" sz="1600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ocenianym projekcie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(…). 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nie dotyczy jednostek sektora finansów publicznych (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jsfp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w tym projektów partnerskich w których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jsfp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występują jako wnioskodawca (lider) -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obrotu nie jest wówczas badane.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podmiotów niebędących jednostkami sektora finansów publicznych jako obroty należy rozumieć wartość przychodów (w tym przychodów osiągniętych z tytułu otrzymanego dofinansowania na realizację projektów) osiągniętych w ostatnim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zatwierdzonym roku przez danego wnioskodawcę/ partnera (o ile dotyczy) na dzień składania wniosku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dofinansowanie. W przypadku partnerstwa kilku podmiotów badany jest łączny obrót wszystkich podmiotów wchodzących w skład partnerstwa nie będących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jsfp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T="45730" marB="4573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3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28613" y="885825"/>
          <a:ext cx="10515600" cy="4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705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1</a:t>
                      </a:r>
                    </a:p>
                  </a:txBody>
                  <a:tcPr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0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z Karty Oceny Merytorycznej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1" marB="457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326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Uczestnikami projektu są osoby młode, w tym osoby z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niepełnosprawnościami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 wieku 15-29 lat, z następujących grup: 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osoby bierne zawodowo lub osoby bezrobotne niezarejestrowane w urzędzie pracy, które nie uczestniczą w kształceniu i szkoleniu – tzw. młodzież NEET, zgodnie z definicją osoby z kategorii NEET przyjętą w Programie Operacyjnym Wiedza Edukacja Rozwój 2014-2020, które stanowią co najmniej 60% uczestników projektu, z wyłączeniem osób wspieranych w ramach trybu konkursowego w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Poddziałaniu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1.3.1 PO WER; </a:t>
                      </a:r>
                    </a:p>
                  </a:txBody>
                  <a:tcPr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Wnioskodawca powinien zamieścić adekwatny opis grupy docelowej w punkcie 3.2 oraz ująć we wniosku o dofinansowanie wskaźnik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Liczba osób biernych zawodowo lub osób bezrobotnych niezarejestrowanych w urzędzie pracy, które nie uczestniczą w kształceniu i szkoleniu – tzw. młodzież NEET, zgodnie z definicją osoby z kategorii NEET przyjętą w Programie Operacyjnym Wiedza Edukacja Rozwój 2014-2020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wraz z adekwatną wartością docelową (minimum 60%).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We wniosku należy zawrzeć zapisy, </a:t>
                      </a: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że z projektu wyłączone zostaną osoby kwalifikujące się do grupy docelowej określonej dla trybu konkursowego w </a:t>
                      </a:r>
                      <a:r>
                        <a:rPr lang="pl-PL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Poddziałaniu</a:t>
                      </a: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1.3.1 PO WER.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585318" y="114768"/>
            <a:ext cx="3730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4000" b="1" dirty="0">
                <a:latin typeface="Calibri" pitchFamily="34" charset="0"/>
              </a:rPr>
              <a:t>Kryteria dostępu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89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4067" y="261760"/>
            <a:ext cx="8229600" cy="1714202"/>
          </a:xfrm>
        </p:spPr>
        <p:txBody>
          <a:bodyPr>
            <a:normAutofit/>
          </a:bodyPr>
          <a:lstStyle/>
          <a:p>
            <a:r>
              <a:rPr lang="pl-PL" b="1" dirty="0" smtClean="0"/>
              <a:t>ABC wniosku o dofinansowanie: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4067" y="323981"/>
            <a:ext cx="8229600" cy="4525963"/>
          </a:xfrm>
        </p:spPr>
        <p:txBody>
          <a:bodyPr>
            <a:normAutofit/>
          </a:bodyPr>
          <a:lstStyle/>
          <a:p>
            <a:endParaRPr lang="pl-PL" sz="2800" dirty="0" smtClean="0">
              <a:solidFill>
                <a:schemeClr val="tx1"/>
              </a:solidFill>
            </a:endParaRPr>
          </a:p>
          <a:p>
            <a:r>
              <a:rPr lang="pl-PL" sz="2800" dirty="0" smtClean="0">
                <a:solidFill>
                  <a:schemeClr val="tx1"/>
                </a:solidFill>
              </a:rPr>
              <a:t>http</a:t>
            </a:r>
            <a:r>
              <a:rPr lang="pl-PL" sz="2800" dirty="0">
                <a:solidFill>
                  <a:schemeClr val="tx1"/>
                </a:solidFill>
              </a:rPr>
              <a:t>://sowa.efs.gov.pl</a:t>
            </a: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448" y="1368051"/>
            <a:ext cx="7720584" cy="43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850456"/>
              </p:ext>
            </p:extLst>
          </p:nvPr>
        </p:nvGraphicFramePr>
        <p:xfrm>
          <a:off x="328613" y="927278"/>
          <a:ext cx="10476762" cy="4719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3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83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44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1</a:t>
                      </a: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5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z Karty Oceny Merytorycznej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32541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ciąg dalszy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osoby z następujących grup docelowych: imigranci, reemigranci, osoby odchodzące z rolnictwa i ich rodziny, tzw. ubodzy pracujący, osoby zatrudnione na umowach krótkoterminowych oraz pracujący w ramach umów cywilno-prawnych, zgodnie z definicjami zawartymi w Wytycznych w zakresie realizacji przedsięwzięć z udziałem środków Europejskiego Funduszu Społecznego w obszarze rynku pracy na lata 2014-2020  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pl-P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Tx/>
                        <a:buNone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Pozostałą część uczestników mogą stanowić osoby z następujących grup docelowych: imigranci, reemigranci, osoby odchodzące z rolnictwa i ich rodziny, tzw. ubodzy pracujący, osoby zatrudnione na umowach krótkoterminowych oraz pracujący w ramach umów cywilno-prawnych których miesięczne zarobki nie przekraczają wysokości minimalnego wynagrodzenia, zgodnie z definicjami zwartymi w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Wytycznych w zakresie realizacji przedsięwzięć z udziałem środków Europejskiego Funduszu Społecznego w obszarze rynku pracy na lata 2014-2020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treści wniosku o dofinansowanie.</a:t>
                      </a:r>
                    </a:p>
                    <a:p>
                      <a:pPr algn="just"/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6785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85775" y="1443038"/>
          <a:ext cx="10515600" cy="291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2</a:t>
                      </a:r>
                    </a:p>
                  </a:txBody>
                  <a:tcPr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6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828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Beneficjent zapewnia możliwość skorzystania ze wsparcia byłym uczestnikom projektów z zakresu włączenia społecznego realizowanych w ramach celu tematycznego 9 w RPO.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Zapisy dotyczące spełnienia kryterium należy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zawrzeć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punkcie 3.2 wniosku o dofinansowanie.</a:t>
                      </a:r>
                      <a:endParaRPr lang="pl-P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treści wniosku o dofinansowanie.</a:t>
                      </a:r>
                    </a:p>
                    <a:p>
                      <a:pPr algn="just"/>
                      <a:endParaRPr lang="pl-PL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1528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981682"/>
              </p:ext>
            </p:extLst>
          </p:nvPr>
        </p:nvGraphicFramePr>
        <p:xfrm>
          <a:off x="328611" y="1078819"/>
          <a:ext cx="10554036" cy="458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70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08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3</a:t>
                      </a:r>
                    </a:p>
                  </a:txBody>
                  <a:tcPr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9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2344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 jest skierowany wyłącznie do osób z obszaru województwa zachodniopomorskiego (osób fizycznych, które pracują lub zamieszkują na obszarze województwa zachodniopomorskiego w rozumieniu przepisów kodeksu cywilnego) - kryterium nie ma zastosowania w sytuacji kierowania wsparcia do osób należących do kategorii imigrantów i reemigrantów.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   W części 3.2 wniosku o dofinansowanie projektu, w sposób literalny należy wskazać, iż osoby uzyskujące wsparcie w ramach projektu to osoby z obszaru województwa zachodniopomorskiego (osoby fizyczne, które pracują lub zamieszkują na obszarze województwa zachodniopomorskiego w rozumieniu przepisów Kodeksu Cywilnego).  Zgodnie z art. 25 Kodeksu Cywilnego miejscem zamieszkania osoby fizycznej jest miejscowość, w której osoba przebywa z zamiarem stałego pobytu. Oznacza to, że uczestnik projektu nie musi być zameldowany na terenie województwa zachodniopomorskiego.</a:t>
                      </a:r>
                    </a:p>
                  </a:txBody>
                  <a:tcPr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6844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785213"/>
              </p:ext>
            </p:extLst>
          </p:nvPr>
        </p:nvGraphicFramePr>
        <p:xfrm>
          <a:off x="328611" y="1172590"/>
          <a:ext cx="10618430" cy="4493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09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57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3</a:t>
                      </a:r>
                    </a:p>
                  </a:txBody>
                  <a:tcPr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3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7091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Ciąg dalszy.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 jest skierowany wyłącznie do osób z obszaru województwa zachodniopomorskiego (osób fizycznych, które pracują lub zamieszkują na obszarze województwa zachodniopomorskiego w rozumieniu przepisów kodeksu cywilnego) - kryterium nie ma zastosowania w sytuacji kierowania wsparcia do osób należących do kategorii imigrantów i reemigrantów.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nie ma zastosowania w przypadku realizacji wsparcia skierowanego do imigrantów i reemigrantów zamierzających przybyć do Polski w celu osiedlenia się i którzy wyrażają chęć udziału w projekcie EFS.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na podstawie deklaracji wnioskodawcy zawartej w treści wniosku o dofinansowanie projektu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978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380231"/>
              </p:ext>
            </p:extLst>
          </p:nvPr>
        </p:nvGraphicFramePr>
        <p:xfrm>
          <a:off x="328613" y="1061009"/>
          <a:ext cx="10515600" cy="414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21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4</a:t>
                      </a: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4" marB="4572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6962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przypadku osób biernych zawodowo lub bezrobotnych niezarejestrowanych w urzędzie pracy w momencie przystąpienia do projektu, w projekcie zakłada się realizację minimalnych poziomów efektywności zatrudnieniowej dla poszczególnych grup docelowych.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Spełnienie kryterium będzie weryfikowane na etapie oceny oraz </a:t>
                      </a:r>
                      <a:b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okresie realizacji projektu i po jego zakończeniu, zgodnie </a:t>
                      </a:r>
                      <a:b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Wytycznymi w zakresie realizacji przedsięwzięć z udziałem środków Europejskiego Funduszu Społecznego w obszarze rynku pracy na lata 2014-2020.</a:t>
                      </a:r>
                      <a:endParaRPr lang="pl-PL" sz="1600" i="0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Osoby w najtrudniejszej sytuacji na rynku pracy należy liczyć łącznie, tj. wskazany minimalny poziom efektywności  zatrudnieniowej dla tych grup należy osiągnąć w projekcie łącznie dla całej grupy, a nie oddzielnie dla każdej z wymienionych podgrup (np. osoby </a:t>
                      </a:r>
                      <a:r>
                        <a:rPr lang="pl-PL" sz="1600" kern="1200" baseline="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zniepełnosprawnościami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, osoby długotrwale bezrobotne, itd.).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Informacje pozwalające na weryfikację kryterium należy zamieścić </a:t>
                      </a:r>
                      <a:r>
                        <a:rPr lang="pl-PL" sz="1600" b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części 3.1.1 wniosku za pomocą wskaźników rezultatu bezpośredniego, a jako jednostkę pomiaru należy wskazać %</a:t>
                      </a:r>
                      <a:r>
                        <a:rPr lang="pl-PL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u="none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869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28625" y="1004552"/>
          <a:ext cx="10515600" cy="3840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400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4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3808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Ciąg dalszy.</a:t>
                      </a:r>
                    </a:p>
                    <a:p>
                      <a:pPr algn="just"/>
                      <a:endParaRPr lang="pl-PL" sz="1600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przypadku osób biernych zawodowo lub bezrobotnych niezarejestrowanych w urzędzie pracy w momencie przystąpienia do projektu, w projekcie zakłada się realizację minimalnych poziomów efektywności zatrudnieniowej dla poszczególnych grup docelowych.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projektu, w tym punktu 3.1.1.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Minimalne poziomy efektywności zatrudnieniowej zostały wskazane w punkcie 3.4.8 Regulaminu konkursu.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Sposób mierzenia efektywności zatrudnieniowej został wskazany w punkcie 5.3 pkt. 4 Regulaminu konkursu.</a:t>
                      </a:r>
                      <a:endParaRPr lang="pl-PL" sz="1600" u="none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743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Wskaźniki efektywności zatrudnieniowej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287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9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6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730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Minimalne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</a:rPr>
                        <a:t> wartości wskaźnika efektywności zatrudnieniowej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Grupa docelowa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Wartość wskaźnika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0585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Minimalny poziom kryterium efektywności zatrudnieniowej dla osób w najtrudniejszej sytuacji (w tym imigranci, reemigranci, osoby z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niepełnosprawnościami, osoby długotrwale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bezrobotne, osoby z niskimi kwalifikacjami (do poziomu ISCED 3))</a:t>
                      </a:r>
                    </a:p>
                    <a:p>
                      <a:pPr algn="just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Minimalny poziom kryterium efektywności zatrudnieniowej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 pozostałych osób nienależących do ww. grup 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54%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7" marB="45707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1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52215"/>
              </p:ext>
            </p:extLst>
          </p:nvPr>
        </p:nvGraphicFramePr>
        <p:xfrm>
          <a:off x="460733" y="1107069"/>
          <a:ext cx="10515600" cy="4579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2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6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5</a:t>
                      </a: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4" marB="45714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3591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przypadku osób pracujących w momencie przystąpienia do projektu, w projekcie zakłada się realizację minimalnego poziomu efektywności zawodowej.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Spełnienie powyższego kryterium będzie weryfikowane </a:t>
                      </a:r>
                      <a:b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okresie realizacji projektu i po jego zakończeniu, zgodnie z 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Wytycznymi w zakresie realizacji przedsięwzięć z udziałem środków Europejskiego Funduszu Społecznego w obszarze rynku pracy na lata 2014-2020.</a:t>
                      </a:r>
                      <a:endParaRPr lang="pl-PL" sz="1600" i="0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Minimalny odsetek efektywności zawodowej do osiągnięcia w projektach został określony na poziomie 27%.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Informacje pozwalające na weryfikację kryterium należy zamieścić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części 3.1.1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wniosku za pomocą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wskaźnika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rezultatu bezpośredniego, a jako jednostkę pomiaru należy wskazać %.</a:t>
                      </a:r>
                      <a:endParaRPr lang="pl-PL" sz="1600" b="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 o dofinansowanie projektu, w tym punktu 3.1.1.</a:t>
                      </a:r>
                    </a:p>
                    <a:p>
                      <a:pPr algn="just"/>
                      <a:r>
                        <a:rPr lang="pl-PL" sz="1600" b="0" i="0" u="sng" strike="noStrike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Sposób mierzenia efektywności zawodowej został wskazany w punkcie 5.3 pkt. 5 Regulaminu konkursu.</a:t>
                      </a:r>
                      <a:endParaRPr lang="pl-PL" sz="1600" u="sng" kern="1200" baseline="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2771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Wskaźniki efektywności zawodowej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1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94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Minimalne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</a:rPr>
                        <a:t> wartości wskaźnika efektywności zawodowej</a:t>
                      </a:r>
                      <a:endParaRPr lang="pl-PL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Nazwa wskaźnika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Wartość wskaźnika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ysClr val="windowText" lastClr="000000"/>
                          </a:solidFill>
                        </a:rPr>
                        <a:t>Minimalny poziom kryterium efektywności zawodowej</a:t>
                      </a:r>
                      <a:endParaRPr lang="pl-PL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27%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11163" y="887413"/>
          <a:ext cx="10515600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6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6</a:t>
                      </a:r>
                    </a:p>
                  </a:txBody>
                  <a:tcPr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5" marB="4571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3450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Wsparcie zakładane w projekcie ma charakter indywidualnej i kompleksowej aktywizacji zawodowo-edukacyjnej i opiera się na co najmniej trzech elementach pomocy skierowanych do każdego uczestnika projektu, wybranych spośród form wsparcia wskazanych w PO WER, w tym obligatoryjnie identyfikacji potrzeb (poprzez opracowanie lub aktualizację Indywidualnego Planu Działania lub innego dokumentu pełniącego analogiczną funkcję) i pośrednictwa pracy lub poradnictwa zawodowego oraz zostało dostosowane do specyficznych potrzeb grupy docelowej. Trzecia i kolejne formy wsparcia zostaną dostosowane do potrzeb uczestnika projektu, zgodnie z opracowanym dla niego Indywidualnym Planem Działania.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Z zapisów projektu musi wynikać, że wsparcie zostało dostosowane do specyficznych potrzeb grupy docelowej. </a:t>
                      </a:r>
                      <a:b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przypadku trzeciej (obligatoryjnej dla każdego uczestnika projektu) i kolejnej formy wsparcia należy wskazać, że zostaną one dostosowane do potrzeb uczestnika projektu, zgodnie z opracowanym dla niego Indywidualnym Planem Działania.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celu spełnienia kryterium zaleca się utworzenie następujących wskaźników produktu: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  Liczba osób objętych IPD;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 Liczba osób objętych pośrednictwem pracy i/lub pośrednictwem zawodowym wraz z adekwatną wartością docelową.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wniosku  o dofinansowanie projektu.</a:t>
                      </a:r>
                    </a:p>
                  </a:txBody>
                  <a:tcPr marT="45708" marB="4570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0505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578" y="115910"/>
            <a:ext cx="9373673" cy="1498178"/>
          </a:xfrm>
        </p:spPr>
        <p:txBody>
          <a:bodyPr>
            <a:normAutofit/>
          </a:bodyPr>
          <a:lstStyle/>
          <a:p>
            <a:r>
              <a:rPr lang="pl-PL" b="1" dirty="0" smtClean="0"/>
              <a:t>Wniosek o dofinansowanie EFS: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7578" y="628650"/>
            <a:ext cx="9373673" cy="53863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Dane wnioskodawcy/partnerów;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Informacje o projekcie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Wskaźniki i cel projektu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Grupy docelowe i opis projektu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Zadania,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Potencjał, doświadczenie, sposób zarządzania projektem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Szczegółowe wydatki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Deklaracja VAT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Harmonogram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03225" y="914400"/>
          <a:ext cx="10515600" cy="489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0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7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5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3" marB="45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7733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Wsparcie dla osób młodych do 29 roku życia, które są bezrobotne lub bierne zawodowo jest udzielane w projekcie zgodnie ze standardami określonymi w Planie realizacji Gwarancji dla młodzieży w Polsce, tzn. w ciągu czterech miesięcy od dnia przystąpienia do projektu osobom młodym zostanie zapewniona wysokiej jakości oferta zatrudnienia, dalszego kształcenia, przyuczenia do zawodu, stażu lub inna forma pomocy prowadząca do aktywizacji zawodowej.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Okres 4 m-</a:t>
                      </a:r>
                      <a:r>
                        <a:rPr lang="pl-PL" sz="160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, w ciągu którego należy udzielić wsparcia liczony będzie od dnia przystąpienia uczestnika do projektu. 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 o dofinansowanie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25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03225" y="914400"/>
          <a:ext cx="10515600" cy="477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1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8</a:t>
                      </a:r>
                    </a:p>
                  </a:txBody>
                  <a:tcPr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1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1" marB="457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1" marB="457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4556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Średni koszt przypadający w projekcie na jednego uczestnika projektu nie może przekraczać 14 723,00  PLN (do średniego kosztu przypadającego na jednego uczestnika projektu nie wlicza się kosztów racjonalnych usprawnień w przypadku zaistnienia w trakcie realizacji projektu potrzeby ich zastosowania w celu umożliwienia udziału w projekcie osobom z </a:t>
                      </a:r>
                      <a:r>
                        <a:rPr lang="pl-PL" sz="160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niepełnosprawnościami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Środki na realizację mechanizmu racjonalnych usprawnień powinny stanowić dodatkowy element wsparcia niezbędnego dla zapewnienia osobie z niepełnosprawnością możliwości uczestnictwa w formach aktywizacji zawodowej zaplanowanych w projekcie. Nie oznacza to, iż wnioskodawca powinien zakładać z góry ich wystąpienie. W przypadku wystąpienia konieczności zastosowania takich kosztów na etapie realizacji projektu możliwe będzie wnioskowanie o zwiększenie budżetu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 o dofinansowanie projektu, w tym części  V. Budżet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4" marB="4572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559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987425"/>
          <a:ext cx="10515600" cy="4646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84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9</a:t>
                      </a:r>
                    </a:p>
                  </a:txBody>
                  <a:tcPr marT="45734" marB="4573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8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1" marB="457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41" marB="4574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8966"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Szkolenia są zgodne ze zdiagnozowanymi potrzebami </a:t>
                      </a:r>
                      <a:b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 potencjałem uczestnika projektu oraz zdiagnozowanymi potrzebami właściwego lokalnego lub regionalnego rynku pracy</a:t>
                      </a:r>
                    </a:p>
                    <a:p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</a:p>
                  </a:txBody>
                  <a:tcPr marT="45734" marB="4573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Szkolenia dotyczące kompetencji społecznych, które są wskazane w klasyfikacji ESCO* mogą wynikać wyłącznie ze zdiagnozowanych potrzeb i potencjału danego uczestnika projektu. Pozostałe szkolenia muszą być zgodne ze zdiagnozowanymi potrzebami i potencjałem uczestnika projektu oraz zdiagnozowanymi potrzebami właściwego lokalnego lub regionalnego rynku pracy. Ocenie podlega, czy prowadzą one do zdobycia kwalifikacji lub kompetencji w zawodach oczekiwanych przez pracodawców w województwie lub w powiecie/powiatach, z których pochodzą uczestnicy projektu lub w których planują podjąć zatrudnienie (w oparciu o dane wynikające z badania „Barometr zawodów” najbardziej aktualnego na dzień składania wniosku o dofinansowanie lub analizy ofert pracodawców).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Należy również opisać potrzeby właściwego lokalnego lub regionalnego rynku pracy, przytaczając odpowiednie dane źródłowe.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 o dofinansowanie projektu.</a:t>
                      </a:r>
                    </a:p>
                    <a:p>
                      <a:endParaRPr lang="pl-PL" sz="14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 – </a:t>
                      </a:r>
                      <a:r>
                        <a:rPr lang="pl-PL" sz="1400" b="1" dirty="0" smtClean="0">
                          <a:solidFill>
                            <a:sysClr val="windowText" lastClr="000000"/>
                          </a:solidFill>
                        </a:rPr>
                        <a:t>Europejska klasyfikacja Umiejętności, Kompetencji, Kwalifikacji i Zawodów.</a:t>
                      </a:r>
                      <a:r>
                        <a:rPr lang="pl-PL" sz="1400" b="1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Na stronie  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https://ec.europa.eu/esco </a:t>
                      </a: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znajduje się wielojęzyczna klasyfikacja zawodów, umiejętności i kwalifikacji. Zgromadzone</a:t>
                      </a:r>
                      <a:r>
                        <a:rPr lang="pl-PL" sz="14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pl-PL" sz="1400" dirty="0" smtClean="0">
                          <a:solidFill>
                            <a:sysClr val="windowText" lastClr="000000"/>
                          </a:solidFill>
                        </a:rPr>
                        <a:t>informacje pozwalają na porównanie kompetencji z wymaganiami pracodawców i regulacjami prawnymi w danym państwie europejskim.</a:t>
                      </a:r>
                    </a:p>
                  </a:txBody>
                  <a:tcPr marT="45734" marB="45734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226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424393"/>
              </p:ext>
            </p:extLst>
          </p:nvPr>
        </p:nvGraphicFramePr>
        <p:xfrm>
          <a:off x="477838" y="976086"/>
          <a:ext cx="10546477" cy="475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42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10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Kryterium dostępu nr 10</a:t>
                      </a:r>
                    </a:p>
                  </a:txBody>
                  <a:tcPr marT="45685" marB="4568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8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692" marB="4569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692" marB="4569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0067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Efektem szkolenia jest uzyskanie kwalifikacji lub nabycie kompetencji w rozumieniu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Wytycznych  w zakresie monitorowania postępu rzeczowego realizacji programów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operacyjnych na lata 2014-2020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</a:p>
                    <a:p>
                      <a:pPr algn="just"/>
                      <a:endParaRPr lang="pl-PL" sz="16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685" marB="4568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Uzyskanie kwalifikacji i nabycie kompetencji powinno być każdorazowo zweryfikowane poprzez przeprowadzenie odpowiedniego sprawdzenia przyswojonej wiedzy, umiejętności i kompetencji społecznych (np. w formie egzaminu). Ponadto powinno być to potwierdzone odpowiednim dokumentem, wskazującym co najmniej efekty uczenia się, które dana osoba osiągnęła w ramach szkolenia.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Każde zrealizowane w ramach projektu szkolenie musi prowadzić do uzyskania kwalifikacji lub nabycia kompetencji. Powinno to zostać odzwierciedlone adekwatnym wskaźnikiem rezultatu bezpośredniego.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przypadku szkoleń prowadzących do uzyskania kwalifikacji należy obligatoryjnie wybrać odpowiedni wskaźnik i  określić wartość docelową, natomiast w przypadku szkoleń kończących się nabyciem kompetencji należy obligatoryjnie utworzyć  dodatkowy wskaźnik w tym zakresie.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 o dofinansowanie projektu.</a:t>
                      </a:r>
                    </a:p>
                  </a:txBody>
                  <a:tcPr marT="45685" marB="4568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841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34975" y="914400"/>
          <a:ext cx="10515600" cy="442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67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Kryteria dostępu nr 11</a:t>
                      </a:r>
                    </a:p>
                  </a:txBody>
                  <a:tcPr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7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7446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Projektodawca w okresie realizacji projektu prowadzi biuro projektu (lub posiada siedzibę, filię, delegaturę, oddział czy inną prawnie dozwoloną formę organizacyjną działalności podmiotu) na terenie województwa zachodniopomorskiego z możliwością udostępnienia pełnej dokumentacji wdrażanego projektu oraz zapewniające uczestnikom projektu możliwość osobistego kontaktu z kadrą projektu.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1 – 5)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Projektodawca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części 4.3 wniosku o dofinansowanie projektu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musi jasno zadeklarować oraz zamieścić szczegółowe zapisy, iż w okresie realizacji projektu będzie prowadził biuro na terenie województwa zachodniopomorskiego, w którym będzie dostępna pełna dokumentacja projektu oraz gdzie uczestnik projektu będzie miał możliwość osobistego kontaktu z kadrą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Jeżeli projektodawca posiada siedzibę na terenie województwa zachodniopomorskiego (wskazaną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pkt. 2.6 wniosku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 to jest to wystarczające dla spełnienia kryterium.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 o dofinansowanie projektu.</a:t>
                      </a:r>
                    </a:p>
                  </a:txBody>
                  <a:tcPr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328613" y="83919"/>
            <a:ext cx="33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3600" b="1" dirty="0">
                <a:latin typeface="Calibri" pitchFamily="34" charset="0"/>
              </a:rPr>
              <a:t>Kryteria dostępu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6748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sz="4000" b="1" dirty="0"/>
              <a:t>Kryteria </a:t>
            </a:r>
            <a:r>
              <a:rPr lang="pl-PL" altLang="pl-PL" sz="4000" b="1" dirty="0" smtClean="0"/>
              <a:t>horyzontalne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24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74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Kryteria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</a:rPr>
                        <a:t> horyzontalne </a:t>
                      </a:r>
                      <a:endParaRPr lang="pl-PL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Pytania Karty Oceny Merytorycznej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070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Projekt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jest zgodny z zasadą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równości szans kobiet i mężczyzn w oparciu o standard minimum</a:t>
                      </a:r>
                    </a:p>
                    <a:p>
                      <a:pPr algn="just"/>
                      <a:endParaRPr lang="pl-PL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Wytyczne w zakresie realizacji zasady równości szans i niedyskryminacji, w tym dostępności dla osób z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niepełnosprawnościami oraz zasady równości szans kobiet i mężczyzn w funduszach unijnych na lata 2014-2020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kern="1200" baseline="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Instrukcja do standardu minimum realizacji zasady równości szans kobiet i mężczyzn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programach operacyjnych współfinansowanych z EFS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stanowiącej załącznik nr 1 do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zasady równości szans i niedyskryminacji, w tym dostępności dla osób z niepełnosprawnościami oraz zasady równości szans kobiet i mężczyzn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funduszach unijnych na lata 2014-2020.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konieczne do przyznania dofinansowania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altLang="pl-PL" b="1" dirty="0"/>
              <a:t>Kryteria horyzontalne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24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74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Kryteria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</a:rPr>
                        <a:t> horyzontalne </a:t>
                      </a:r>
                      <a:endParaRPr lang="pl-PL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Pytania Karty Oceny Merytorycznej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  <a:endParaRPr lang="pl-PL" sz="16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070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Projekt ma pozytywny wpływ na zasadę równości szans i niedyskryminacji, w tym dostępności dla osób z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niepełnosprawnościami. Przez pozytywny wpływ należy rozumieć zapewnienie dostępności do oferowanego w projekcie wsparcia dla wszystkich jego uczestników oraz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dostępności wszystkich produktów projektu (które nie zostały uznane za neutralne) dla wszystkich ich użytkowników, zgodnie ze standardami dostępności,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stanowiącymi załącznik do Wytycznych w zakresie realizacji zasady równości szans i niedyskryminacji, w tym dostępności dla osób z niepełnosprawnościami oraz zasady równości szans kobiet i mężczyzn w ramach funduszy unijnych na lata 2014-2020</a:t>
                      </a:r>
                    </a:p>
                    <a:p>
                      <a:pPr algn="just"/>
                      <a:endParaRPr lang="pl-PL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Wytyczne w zakresie realizacji zasady równości szans i niedyskryminacji, w tym dostępności dla osób z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niepełnosprawnościami oraz zasady równości szans kobiet i mężczyzn w funduszach unijnych na lata 2014-2020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www.power.gov.pl/dostepnosc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projektodawca na każdym etapie realizacji projektu powinien zapewnić uczestnikom projektu pełny i sprawiedliwy udział we wszystkich zaplanowanych formach wsparcia</a:t>
                      </a:r>
                      <a:endParaRPr lang="pl-PL" sz="1600" i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i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Rekrutacja!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konieczne do przyznania dofinansowania.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i="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altLang="pl-PL" b="1" dirty="0"/>
              <a:t>Kryteria horyzontalne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7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867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Kryteria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</a:rPr>
                        <a:t> horyzontalne </a:t>
                      </a:r>
                      <a:endParaRPr lang="pl-PL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630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Projekt jest zgodny z zasadą zrównoważonego rozwoju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koncepcji zrównoważonego rozwoju powinna sprowadzać się m.in. do: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poszukiwania konsensusu pomiędzy dążeniem do maksymalizacji efektu ekonomicznego projektu a zwiększaniem efektywności wykorzystania zasobów (np. energii, wody 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surowców mineralnych) i zmniejszeniem negatywnych oddziaływań na środowisko;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postrzegania odpadów jako źródła zasobów (w tym zastępowania surowców pierwotnych surowcami wtórnymi, powstającymi z odpadów), w tym m.in. do dążenia do maksymalizacji wykorzystywania odpadów jako surowców, gospodarowania odpadami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hierarchią sposobów postępowania z odpadami;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dążenia do zamykania obiegów surowcowych, a w tym maksymalizacji oszczędności wody i energii</a:t>
                      </a:r>
                    </a:p>
                    <a:p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konieczne do przyznania dofinansowania</a:t>
                      </a:r>
                    </a:p>
                  </a:txBody>
                  <a:tcPr marT="45733" marB="4573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altLang="pl-PL" b="1" dirty="0"/>
              <a:t>Kryteria horyzontalne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16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8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07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630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Kryteria</a:t>
                      </a:r>
                      <a:r>
                        <a:rPr lang="pl-PL" sz="1800" baseline="0" dirty="0" smtClean="0">
                          <a:solidFill>
                            <a:sysClr val="windowText" lastClr="000000"/>
                          </a:solidFill>
                        </a:rPr>
                        <a:t> horyzontalne </a:t>
                      </a:r>
                      <a:endParaRPr lang="pl-PL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7126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W trakcie oceny nie stwierdzono niezgodności z prawodawstwem krajowym w zakresie odnoszącym się do sposobu realizacji i zakresu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musi być zgodny z prawodawstwem wspólnotowym i krajowym, w tym w szczególności zgodne z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prawem zamówień publicznych </a:t>
                      </a:r>
                      <a:r>
                        <a:rPr lang="pl-PL" sz="16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(jeśli</a:t>
                      </a:r>
                      <a:r>
                        <a:rPr lang="pl-PL" sz="1600" b="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dotyczy)</a:t>
                      </a:r>
                      <a:r>
                        <a:rPr lang="pl-PL" sz="16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w przypadku projektów realizowanych w partnerstwie, z art. 33 ust 2-4a ustawy z dnia 11 lipca 2014 r. o zasadach realizacji programów w zakresie polityki spójności finansowanych w perspektywie finansowej 2014-2020 (jeśli dotyczy)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zapisami art. 18 Ustawy z dnia 20 kwietnia 2004 o promocji zatrudnienia 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instytucjach rynku pracy,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obowiązkowego pośrednictwa pracy lub</a:t>
                      </a:r>
                      <a:r>
                        <a:rPr lang="pl-PL" sz="1600" u="sng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poradnictwa zawodowego, wymaga od Wnioskodawcy wpisu do Krajowego Rejestru Agencji</a:t>
                      </a:r>
                      <a:r>
                        <a:rPr lang="pl-PL" sz="1600" u="sng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Zatrudnienia lub zlecenia w ramach projektu ww. wsparcia podmiotowi, który taki wpis posiada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konieczne do przyznania dofinansowania.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3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/>
          <a:lstStyle/>
          <a:p>
            <a:pPr algn="ctr"/>
            <a:endParaRPr lang="pl-PL" altLang="pl-PL" sz="6000" smtClean="0"/>
          </a:p>
          <a:p>
            <a:pPr algn="ctr"/>
            <a:r>
              <a:rPr lang="pl-PL" altLang="pl-PL" sz="6000" b="1" smtClean="0"/>
              <a:t>Ogólne kryteria merytoryczne oceniane punktowo</a:t>
            </a:r>
          </a:p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371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Wskaźniki: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Wskaźniki horyzontalne;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Wskaźniki Wspólnej Listy Wskaźników Kluczowych (WLWK) (produktu i rezultatu);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Wskaźniki specyficzne dla Programu Operacyjnego;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Wskaźniki specyficzne dla Projektu;</a:t>
            </a:r>
          </a:p>
          <a:p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smtClean="0">
                <a:solidFill>
                  <a:schemeClr val="tx1"/>
                </a:solidFill>
              </a:rPr>
              <a:t>Wskaźniki główne dla naboru.</a:t>
            </a:r>
          </a:p>
        </p:txBody>
      </p:sp>
    </p:spTree>
    <p:extLst>
      <p:ext uri="{BB962C8B-B14F-4D97-AF65-F5344CB8AC3E}">
        <p14:creationId xmlns:p14="http://schemas.microsoft.com/office/powerpoint/2010/main" val="2459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Ważne!</a:t>
            </a:r>
            <a:endParaRPr lang="pl-PL" b="1" dirty="0"/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/>
          <a:lstStyle/>
          <a:p>
            <a:r>
              <a:rPr lang="pl-PL" altLang="pl-PL" dirty="0" smtClean="0"/>
              <a:t>Ocena spełniania kryteriów merytorycznych ocenianych punktowo dokonywana jest wyłącznie w odniesieniu do projektów </a:t>
            </a:r>
            <a:r>
              <a:rPr lang="pl-PL" altLang="pl-PL" u="sng" dirty="0" smtClean="0"/>
              <a:t>pozytywnie ocenionych w zakresie kryteriów merytorycznych ocenianych w systemie 0-1</a:t>
            </a:r>
            <a:r>
              <a:rPr lang="pl-PL" altLang="pl-PL" dirty="0" smtClean="0"/>
              <a:t> oraz pozytywnie ocenionych lub skierowanych do negocjacji </a:t>
            </a:r>
            <a:r>
              <a:rPr lang="pl-PL" altLang="pl-PL" u="sng" dirty="0" smtClean="0"/>
              <a:t>w zakresie kryteriów dostępu i horyzontalnych</a:t>
            </a:r>
            <a:r>
              <a:rPr lang="pl-PL" altLang="pl-PL" dirty="0" smtClean="0"/>
              <a:t>. </a:t>
            </a:r>
          </a:p>
          <a:p>
            <a:r>
              <a:rPr lang="pl-PL" altLang="pl-PL" dirty="0" smtClean="0"/>
              <a:t>Spełnienie przez projekt kryteriów merytorycznych ocenianych punktowo w minimalnym zakresie oznacza uzyskanie </a:t>
            </a:r>
            <a:r>
              <a:rPr lang="pl-PL" altLang="pl-PL" b="1" dirty="0" smtClean="0"/>
              <a:t>od każdego z obydwu oceniających co najmniej 60% punktów </a:t>
            </a:r>
            <a:r>
              <a:rPr lang="pl-PL" altLang="pl-PL" dirty="0" smtClean="0"/>
              <a:t>za spełnianie poszczególnych kryteriów, dla których ustalono minimalny próg punktowy. </a:t>
            </a:r>
          </a:p>
          <a:p>
            <a:r>
              <a:rPr lang="pl-PL" altLang="pl-PL" dirty="0" smtClean="0"/>
              <a:t>Spełnienie kryterium merytorycznego w stopniu minimalnym jest konieczne do uzyskania dofinasowania. </a:t>
            </a:r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3340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0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5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81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72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Adekwatność doboru grupy docelowej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właściwego celu szczegółowego PO WER oraz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jakość diagnozy specyfiki tej grupy, w tym opis: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istotnych</a:t>
                      </a:r>
                      <a:r>
                        <a:rPr lang="pl-PL" sz="1600" u="sng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cech uczestników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(osób lub podmiotów), którzy zostaną objęci wsparciem;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potrzeb i oczekiwań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uczestników projektu w kontekście wsparcia, które ma być udzielane w ramach projektu;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barier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 które napotykają uczestnicy projektu;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sposobu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rekrutacji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uczestników projektu, w tym kryteriów rekrutacji.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uczestników projektu powinien być zgodny z definicją uczestnika określoną w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postępu rzeczowego programów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operacyjnych na lata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2014-2020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7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44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16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705" marB="4570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05" marB="4570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05" marB="4570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8810">
                <a:tc>
                  <a:txBody>
                    <a:bodyPr/>
                    <a:lstStyle/>
                    <a:p>
                      <a:pPr algn="just"/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Trafność doboru i spójność zadań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przewidzianych do realizacji w ramach projektu w tym:</a:t>
                      </a:r>
                    </a:p>
                    <a:p>
                      <a:pPr algn="just"/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potrzeby realizacji zadań;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planowany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realizacji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zadań;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wyboru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partnerów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realizacji poszczególnych zadań (o ile dotyczy); adekwatność doboru </a:t>
                      </a:r>
                      <a:r>
                        <a:rPr lang="pl-PL" sz="14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wskaźników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specyficznych dla danego projektu (określonych samodzielnie przez wnioskodawcę) (o ile dotyczy), wartości wskaźników realizacji właściwego celu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szczegółowego PO WER i wskaźników specyficznych dla danego projektu określonych we wniosku o dofinansowanie (o ile dotyczy), które zostaną osiągnięte w ramach zadań;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pomiaru wskaźników realizacji właściwego celu szczegółowego PO WER (nie dotyczy projektów pozakonkursowych PUP) i wskaźników specyficznych dla danego projektu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określonych we wniosku o dofinansowanie (o ile dotyczy)</a:t>
                      </a:r>
                      <a:r>
                        <a:rPr lang="pl-PL" sz="14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(…)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5" marB="4570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Treść wniosku o dofinansowanie musi zawierać jasne 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precyzyjne zapisy dotyczące form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wsparcia i ich liczby, które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zostaną zaplanowane dla uczestników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 należy zamieścić szczegółowy opis zadań.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Część 4.1 wniosku o dofinansowanie!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l-PL" sz="1600" b="1" i="1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5" marB="4570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992188"/>
          <a:ext cx="10515600" cy="4694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8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9314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Stopień zaangażowania potencjału wnioskodawcy i partnerów (o ile dotyczy), tj.: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potencjału kadrowego wnioskodawcy i partnerów (o ile dotyczy) planowanego do wykorzystania w ramach projektu (kluczowych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osób, które zostaną zaangażowane do realizacji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oraz ich planowanej funkcji w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projekcie); potencjału technicznego, w tym sprzętowego i warunków lokalowych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wnioskodawcy i partnerów (o ile dotyczy)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planowanego do wykorzystania w ramach projektu;</a:t>
                      </a: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Jeżeli do realizacji przedsięwzięcia zaangażowani będą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partnerzy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projektodawca zobowiązany jest do wskazania,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jakie wniesie/są zasoby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kadrowe i sprzętowe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potrzeby realizacji wskazanych zadań.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będzie podlegać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kadrowy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 względem kwalifikacji,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posiadanego doświadczenia,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funkcji pełnionych w projekcie oraz formy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zatrudnienia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wniosku o dofinansowanie należy opisać,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jakie zaplecze techniczne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 tym sprzęt i lokale użytkowe, o ile istnieje konieczność ich wykorzystywania w ramach projektu) zaangażowane będzie w realizację projektu, z uwzględnieniem partnera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250" y="1308100"/>
          <a:ext cx="105156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81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572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Adekwatność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potencjału społecznego</a:t>
                      </a:r>
                      <a:r>
                        <a:rPr lang="pl-PL" sz="1600" u="sng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wnioskodawcy i partnerów (o ile dotyczy)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1)w obszarze wsparcia projektu;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2)na rzecz grupy docelowej, do której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skierowany będzie projekt oraz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3)na określonym terytorium, którego będzie dotyczyć realizacja projektu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zakresu realizacji projektu, w tym uzasadnienie dlaczego doświadczenie 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wnioskodawcy i partnerów (o ile dotyczy) jest 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adekwatne do zakresu realizacji projektu, z uwzględnieniem dotychczasowej działalności wnioskodawcy i partnerów (o ile dotyczy)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opisie potencjału należy zawrzeć uzasadnienie dlaczego potencjał społeczny wnioskodawcy i partnerów (o ile dotyczy) jest adekwatny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zakresu realizowanego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projektu, z uwzględnieniem dotychczasowej działalności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wnioskodawcy i partnerów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7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06247"/>
              </p:ext>
            </p:extLst>
          </p:nvPr>
        </p:nvGraphicFramePr>
        <p:xfrm>
          <a:off x="474662" y="901520"/>
          <a:ext cx="10562531" cy="493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9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6313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848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Sposób zarządzania projektem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kontekście zakresu zadań w projekcie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Koszty w ramach zarządzania projektem stanowią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koszty pośrednie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(katalog kosztów pośrednich pkt. 5.1.5.3 Regulaminu)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są rozliczane według obowiązujących stawek kosztów pośrednich, zgodnie z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Wytycznymi w zakresie</a:t>
                      </a:r>
                      <a:r>
                        <a:rPr lang="pl-PL" sz="1600" i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kwalifikowalności wydatków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podlegać będzie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adekwatność sposobu zarządzania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projektem do jego zakresu, zwłaszcza pod kątem jego sprawnej, efektywnej i terminowej realizacji.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Należy zwrócić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uwagę na: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uwzględnienia zasady równości szans,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podział ról i zadań w zespole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zarządzającym,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sposób podejmowania decyzji w projekcie,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aspekt zarządzania projektem w świetle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struktury zarządzania podmiotem realizującym projekt, wskazanie kadry zarządzającej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3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978475"/>
              </p:ext>
            </p:extLst>
          </p:nvPr>
        </p:nvGraphicFramePr>
        <p:xfrm>
          <a:off x="449263" y="940157"/>
          <a:ext cx="10536416" cy="493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1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972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507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326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Prawidłowość budżetu projektu, w tym: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a)zgodność wydatków z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Wytycznymi w zakresie kwalifikowalności wydatków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EFRR, EFS i FS na lata 2014-2020, w szczególności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niezbędność wydatków do osiągania celów projektu,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b)zgodność z </a:t>
                      </a:r>
                      <a:r>
                        <a:rPr lang="pl-PL" sz="1600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SzOOP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zakresie wymaganego poziomu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</a:t>
                      </a:r>
                      <a:r>
                        <a:rPr lang="pl-PL" sz="1600" u="sng" kern="1200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wkładu własnego oraz pomocy publicznej,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c)zgodność ze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stawkami jednostkowymi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 ile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dotyczy) oraz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standardem i cenami rynkowymi określonymi w regulaminie konkursu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lub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wezwaniu do złożenia wniosku o dofinansowanie projektu pozakonkursowego,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d)w ramach kwot ryczałtowych (o ile dotyczy)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-wykazanie uzasadnienia racjonalności i niezbędności każdego wydatku w budżecie projektu.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Należy zwrócić uwagę na </a:t>
                      </a:r>
                      <a:r>
                        <a:rPr lang="pl-PL" sz="1600" u="sng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wysokość stawek jednostkowych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Szczegółowe informacje na temat stawek jednostkowych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zawarte są w załączniku nr 7.12 do Regulaminu konkursu </a:t>
                      </a:r>
                      <a:r>
                        <a:rPr lang="pl-PL" sz="1600" i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Metodologia wyliczenia stawki jednostkowej aktywizacji zawodowej osób młodych niepracujących oraz stawki jednostkowej wsparcia osób młodych pracujących w ramach Programu Operacyjnego Wiedza Edukacja Rozwój 2014-2020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3" marB="4569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9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423505" y="1081825"/>
          <a:ext cx="10515600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9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5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059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Ogólne kryteria merytoryczne</a:t>
                      </a:r>
                      <a:r>
                        <a:rPr lang="pl-PL" sz="1800" b="1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punktowo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</a:rPr>
                        <a:t>Pytania Karty Oceny Merytorycznej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Wskazówki</a:t>
                      </a: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5704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potrzeby realizacji projektu w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kontekście właściwego celu szczegółowego PO WER</a:t>
                      </a:r>
                      <a:endParaRPr lang="pl-PL" sz="18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treści wniosku musi jasno wynikać potrzeba realizacji projektu w kontekście właściwego celu szczegółowego PO WER. Opis potrzeby realizacji projektu powinien być</a:t>
                      </a: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precyzyjny, aby odniesienie do celu szczegółowego PO WER nie budziło wątpliwości.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od każdego z obydwu oceniających możliwa do przyznania za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Minimalna liczba punktów od każdego z obydwu oceniających umożliwiająca spełnienie kryterium: </a:t>
                      </a:r>
                      <a:r>
                        <a:rPr lang="pl-PL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9" marB="4570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487363" y="1066800"/>
          <a:ext cx="10423525" cy="423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49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ysClr val="windowText" lastClr="000000"/>
                          </a:solidFill>
                        </a:rPr>
                        <a:t>1.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 jest skierowany w co najmniej 20% do osób z </a:t>
                      </a:r>
                      <a:r>
                        <a:rPr lang="pl-PL" sz="18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niepełnosprawnościami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i/lub osób długotrwale bezrobotnych i/lub osób o niskich kwalifikacjach</a:t>
                      </a:r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wskazówki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Liczba punktów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56659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celu spełnienia przedmiotowego kryterium Wnioskodawca powinien ująć we wniosku o dofinansowanie przynajmniej jeden z poniższych wskaźników: wskaźnik dotyczący objęcia wsparciem osób z </a:t>
                      </a:r>
                      <a:r>
                        <a:rPr lang="pl-PL" sz="160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niepełnosprawnościami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i/lub osób długotrwale bezrobotnych i/lub osób o niskich kwalifikacjach wraz z adekwatną wartością docelową (minimum 20%).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zostanie zweryfikowane na podstawie treści wniosku o dofinansowanie projektu, </a:t>
                      </a:r>
                      <a:b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tym cz. 3.1 oraz 3.2 wniosku.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Każdorazowo, w sposób jednoznaczny należy wskazać w treści wniosku, które kryterium premiujące spełnia projekt (jeśli dotyczy). </a:t>
                      </a:r>
                    </a:p>
                    <a:p>
                      <a:pPr algn="just"/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Stosuje się do typów nr 1 – 5.</a:t>
                      </a:r>
                    </a:p>
                  </a:txBody>
                  <a:tcPr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6" marB="4571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397211" y="0"/>
            <a:ext cx="7816850" cy="1066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 smtClean="0"/>
              <a:t>Kryteria premiujące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7323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512763" y="1020763"/>
          <a:ext cx="10423525" cy="488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87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ysClr val="windowText" lastClr="000000"/>
                          </a:solidFill>
                        </a:rPr>
                        <a:t>2.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 jest skierowany w co najmniej 30% do osób zamieszkujących (w rozumieniu przepisów Kodeksu cywilnego) miasta średnie lub miasta tracące funkcje społeczno-gospodarcze</a:t>
                      </a:r>
                      <a:r>
                        <a:rPr lang="pl-PL" sz="180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692" marB="4569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wskazówki</a:t>
                      </a:r>
                    </a:p>
                  </a:txBody>
                  <a:tcPr marT="45692" marB="4569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Liczba punktów</a:t>
                      </a:r>
                    </a:p>
                  </a:txBody>
                  <a:tcPr marT="45692" marB="4569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1635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celu spełnienia przedmiotowego kryterium Wnioskodawca powinien ująć we wniosku o dofinansowanie wskaźnik dotyczący objęcia wsparciem osób zamieszkujących (w rozumieniu przepisów Kodeksu cywilnego) miasta średnie lub miasta tracące funkcje społeczno-gospodarcze objętych wsparciem w projekcie wraz z adekwatną wartością docelową (min. 30%).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Miasta średnie - miasta powyżej 20 tys. mieszkańców z wyłączeniem miast wojewódzkich oraz mniejsze, z liczbą ludności pomiędzy 15-20 tys. mieszkańców będące stolicami powiatów (tzw. miasta tracące funkcje społeczno-gospodarcze). 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ubiegając się o przyznanie premii punktowej powinien każdorazowo jednoznacznie wskazać w treści wniosku spełnienie danego kryterium premiującego (jeśli dotyczy).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Stosuje się do typów nr 1 – 5.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Wykaz miejscowości stanowi załącznik nr 7.16 i 7.17 do Regulaminu konkursu.</a:t>
                      </a:r>
                    </a:p>
                  </a:txBody>
                  <a:tcPr marT="45692" marB="4569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692" marB="4569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60741" y="-12879"/>
            <a:ext cx="7816850" cy="1066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 smtClean="0"/>
              <a:t>Kryteria premiujące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24216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r>
              <a:rPr lang="pl-PL" altLang="pl-PL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Wskaźniki w projekcie</a:t>
            </a:r>
            <a:endParaRPr lang="pl-PL" altLang="pl-PL" dirty="0" smtClean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114917"/>
            <a:ext cx="10515600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altLang="pl-PL" sz="2400" b="1" u="sng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Wskaźniki produktu</a:t>
            </a:r>
            <a:r>
              <a:rPr lang="pl-PL" alt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odnoszące się do struktury grupy docelowej, np.: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Liczba osób biernych zawodowo, nieuczestniczących w kształceniu </a:t>
            </a:r>
            <a:b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</a:br>
            <a: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lub szkoleniu, objętych wsparciem w programie;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Liczba osób biernych zawodowo objętych wsparciem w programie;</a:t>
            </a:r>
          </a:p>
          <a:p>
            <a:pPr>
              <a:buFont typeface="Arial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Liczba osób bezrobotnych (łącznie z długotrwale bezrobotnymi) objętych wsparciem w programie;</a:t>
            </a:r>
          </a:p>
          <a:p>
            <a:pPr>
              <a:buFont typeface="Arial" charset="0"/>
              <a:buChar char="•"/>
            </a:pP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Liczba osób pracujących, znajdujących się w trudnej sytuacji </a:t>
            </a:r>
            <a:b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</a:b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na rynku pracy, objętych wsparciem w programie (o ile dotyczy);</a:t>
            </a:r>
          </a:p>
          <a:p>
            <a:pPr>
              <a:buFont typeface="Arial" charset="0"/>
              <a:buChar char="•"/>
            </a:pP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Liczba osób poniżej 30 lat z niepełnosprawnościami objętych wsparciem w programie (jeśli dotyczy).</a:t>
            </a:r>
          </a:p>
          <a:p>
            <a:pPr>
              <a:buFont typeface="Arial" charset="0"/>
              <a:buChar char="•"/>
            </a:pPr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8242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487363" y="1560513"/>
          <a:ext cx="1042352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4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ysClr val="windowText" lastClr="000000"/>
                          </a:solidFill>
                        </a:rPr>
                        <a:t>3.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Staże realizowane w ramach projektów są zgodne z tematyką szkoleń oferowanych w projekcie na rzecz uczestnika lub posiadanymi przez niego kwalifikacjami lub kompetencjami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wskazówki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Liczba punktów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5961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Z treści wniosku musi jasno wynikać, że staże będą realizowane zgodnie z tematyką szkoleń oferowanych w projekcie na rzecz uczestnika lub posiadanymi przez niego kwalifikacjami lub kompetencjami.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ma zastosowanie wyłącznie w przypadku osób, dla których przewidziano (w oparciu o przeprowadzony IPD) w projekcie formę wsparcia w postaci stażu.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ubiegając się o przyznanie premii punktowej powinien każdorazowo jednoznacznie wskazać w treści wniosku spełnienie danego kryterium premiującego (jeśli dotyczy).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Stosuje się do typów nr 3.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 smtClean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60741" y="-12879"/>
            <a:ext cx="7816850" cy="1066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 smtClean="0"/>
              <a:t>Kryteria premiujące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27165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522467" y="1053921"/>
          <a:ext cx="10423525" cy="478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537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ysClr val="windowText" lastClr="000000"/>
                          </a:solidFill>
                        </a:rPr>
                        <a:t>4. </a:t>
                      </a:r>
                      <a:r>
                        <a:rPr lang="pl-PL" sz="18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Projektodawca lub partner na dzień złożenia wniosku o dofinansowanie posiada co najmniej dwuletnie doświadczenie w prowadzeniu działalności w zakresie aktywizacji zawodowej i społecznej osób młodych do 29 roku życia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wskazówki</a:t>
                      </a:r>
                    </a:p>
                  </a:txBody>
                  <a:tcPr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Liczba punktów</a:t>
                      </a:r>
                    </a:p>
                  </a:txBody>
                  <a:tcPr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5693"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 opisie potencjału należy zawrzeć uzasadnienie dlaczego doświadczenie wnioskodawcy i/lub partnerów (o ile dotyczy) jest adekwatne do zakresu realizacji projektu, z uwzględnieniem dotychczasowej działalności wnioskodawcy lub partnerów (o ile dotyczy) prowadzonej: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 w obszarze wsparcia projektu,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na rzecz grupy docelowej, do której skierowany będzie projekt.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treści wniosku o dofinansowanie projektu. 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ubiegając się o przyznanie premii punktowej powinien każdorazowo jednoznacznie wskazać w treści wniosku spełnienie danego kryterium premiującego (jeśli dotyczy)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Stosuje się do typów nr 1 – 5.</a:t>
                      </a:r>
                    </a:p>
                  </a:txBody>
                  <a:tcPr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8" marB="4571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60741" y="-12879"/>
            <a:ext cx="7816850" cy="1066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 smtClean="0"/>
              <a:t>Kryteria premiujące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16184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/>
          </p:nvPr>
        </p:nvGraphicFramePr>
        <p:xfrm>
          <a:off x="487363" y="1096963"/>
          <a:ext cx="10423525" cy="4164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8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4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158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ysClr val="windowText" lastClr="000000"/>
                          </a:solidFill>
                        </a:rPr>
                        <a:t>5. 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Projekt zapewnia wykorzystanie </a:t>
                      </a:r>
                      <a:r>
                        <a:rPr lang="pl-PL" sz="18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zwalidowanych</a:t>
                      </a:r>
                      <a:r>
                        <a:rPr lang="pl-PL" sz="18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rezultatów PIW EQUAL i/lub rozwiązań wypracowanych w projektach innowacyjnych PO KL zgromadzonych przez Krajową Instytucję Wspomagającą w bazie dostępnej na stronie http://www.kiw-pokl.org.pl. </a:t>
                      </a:r>
                      <a:endParaRPr lang="pl-PL" sz="1800" b="1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4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wskazówki</a:t>
                      </a: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Liczba punktów</a:t>
                      </a: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4733"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Rozwiązania, które powinny zostać wykorzystane w projektach należy wybrać spośród </a:t>
                      </a:r>
                      <a:r>
                        <a:rPr lang="pl-PL" sz="160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zwalidowanych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rezultatów PIW EQUAL lub rozwiązań wypracowanych w projektach innowacyjnych PO KL, zgromadzonych przez Krajową Instytucję Wspomagającą w bazie dostępnej na stronie </a:t>
                      </a: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http://www.kiw-pokl.org.pl</a:t>
                      </a:r>
                      <a:endParaRPr lang="pl-PL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Kryterium będzie weryfikowane na podstawie wniosku o dofinansowanie projektu.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Wnioskodawca ubiegając się o przyznanie premii punktowej powinien każdorazowo jednoznacznie wskazać w treści wniosku spełnienie danego kryterium premiującego (jeśli dotyczy).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Stosuje się do typów nr 1 – 5.</a:t>
                      </a:r>
                    </a:p>
                  </a:txBody>
                  <a:tcPr marT="45728" marB="4572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baseline="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solidFill>
                          <a:sysClr val="windowText" lastClr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28" marB="457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60741" y="-12879"/>
            <a:ext cx="7816850" cy="10668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b="1" dirty="0" smtClean="0"/>
              <a:t>Kryteria premiujące</a:t>
            </a:r>
            <a:endParaRPr lang="pl-PL" sz="6000" b="1" dirty="0"/>
          </a:p>
        </p:txBody>
      </p:sp>
    </p:spTree>
    <p:extLst>
      <p:ext uri="{BB962C8B-B14F-4D97-AF65-F5344CB8AC3E}">
        <p14:creationId xmlns:p14="http://schemas.microsoft.com/office/powerpoint/2010/main" val="3699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2430852"/>
              </p:ext>
            </p:extLst>
          </p:nvPr>
        </p:nvGraphicFramePr>
        <p:xfrm>
          <a:off x="1731963" y="2335213"/>
          <a:ext cx="781685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2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425003" y="953037"/>
          <a:ext cx="10856890" cy="486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4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9721615"/>
              </p:ext>
            </p:extLst>
          </p:nvPr>
        </p:nvGraphicFramePr>
        <p:xfrm>
          <a:off x="643944" y="901522"/>
          <a:ext cx="9821863" cy="4910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3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88642" y="1146219"/>
          <a:ext cx="10148551" cy="461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9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8004411"/>
              </p:ext>
            </p:extLst>
          </p:nvPr>
        </p:nvGraphicFramePr>
        <p:xfrm>
          <a:off x="643945" y="901521"/>
          <a:ext cx="9362940" cy="479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0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426679" y="1068946"/>
          <a:ext cx="10056724" cy="4675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1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0" y="1081825"/>
          <a:ext cx="10959922" cy="46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01076"/>
            <a:ext cx="7816850" cy="1068387"/>
          </a:xfrm>
        </p:spPr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Wskaźniki w projekcie</a:t>
            </a:r>
            <a:endParaRPr lang="pl-PL" altLang="pl-PL" smtClean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altLang="pl-PL" sz="2400" b="1" u="sng" dirty="0" smtClean="0">
                <a:ea typeface="Calibri" pitchFamily="34" charset="0"/>
                <a:cs typeface="Calibri" pitchFamily="34" charset="0"/>
              </a:rPr>
              <a:t>Wskaźnik rezultatu bezpośredniego:</a:t>
            </a:r>
          </a:p>
          <a:p>
            <a:pPr>
              <a:buFont typeface="Arial" charset="0"/>
              <a:buChar char="•"/>
            </a:pPr>
            <a:r>
              <a:rPr lang="pl-PL" altLang="pl-PL" sz="2400" dirty="0" smtClean="0">
                <a:ea typeface="Calibri" pitchFamily="34" charset="0"/>
                <a:cs typeface="Calibri" pitchFamily="34" charset="0"/>
              </a:rPr>
              <a:t> Liczba osób poniżej 30 lat, które uzyskały kwalifikacje </a:t>
            </a:r>
            <a:br>
              <a:rPr lang="pl-PL" altLang="pl-PL" sz="2400" dirty="0" smtClean="0">
                <a:ea typeface="Calibri" pitchFamily="34" charset="0"/>
                <a:cs typeface="Calibri" pitchFamily="34" charset="0"/>
              </a:rPr>
            </a:br>
            <a:r>
              <a:rPr lang="pl-PL" altLang="pl-PL" sz="2400" dirty="0" smtClean="0">
                <a:ea typeface="Calibri" pitchFamily="34" charset="0"/>
                <a:cs typeface="Calibri" pitchFamily="34" charset="0"/>
              </a:rPr>
              <a:t>po opuszczeniu programu (o ile dotyczy).</a:t>
            </a:r>
          </a:p>
          <a:p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8074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5181599"/>
              </p:ext>
            </p:extLst>
          </p:nvPr>
        </p:nvGraphicFramePr>
        <p:xfrm>
          <a:off x="1261146" y="1064027"/>
          <a:ext cx="8172450" cy="431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4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49743" y="240015"/>
          <a:ext cx="7816697" cy="106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743" y="1308055"/>
          <a:ext cx="10515600" cy="452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42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49743" y="240015"/>
          <a:ext cx="7816697" cy="106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743" y="1308055"/>
          <a:ext cx="10515600" cy="452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551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Potwierdzenie wykonania stawek jednostkowych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49743" y="1308055"/>
          <a:ext cx="10515600" cy="452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9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pPr>
              <a:defRPr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Potwierdzenie wykonania stawek jednostkowych</a:t>
            </a:r>
            <a:endParaRPr lang="pl-PL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34701" y="1237129"/>
          <a:ext cx="9977491" cy="432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4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5694454"/>
              </p:ext>
            </p:extLst>
          </p:nvPr>
        </p:nvGraphicFramePr>
        <p:xfrm>
          <a:off x="771747" y="965915"/>
          <a:ext cx="9582865" cy="476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6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2"/>
          <p:cNvSpPr txBox="1">
            <a:spLocks/>
          </p:cNvSpPr>
          <p:nvPr/>
        </p:nvSpPr>
        <p:spPr>
          <a:xfrm>
            <a:off x="7477657" y="2920293"/>
            <a:ext cx="604439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63636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dirty="0" smtClean="0">
                <a:solidFill>
                  <a:schemeClr val="tx1"/>
                </a:solidFill>
                <a:ea typeface="Mongolian Baiti" panose="03000500000000000000" pitchFamily="66" charset="0"/>
              </a:rPr>
              <a:t>Trener: Kamil Zbroja</a:t>
            </a:r>
            <a:endParaRPr lang="pl-PL" altLang="pl-PL" dirty="0">
              <a:solidFill>
                <a:schemeClr val="tx1"/>
              </a:solidFill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01076"/>
            <a:ext cx="7816850" cy="1068387"/>
          </a:xfrm>
        </p:spPr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Wskaźniki w projekcie</a:t>
            </a:r>
            <a:endParaRPr lang="pl-PL" altLang="pl-PL" smtClean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>
            <a:normAutofit/>
          </a:bodyPr>
          <a:lstStyle/>
          <a:p>
            <a:r>
              <a:rPr lang="pl-PL" altLang="pl-PL" sz="2400" b="1" u="sng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Wskaźniki produktu i rezultatu</a:t>
            </a:r>
            <a:r>
              <a:rPr lang="pl-PL" alt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wynikające</a:t>
            </a:r>
            <a:r>
              <a:rPr lang="pl-PL" altLang="pl-PL" sz="24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z obowiązku spełnienia przez projekt szczegółowych kryteriów dostępu i jeśli dotyczy – kryteriów premiujących, np.:</a:t>
            </a:r>
          </a:p>
          <a:p>
            <a:pPr algn="l">
              <a:spcBef>
                <a:spcPts val="1800"/>
              </a:spcBef>
              <a:buFont typeface="Arial" charset="0"/>
              <a:buChar char="•"/>
            </a:pP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Liczba osób objętych IPD</a:t>
            </a:r>
          </a:p>
          <a:p>
            <a:pPr algn="l">
              <a:spcBef>
                <a:spcPts val="1200"/>
              </a:spcBef>
              <a:buFont typeface="Arial" charset="0"/>
              <a:buChar char="•"/>
            </a:pP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Liczba osób objętych pośrednictwem pracy i/lub poradnictwem zawodowym</a:t>
            </a:r>
          </a:p>
          <a:p>
            <a:pPr algn="l">
              <a:spcBef>
                <a:spcPts val="1200"/>
              </a:spcBef>
              <a:buFont typeface="Arial" charset="0"/>
              <a:buChar char="•"/>
            </a:pP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Liczba osób z niepełnosprawnościami i/lub osób długotrwale bezrobotnych i/lub osób o niskich kwalifikacjach objętych wsparciem (o ile dotyczy)</a:t>
            </a:r>
          </a:p>
          <a:p>
            <a:pPr algn="l">
              <a:spcBef>
                <a:spcPts val="1200"/>
              </a:spcBef>
              <a:buFont typeface="Arial" charset="0"/>
              <a:buChar char="•"/>
            </a:pPr>
            <a:r>
              <a:rPr lang="pl-PL" altLang="pl-PL" sz="24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Liczba osób zamieszkujących miasta średnie w tym miasta tracące funkcje społeczno-gospodarcze</a:t>
            </a:r>
          </a:p>
          <a:p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9899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250" y="239713"/>
            <a:ext cx="7816850" cy="1068387"/>
          </a:xfrm>
        </p:spPr>
        <p:txBody>
          <a:bodyPr/>
          <a:lstStyle/>
          <a:p>
            <a:r>
              <a:rPr lang="pl-PL" altLang="pl-PL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Wskaźniki w projekcie</a:t>
            </a:r>
            <a:endParaRPr lang="pl-PL" altLang="pl-PL" smtClean="0">
              <a:solidFill>
                <a:schemeClr val="tx1"/>
              </a:solidFill>
            </a:endParaRPr>
          </a:p>
        </p:txBody>
      </p:sp>
      <p:sp>
        <p:nvSpPr>
          <p:cNvPr id="73731" name="Symbol zastępczy zawartości 2"/>
          <p:cNvSpPr>
            <a:spLocks noGrp="1"/>
          </p:cNvSpPr>
          <p:nvPr>
            <p:ph idx="1"/>
          </p:nvPr>
        </p:nvSpPr>
        <p:spPr>
          <a:xfrm>
            <a:off x="349250" y="1308100"/>
            <a:ext cx="10515600" cy="4525963"/>
          </a:xfrm>
        </p:spPr>
        <p:txBody>
          <a:bodyPr>
            <a:normAutofit/>
          </a:bodyPr>
          <a:lstStyle/>
          <a:p>
            <a:pPr algn="l"/>
            <a:r>
              <a:rPr lang="pl-PL" altLang="pl-PL" sz="2400" b="1" u="sng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Wskaźniki monitorujące efektywność zatrudnieniową i efektywność zawodową w projekcie</a:t>
            </a:r>
            <a:endParaRPr lang="pl-PL" altLang="pl-PL" sz="2400" b="1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endParaRPr lang="pl-PL" altLang="pl-PL" sz="2400" b="1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algn="l">
              <a:spcBef>
                <a:spcPct val="0"/>
              </a:spcBef>
              <a:spcAft>
                <a:spcPts val="1200"/>
              </a:spcAft>
            </a:pPr>
            <a: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Do wniosku  należy obligatoryjnie wprowadzić:</a:t>
            </a:r>
          </a:p>
          <a:p>
            <a:pPr algn="l">
              <a:spcBef>
                <a:spcPct val="0"/>
              </a:spcBef>
            </a:pPr>
            <a:r>
              <a:rPr lang="pl-PL" altLang="pl-PL" sz="24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wskaźniki rezultatu wynikające z obowiązku spełnienia przez projekt kryteriów dostępu, tj. monitorujących efektywność zatrudnieniową oraz efektywność zawodową (o ile dotyczy).</a:t>
            </a:r>
          </a:p>
          <a:p>
            <a:endParaRPr lang="pl-PL" alt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9106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6272</Words>
  <Application>Microsoft Office PowerPoint</Application>
  <PresentationFormat>Panoramiczny</PresentationFormat>
  <Paragraphs>566</Paragraphs>
  <Slides>76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76</vt:i4>
      </vt:variant>
    </vt:vector>
  </HeadingPairs>
  <TitlesOfParts>
    <vt:vector size="81" baseType="lpstr">
      <vt:lpstr>Arial</vt:lpstr>
      <vt:lpstr>Calibri</vt:lpstr>
      <vt:lpstr>Calibri Light</vt:lpstr>
      <vt:lpstr>Mongolian Baiti</vt:lpstr>
      <vt:lpstr>Motyw pakietu Office</vt:lpstr>
      <vt:lpstr>Od pomysłu do projektu (ABC projektu)  z wykorzystaniem systemu SOWA </vt:lpstr>
      <vt:lpstr>SOWA, czyli System Obsługi Wniosków Aplikacyjnych</vt:lpstr>
      <vt:lpstr>ABC wniosku o dofinansowanie:</vt:lpstr>
      <vt:lpstr>Wniosek o dofinansowanie EFS:</vt:lpstr>
      <vt:lpstr>Wskaźniki:</vt:lpstr>
      <vt:lpstr>Wskaźniki w projekcie</vt:lpstr>
      <vt:lpstr>Wskaźniki w projekcie</vt:lpstr>
      <vt:lpstr>Wskaźniki w projekcie</vt:lpstr>
      <vt:lpstr>Wskaźniki w projekcie</vt:lpstr>
      <vt:lpstr>Wskaźniki służące rozliczeniu stawek jednostkowych w projekcie</vt:lpstr>
      <vt:lpstr>Wskaźniki cd.:</vt:lpstr>
      <vt:lpstr>Grupa docelowa:</vt:lpstr>
      <vt:lpstr>Zgodność z politykami horyzontalnymi UE:</vt:lpstr>
      <vt:lpstr>Zadania/działania:</vt:lpstr>
      <vt:lpstr>Regulamin konkursu:</vt:lpstr>
      <vt:lpstr>Prezentacja programu PowerPoint</vt:lpstr>
      <vt:lpstr>Prezentacja programu PowerPoint</vt:lpstr>
      <vt:lpstr>Prezentacja programu PowerPoint</vt:lpstr>
      <vt:lpstr>Budżet projektu:</vt:lpstr>
      <vt:lpstr>Budżet projektu cd.:</vt:lpstr>
      <vt:lpstr>Potencjał wnioskodawcy:</vt:lpstr>
      <vt:lpstr>Ocena wniosków w ramach konkursu  nr POWR.01.02.01-IP.22-32-001/18 </vt:lpstr>
      <vt:lpstr>Skuteczne złożenie wniosku w ramach Działania 1.2 </vt:lpstr>
      <vt:lpstr>Ważne informacje!</vt:lpstr>
      <vt:lpstr>Ogólne kryteria merytoryczne oceniane 0-1</vt:lpstr>
      <vt:lpstr>Ogólne kryteria merytoryczne oceniane 0-1</vt:lpstr>
      <vt:lpstr>Ogólne kryteria merytoryczne oceniane 0-1 </vt:lpstr>
      <vt:lpstr>Ogólne kryteria merytoryczne oceniane 0-1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Wskaźniki efektywności zatrudnieniowej</vt:lpstr>
      <vt:lpstr>Prezentacja programu PowerPoint</vt:lpstr>
      <vt:lpstr>Wskaźniki efektywności zawodowej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horyzontalne</vt:lpstr>
      <vt:lpstr>Kryteria horyzontalne</vt:lpstr>
      <vt:lpstr>Kryteria horyzontalne</vt:lpstr>
      <vt:lpstr>Kryteria horyzontalne</vt:lpstr>
      <vt:lpstr>Prezentacja programu PowerPoint</vt:lpstr>
      <vt:lpstr>Ważne!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premiujące</vt:lpstr>
      <vt:lpstr>Kryteria premiujące</vt:lpstr>
      <vt:lpstr>Kryteria premiujące</vt:lpstr>
      <vt:lpstr>Kryteria premiujące</vt:lpstr>
      <vt:lpstr>Kryteria premiujące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Potwierdzenie wykonania stawek jednostkowych</vt:lpstr>
      <vt:lpstr>Potwierdzenie wykonania stawek jednostkowych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Rosiński Rafał</cp:lastModifiedBy>
  <cp:revision>31</cp:revision>
  <cp:lastPrinted>2018-07-19T09:46:09Z</cp:lastPrinted>
  <dcterms:created xsi:type="dcterms:W3CDTF">2018-01-11T08:55:36Z</dcterms:created>
  <dcterms:modified xsi:type="dcterms:W3CDTF">2018-07-19T09:51:32Z</dcterms:modified>
</cp:coreProperties>
</file>