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14" r:id="rId2"/>
    <p:sldId id="315"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317" r:id="rId24"/>
    <p:sldId id="318" r:id="rId25"/>
    <p:sldId id="319" r:id="rId26"/>
    <p:sldId id="320" r:id="rId27"/>
    <p:sldId id="321" r:id="rId28"/>
    <p:sldId id="322" r:id="rId29"/>
    <p:sldId id="323"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6" r:id="rId6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636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7" d="100"/>
          <a:sy n="87" d="100"/>
        </p:scale>
        <p:origin x="120" y="150"/>
      </p:cViewPr>
      <p:guideLst>
        <p:guide orient="horz" pos="2160"/>
        <p:guide pos="3840"/>
      </p:guideLst>
    </p:cSldViewPr>
  </p:slideViewPr>
  <p:notesTextViewPr>
    <p:cViewPr>
      <p:scale>
        <a:sx n="1" d="1"/>
        <a:sy n="1" d="1"/>
      </p:scale>
      <p:origin x="0" y="0"/>
    </p:cViewPr>
  </p:notesTextViewPr>
  <p:notesViewPr>
    <p:cSldViewPr snapToGrid="0">
      <p:cViewPr varScale="1">
        <p:scale>
          <a:sx n="94" d="100"/>
          <a:sy n="94" d="100"/>
        </p:scale>
        <p:origin x="360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73748-EFD7-48A5-9810-6FF2E65AC898}" type="datetimeFigureOut">
              <a:rPr lang="pl-PL" smtClean="0"/>
              <a:t>2018-07-04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72C29-F3ED-421F-A6FF-78E4E1485CEA}" type="slidenum">
              <a:rPr lang="pl-PL" smtClean="0"/>
              <a:t>‹#›</a:t>
            </a:fld>
            <a:endParaRPr lang="pl-PL"/>
          </a:p>
        </p:txBody>
      </p:sp>
    </p:spTree>
    <p:extLst>
      <p:ext uri="{BB962C8B-B14F-4D97-AF65-F5344CB8AC3E}">
        <p14:creationId xmlns:p14="http://schemas.microsoft.com/office/powerpoint/2010/main" val="59860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9743" y="1093788"/>
            <a:ext cx="10550405" cy="2387600"/>
          </a:xfrm>
        </p:spPr>
        <p:txBody>
          <a:bodyPr anchor="b"/>
          <a:lstStyle>
            <a:lvl1pPr algn="ctr">
              <a:defRPr sz="6000" b="0">
                <a:latin typeface="+mn-lt"/>
              </a:defRPr>
            </a:lvl1pPr>
          </a:lstStyle>
          <a:p>
            <a:r>
              <a:rPr lang="pl-PL" dirty="0"/>
              <a:t>Kliknij, aby edytować styl</a:t>
            </a:r>
          </a:p>
        </p:txBody>
      </p:sp>
      <p:sp>
        <p:nvSpPr>
          <p:cNvPr id="3" name="Podtytuł 2"/>
          <p:cNvSpPr>
            <a:spLocks noGrp="1"/>
          </p:cNvSpPr>
          <p:nvPr>
            <p:ph type="subTitle" idx="1"/>
          </p:nvPr>
        </p:nvSpPr>
        <p:spPr>
          <a:xfrm>
            <a:off x="349743" y="3573463"/>
            <a:ext cx="10550405"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Tree>
    <p:extLst>
      <p:ext uri="{BB962C8B-B14F-4D97-AF65-F5344CB8AC3E}">
        <p14:creationId xmlns:p14="http://schemas.microsoft.com/office/powerpoint/2010/main" val="216763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349743" y="255311"/>
            <a:ext cx="7816697" cy="1077092"/>
          </a:xfrm>
        </p:spPr>
        <p:txBody>
          <a:bodyPr/>
          <a:lstStyle/>
          <a:p>
            <a:r>
              <a:rPr lang="pl-PL"/>
              <a:t>Kliknij, aby edytować styl</a:t>
            </a:r>
          </a:p>
        </p:txBody>
      </p:sp>
      <p:sp>
        <p:nvSpPr>
          <p:cNvPr id="3" name="Symbol zastępczy tytułu pionowego 2"/>
          <p:cNvSpPr>
            <a:spLocks noGrp="1"/>
          </p:cNvSpPr>
          <p:nvPr>
            <p:ph type="body" orient="vert" idx="1"/>
          </p:nvPr>
        </p:nvSpPr>
        <p:spPr>
          <a:xfrm>
            <a:off x="349743" y="1450099"/>
            <a:ext cx="10515600" cy="438468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06896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236443" y="942975"/>
            <a:ext cx="2628900" cy="4891812"/>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349743" y="942975"/>
            <a:ext cx="7734300" cy="4891812"/>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8009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4" name="image.jpg">
            <a:extLst>
              <a:ext uri="{FF2B5EF4-FFF2-40B4-BE49-F238E27FC236}">
                <a16:creationId xmlns="" xmlns:a16="http://schemas.microsoft.com/office/drawing/2014/main" id="{E1CA7ACB-890C-4551-9ED7-F601CD20FEF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Texturizer/>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7408" y="781049"/>
            <a:ext cx="6645590" cy="44132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ytuł 1"/>
          <p:cNvSpPr txBox="1">
            <a:spLocks/>
          </p:cNvSpPr>
          <p:nvPr userDrawn="1"/>
        </p:nvSpPr>
        <p:spPr>
          <a:xfrm>
            <a:off x="7118723" y="1183481"/>
            <a:ext cx="4082677" cy="9493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636160"/>
                </a:solidFill>
                <a:latin typeface="+mn-lt"/>
                <a:ea typeface="+mj-ea"/>
                <a:cs typeface="+mj-cs"/>
              </a:defRPr>
            </a:lvl1pPr>
          </a:lstStyle>
          <a:p>
            <a:r>
              <a:rPr lang="pl-PL" sz="4000" dirty="0">
                <a:solidFill>
                  <a:srgbClr val="636363"/>
                </a:solidFill>
              </a:rPr>
              <a:t>Dziękuję</a:t>
            </a:r>
            <a:r>
              <a:rPr lang="pl-PL" sz="4000" baseline="0" dirty="0">
                <a:solidFill>
                  <a:srgbClr val="636363"/>
                </a:solidFill>
              </a:rPr>
              <a:t> za uwagę</a:t>
            </a:r>
            <a:endParaRPr lang="pl-PL" sz="4000" dirty="0">
              <a:solidFill>
                <a:srgbClr val="636363"/>
              </a:solidFill>
            </a:endParaRPr>
          </a:p>
        </p:txBody>
      </p:sp>
      <p:sp>
        <p:nvSpPr>
          <p:cNvPr id="6" name="Symbol zastępczy tekstu 5"/>
          <p:cNvSpPr>
            <a:spLocks noGrp="1"/>
          </p:cNvSpPr>
          <p:nvPr>
            <p:ph type="body" sz="quarter" idx="10"/>
          </p:nvPr>
        </p:nvSpPr>
        <p:spPr>
          <a:xfrm>
            <a:off x="7118722" y="2593975"/>
            <a:ext cx="4082678" cy="2600325"/>
          </a:xfrm>
        </p:spPr>
        <p:txBody>
          <a:bodyPr/>
          <a:lstStyle>
            <a:lvl1pPr marL="0" indent="0" algn="ctr">
              <a:buNone/>
              <a:defRPr>
                <a:solidFill>
                  <a:srgbClr val="636363"/>
                </a:solidFill>
              </a:defRPr>
            </a:lvl1pPr>
            <a:lvl2pPr marL="457200" indent="0" algn="ctr">
              <a:buNone/>
              <a:defRPr>
                <a:solidFill>
                  <a:srgbClr val="636363"/>
                </a:solidFill>
              </a:defRPr>
            </a:lvl2pPr>
            <a:lvl3pPr marL="914400" indent="0" algn="ctr">
              <a:buNone/>
              <a:defRPr>
                <a:solidFill>
                  <a:srgbClr val="636363"/>
                </a:solidFill>
              </a:defRPr>
            </a:lvl3pPr>
            <a:lvl4pPr marL="1371600" indent="0" algn="ctr">
              <a:buNone/>
              <a:defRPr>
                <a:solidFill>
                  <a:srgbClr val="636363"/>
                </a:solidFill>
              </a:defRPr>
            </a:lvl4pPr>
            <a:lvl5pPr marL="1828800" indent="0" algn="ctr">
              <a:buNone/>
              <a:defRPr>
                <a:solidFill>
                  <a:srgbClr val="636363"/>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77421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49743" y="240015"/>
            <a:ext cx="7816697" cy="1068040"/>
          </a:xfrm>
        </p:spPr>
        <p:txBody>
          <a:bodyPr>
            <a:normAutofit/>
          </a:bodyPr>
          <a:lstStyle>
            <a:lvl1pPr>
              <a:defRPr sz="3200">
                <a:latin typeface="+mj-lt"/>
              </a:defRPr>
            </a:lvl1pPr>
          </a:lstStyle>
          <a:p>
            <a:r>
              <a:rPr lang="pl-PL" dirty="0"/>
              <a:t>Kliknij, aby edytować styl</a:t>
            </a:r>
          </a:p>
        </p:txBody>
      </p:sp>
      <p:sp>
        <p:nvSpPr>
          <p:cNvPr id="3" name="Symbol zastępczy zawartości 2"/>
          <p:cNvSpPr>
            <a:spLocks noGrp="1"/>
          </p:cNvSpPr>
          <p:nvPr>
            <p:ph idx="1"/>
          </p:nvPr>
        </p:nvSpPr>
        <p:spPr>
          <a:xfrm>
            <a:off x="349743" y="1308055"/>
            <a:ext cx="10515600" cy="4526732"/>
          </a:xfrm>
        </p:spPr>
        <p:txBody>
          <a:bodyPr/>
          <a:lstStyle>
            <a:lvl1pPr marL="0" indent="0" algn="just">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90620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349743" y="1081813"/>
            <a:ext cx="10525125" cy="3467100"/>
          </a:xfrm>
        </p:spPr>
        <p:txBody>
          <a:bodyPr anchor="b"/>
          <a:lstStyle>
            <a:lvl1pPr>
              <a:defRPr sz="6000"/>
            </a:lvl1pPr>
          </a:lstStyle>
          <a:p>
            <a:r>
              <a:rPr lang="pl-PL" dirty="0"/>
              <a:t>Kliknij, aby edytować styl</a:t>
            </a:r>
          </a:p>
        </p:txBody>
      </p:sp>
      <p:sp>
        <p:nvSpPr>
          <p:cNvPr id="3" name="Symbol zastępczy tekstu 2"/>
          <p:cNvSpPr>
            <a:spLocks noGrp="1"/>
          </p:cNvSpPr>
          <p:nvPr>
            <p:ph type="body" idx="1"/>
          </p:nvPr>
        </p:nvSpPr>
        <p:spPr>
          <a:xfrm>
            <a:off x="349743" y="4548912"/>
            <a:ext cx="10525125" cy="12858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328904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349743" y="213045"/>
            <a:ext cx="7816697" cy="1077092"/>
          </a:xfrm>
        </p:spPr>
        <p:txBody>
          <a:bodyPr/>
          <a:lstStyle/>
          <a:p>
            <a:r>
              <a:rPr lang="pl-PL" dirty="0"/>
              <a:t>Kliknij, aby edytować styl</a:t>
            </a:r>
          </a:p>
        </p:txBody>
      </p:sp>
      <p:sp>
        <p:nvSpPr>
          <p:cNvPr id="3" name="Symbol zastępczy zawartości 2"/>
          <p:cNvSpPr>
            <a:spLocks noGrp="1"/>
          </p:cNvSpPr>
          <p:nvPr>
            <p:ph sz="half" idx="1"/>
          </p:nvPr>
        </p:nvSpPr>
        <p:spPr>
          <a:xfrm>
            <a:off x="349743" y="1290136"/>
            <a:ext cx="5181600" cy="454465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683743" y="1290137"/>
            <a:ext cx="5181600" cy="454465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84909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49743" y="226609"/>
            <a:ext cx="7692872" cy="1077092"/>
          </a:xfrm>
        </p:spPr>
        <p:txBody>
          <a:bodyPr/>
          <a:lstStyle/>
          <a:p>
            <a:r>
              <a:rPr lang="pl-PL" dirty="0"/>
              <a:t>Kliknij, aby edytować styl</a:t>
            </a:r>
          </a:p>
        </p:txBody>
      </p:sp>
      <p:sp>
        <p:nvSpPr>
          <p:cNvPr id="3" name="Symbol zastępczy tekstu 2"/>
          <p:cNvSpPr>
            <a:spLocks noGrp="1"/>
          </p:cNvSpPr>
          <p:nvPr>
            <p:ph type="body" idx="1"/>
          </p:nvPr>
        </p:nvSpPr>
        <p:spPr>
          <a:xfrm>
            <a:off x="349743" y="130370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349743" y="2127613"/>
            <a:ext cx="5157787" cy="370717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682155" y="130370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682155" y="2127613"/>
            <a:ext cx="5183188" cy="370717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51328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21535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59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693143" y="95322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130270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693143" y="9532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406104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349743" y="255310"/>
            <a:ext cx="7816697" cy="1077092"/>
          </a:xfrm>
          <a:prstGeom prst="rect">
            <a:avLst/>
          </a:prstGeom>
        </p:spPr>
        <p:txBody>
          <a:bodyPr vert="horz" lIns="91440" tIns="45720" rIns="91440" bIns="45720" rtlCol="0" anchor="t">
            <a:normAutofit/>
          </a:bodyPr>
          <a:lstStyle/>
          <a:p>
            <a:r>
              <a:rPr lang="pl-PL" dirty="0"/>
              <a:t>Kliknij, aby edytować styl</a:t>
            </a:r>
          </a:p>
        </p:txBody>
      </p:sp>
      <p:sp>
        <p:nvSpPr>
          <p:cNvPr id="3" name="Symbol zastępczy tekstu 2"/>
          <p:cNvSpPr>
            <a:spLocks noGrp="1"/>
          </p:cNvSpPr>
          <p:nvPr>
            <p:ph type="body" idx="1"/>
          </p:nvPr>
        </p:nvSpPr>
        <p:spPr>
          <a:xfrm>
            <a:off x="349743" y="1332402"/>
            <a:ext cx="10515600" cy="4502384"/>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9" name="Rectangle 23"/>
          <p:cNvSpPr/>
          <p:nvPr userDrawn="1"/>
        </p:nvSpPr>
        <p:spPr>
          <a:xfrm>
            <a:off x="10885541" y="1"/>
            <a:ext cx="1306460" cy="6857999"/>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CAFE2">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p:cNvSpPr/>
          <p:nvPr userDrawn="1"/>
        </p:nvSpPr>
        <p:spPr>
          <a:xfrm>
            <a:off x="11070648" y="1"/>
            <a:ext cx="1124528" cy="685800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3DD">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3"/>
          <p:cNvSpPr/>
          <p:nvPr userDrawn="1"/>
        </p:nvSpPr>
        <p:spPr>
          <a:xfrm>
            <a:off x="10779103" y="3056467"/>
            <a:ext cx="1416073" cy="3801533"/>
          </a:xfrm>
          <a:prstGeom prst="triangle">
            <a:avLst>
              <a:gd name="adj" fmla="val 100000"/>
            </a:avLst>
          </a:prstGeom>
          <a:solidFill>
            <a:srgbClr val="1E65A7">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p:cNvSpPr/>
          <p:nvPr userDrawn="1"/>
        </p:nvSpPr>
        <p:spPr>
          <a:xfrm>
            <a:off x="10952018" y="1"/>
            <a:ext cx="1239983"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7BC045">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p:cNvSpPr/>
          <p:nvPr userDrawn="1"/>
        </p:nvSpPr>
        <p:spPr>
          <a:xfrm>
            <a:off x="11631554" y="1"/>
            <a:ext cx="560446" cy="685800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p:cNvSpPr/>
          <p:nvPr userDrawn="1"/>
        </p:nvSpPr>
        <p:spPr>
          <a:xfrm>
            <a:off x="11649048" y="1"/>
            <a:ext cx="542952" cy="685800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FACF00">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7"/>
          <p:cNvSpPr/>
          <p:nvPr userDrawn="1"/>
        </p:nvSpPr>
        <p:spPr>
          <a:xfrm>
            <a:off x="11402586" y="3598335"/>
            <a:ext cx="789415" cy="3259666"/>
          </a:xfrm>
          <a:prstGeom prst="triangle">
            <a:avLst>
              <a:gd name="adj" fmla="val 100000"/>
            </a:avLst>
          </a:prstGeom>
          <a:solidFill>
            <a:srgbClr val="38AC39">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Prostokąt 25"/>
          <p:cNvSpPr/>
          <p:nvPr userDrawn="1"/>
        </p:nvSpPr>
        <p:spPr>
          <a:xfrm>
            <a:off x="0" y="0"/>
            <a:ext cx="200526" cy="6858000"/>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p:cNvSpPr/>
          <p:nvPr userDrawn="1"/>
        </p:nvSpPr>
        <p:spPr>
          <a:xfrm rot="5400000">
            <a:off x="5593194" y="591336"/>
            <a:ext cx="45719" cy="10532621"/>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9" name="Obraz 28"/>
          <p:cNvPicPr>
            <a:picLocks noChangeAspect="1"/>
          </p:cNvPicPr>
          <p:nvPr userDrawn="1"/>
        </p:nvPicPr>
        <p:blipFill>
          <a:blip r:embed="rId14"/>
          <a:stretch>
            <a:fillRect/>
          </a:stretch>
        </p:blipFill>
        <p:spPr>
          <a:xfrm>
            <a:off x="8296646" y="222294"/>
            <a:ext cx="2101442" cy="572153"/>
          </a:xfrm>
          <a:prstGeom prst="rect">
            <a:avLst/>
          </a:prstGeom>
        </p:spPr>
      </p:pic>
      <p:pic>
        <p:nvPicPr>
          <p:cNvPr id="16" name="Obraz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81540" y="6026746"/>
            <a:ext cx="9816548" cy="691183"/>
          </a:xfrm>
          <a:prstGeom prst="rect">
            <a:avLst/>
          </a:prstGeom>
        </p:spPr>
      </p:pic>
    </p:spTree>
    <p:extLst>
      <p:ext uri="{BB962C8B-B14F-4D97-AF65-F5344CB8AC3E}">
        <p14:creationId xmlns:p14="http://schemas.microsoft.com/office/powerpoint/2010/main" val="252538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0" kern="1200">
          <a:solidFill>
            <a:srgbClr val="636363"/>
          </a:solidFill>
          <a:latin typeface="+mn-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9742" y="1062038"/>
            <a:ext cx="10550405" cy="2387600"/>
          </a:xfrm>
        </p:spPr>
        <p:txBody>
          <a:bodyPr>
            <a:noAutofit/>
          </a:bodyPr>
          <a:lstStyle/>
          <a:p>
            <a:r>
              <a:rPr lang="pl-PL" sz="4000" b="1" dirty="0"/>
              <a:t>Szczegółowe warunki realizacji zamówień publicznych udzielanych zgodnie z zasadą konkurencyjności w projektach EFS</a:t>
            </a:r>
          </a:p>
        </p:txBody>
      </p:sp>
      <p:sp>
        <p:nvSpPr>
          <p:cNvPr id="4" name="pole tekstowe 3"/>
          <p:cNvSpPr txBox="1"/>
          <p:nvPr/>
        </p:nvSpPr>
        <p:spPr>
          <a:xfrm>
            <a:off x="7372351" y="5476875"/>
            <a:ext cx="3527798" cy="369332"/>
          </a:xfrm>
          <a:prstGeom prst="rect">
            <a:avLst/>
          </a:prstGeom>
          <a:noFill/>
        </p:spPr>
        <p:txBody>
          <a:bodyPr wrap="square" rtlCol="0">
            <a:spAutoFit/>
          </a:bodyPr>
          <a:lstStyle/>
          <a:p>
            <a:pPr algn="r"/>
            <a:r>
              <a:rPr lang="pl-PL" dirty="0" smtClean="0">
                <a:solidFill>
                  <a:srgbClr val="636160"/>
                </a:solidFill>
              </a:rPr>
              <a:t>Koszalin</a:t>
            </a:r>
            <a:r>
              <a:rPr lang="pl-PL" dirty="0">
                <a:solidFill>
                  <a:srgbClr val="636160"/>
                </a:solidFill>
              </a:rPr>
              <a:t>, </a:t>
            </a:r>
            <a:r>
              <a:rPr lang="pl-PL" dirty="0" smtClean="0">
                <a:solidFill>
                  <a:srgbClr val="636160"/>
                </a:solidFill>
              </a:rPr>
              <a:t>27 czerwca2018 </a:t>
            </a:r>
            <a:r>
              <a:rPr lang="pl-PL" dirty="0">
                <a:solidFill>
                  <a:srgbClr val="636160"/>
                </a:solidFill>
              </a:rPr>
              <a:t>r.</a:t>
            </a:r>
          </a:p>
        </p:txBody>
      </p:sp>
      <p:sp>
        <p:nvSpPr>
          <p:cNvPr id="5" name="Podtytuł 2"/>
          <p:cNvSpPr txBox="1">
            <a:spLocks/>
          </p:cNvSpPr>
          <p:nvPr/>
        </p:nvSpPr>
        <p:spPr>
          <a:xfrm>
            <a:off x="349743" y="4484688"/>
            <a:ext cx="6044390" cy="165576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200" kern="1200">
                <a:solidFill>
                  <a:srgbClr val="636363"/>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rgbClr val="636363"/>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altLang="pl-PL" dirty="0">
                <a:ea typeface="Mongolian Baiti" panose="03000500000000000000" pitchFamily="66" charset="0"/>
              </a:rPr>
              <a:t>Trener: Tomasz Glinkowski</a:t>
            </a:r>
          </a:p>
        </p:txBody>
      </p:sp>
    </p:spTree>
    <p:extLst>
      <p:ext uri="{BB962C8B-B14F-4D97-AF65-F5344CB8AC3E}">
        <p14:creationId xmlns:p14="http://schemas.microsoft.com/office/powerpoint/2010/main" val="107605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D692A483-D9AF-48FC-8442-9DA7F742DFEC}"/>
              </a:ext>
            </a:extLst>
          </p:cNvPr>
          <p:cNvSpPr>
            <a:spLocks noGrp="1"/>
          </p:cNvSpPr>
          <p:nvPr>
            <p:ph type="title"/>
          </p:nvPr>
        </p:nvSpPr>
        <p:spPr>
          <a:xfrm>
            <a:off x="499372" y="624202"/>
            <a:ext cx="7816697" cy="1068040"/>
          </a:xfrm>
        </p:spPr>
        <p:txBody>
          <a:bodyPr>
            <a:normAutofit/>
          </a:bodyPr>
          <a:lstStyle/>
          <a:p>
            <a:pPr>
              <a:defRPr/>
            </a:pPr>
            <a:r>
              <a:rPr lang="pl-PL" sz="2900" b="0" u="sng" dirty="0"/>
              <a:t>CD</a:t>
            </a:r>
          </a:p>
        </p:txBody>
      </p:sp>
      <p:sp>
        <p:nvSpPr>
          <p:cNvPr id="5" name="Symbol zastępczy tekstu 2">
            <a:extLst>
              <a:ext uri="{FF2B5EF4-FFF2-40B4-BE49-F238E27FC236}">
                <a16:creationId xmlns="" xmlns:a16="http://schemas.microsoft.com/office/drawing/2014/main" id="{3EE11914-38A3-4177-9ED5-0ADFBC23C046}"/>
              </a:ext>
            </a:extLst>
          </p:cNvPr>
          <p:cNvSpPr>
            <a:spLocks noGrp="1"/>
          </p:cNvSpPr>
          <p:nvPr>
            <p:ph idx="1"/>
          </p:nvPr>
        </p:nvSpPr>
        <p:spPr>
          <a:xfrm>
            <a:off x="499372" y="1707066"/>
            <a:ext cx="9428399" cy="4526732"/>
          </a:xfrm>
        </p:spPr>
        <p:txBody>
          <a:bodyPr/>
          <a:lstStyle/>
          <a:p>
            <a:pPr algn="just"/>
            <a:r>
              <a:rPr lang="pl-PL" altLang="pl-PL" sz="2400" dirty="0">
                <a:solidFill>
                  <a:srgbClr val="636160"/>
                </a:solidFill>
                <a:latin typeface="Calibri" panose="020F0502020204030204" pitchFamily="34" charset="0"/>
                <a:cs typeface="Calibri" panose="020F0502020204030204" pitchFamily="34" charset="0"/>
              </a:rPr>
              <a:t>Przejawem uczciwej konkurencji jest jednakowa ocena podmiotów znajdujących się w tej samej sytuacji faktycznej” (wyrok Krajowej Izby Odwoławczej z dnia 3 grudnia 2015 r., sygn. akt KIO 2564/15). </a:t>
            </a:r>
          </a:p>
        </p:txBody>
      </p:sp>
    </p:spTree>
    <p:extLst>
      <p:ext uri="{BB962C8B-B14F-4D97-AF65-F5344CB8AC3E}">
        <p14:creationId xmlns:p14="http://schemas.microsoft.com/office/powerpoint/2010/main" val="2975343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552C73E9-76F0-4B65-B61B-1449B7492853}"/>
              </a:ext>
            </a:extLst>
          </p:cNvPr>
          <p:cNvSpPr>
            <a:spLocks noGrp="1"/>
          </p:cNvSpPr>
          <p:nvPr>
            <p:ph type="title"/>
          </p:nvPr>
        </p:nvSpPr>
        <p:spPr>
          <a:xfrm>
            <a:off x="685800" y="416273"/>
            <a:ext cx="7816697" cy="1068040"/>
          </a:xfrm>
        </p:spPr>
        <p:txBody>
          <a:bodyPr>
            <a:normAutofit/>
          </a:bodyPr>
          <a:lstStyle/>
          <a:p>
            <a:pPr>
              <a:defRPr/>
            </a:pPr>
            <a:r>
              <a:rPr lang="pl-PL" sz="2900" b="0" u="sng" dirty="0"/>
              <a:t>ZASADA RÓWNEGO TRAKTOWANIA WYKONAWCÓW</a:t>
            </a:r>
          </a:p>
        </p:txBody>
      </p:sp>
      <p:sp>
        <p:nvSpPr>
          <p:cNvPr id="7" name="Symbol zastępczy tekstu 2">
            <a:extLst>
              <a:ext uri="{FF2B5EF4-FFF2-40B4-BE49-F238E27FC236}">
                <a16:creationId xmlns="" xmlns:a16="http://schemas.microsoft.com/office/drawing/2014/main" id="{E33C57A1-93DE-4E05-9815-B22ADEF97A29}"/>
              </a:ext>
            </a:extLst>
          </p:cNvPr>
          <p:cNvSpPr txBox="1">
            <a:spLocks/>
          </p:cNvSpPr>
          <p:nvPr/>
        </p:nvSpPr>
        <p:spPr>
          <a:xfrm>
            <a:off x="685800" y="1661319"/>
            <a:ext cx="8738118" cy="3535362"/>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pl-PL" sz="2400" dirty="0">
                <a:solidFill>
                  <a:srgbClr val="636160"/>
                </a:solidFill>
                <a:latin typeface="Calibri" panose="020F0502020204030204" pitchFamily="34" charset="0"/>
                <a:cs typeface="Calibri" panose="020F0502020204030204" pitchFamily="34" charset="0"/>
              </a:rPr>
              <a:t>Sąd Okręgowy w Bydgoszczy (postanowienie z 17 marca 2008 r., VIII Ga 22/08):</a:t>
            </a:r>
          </a:p>
          <a:p>
            <a:pPr>
              <a:defRPr/>
            </a:pPr>
            <a:r>
              <a:rPr lang="pl-PL" sz="2400" dirty="0">
                <a:solidFill>
                  <a:srgbClr val="636160"/>
                </a:solidFill>
                <a:latin typeface="Calibri" panose="020F0502020204030204" pitchFamily="34" charset="0"/>
                <a:cs typeface="Calibri" panose="020F0502020204030204" pitchFamily="34" charset="0"/>
              </a:rPr>
              <a:t>oznacza jednakowe traktowanie wykonawców na każdym etapie postępowania, bez preferowania jednych i dyskryminowania innych wykonawców ze względu na ich właściwości. Przestrzeganie tej zasady polega na stosowaniu jednej miary do wszystkich wykonawców znajdujących się w tej samej lub podobnej sytuacji, nie zaś na jednakowej ocenie wykonawców.</a:t>
            </a:r>
          </a:p>
        </p:txBody>
      </p:sp>
    </p:spTree>
    <p:extLst>
      <p:ext uri="{BB962C8B-B14F-4D97-AF65-F5344CB8AC3E}">
        <p14:creationId xmlns:p14="http://schemas.microsoft.com/office/powerpoint/2010/main" val="1272837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AEB70ABE-5A9C-467D-A92F-DC3A5C63861D}"/>
              </a:ext>
            </a:extLst>
          </p:cNvPr>
          <p:cNvSpPr>
            <a:spLocks noGrp="1"/>
          </p:cNvSpPr>
          <p:nvPr>
            <p:ph type="title"/>
          </p:nvPr>
        </p:nvSpPr>
        <p:spPr>
          <a:xfrm>
            <a:off x="649001" y="605571"/>
            <a:ext cx="7816697" cy="1068040"/>
          </a:xfrm>
        </p:spPr>
        <p:txBody>
          <a:bodyPr>
            <a:normAutofit/>
          </a:bodyPr>
          <a:lstStyle/>
          <a:p>
            <a:pPr>
              <a:defRPr/>
            </a:pPr>
            <a:r>
              <a:rPr lang="pl-PL" sz="2900" b="0" u="sng" dirty="0">
                <a:solidFill>
                  <a:srgbClr val="636160"/>
                </a:solidFill>
              </a:rPr>
              <a:t>CD</a:t>
            </a:r>
          </a:p>
        </p:txBody>
      </p:sp>
      <p:sp>
        <p:nvSpPr>
          <p:cNvPr id="5" name="Symbol zastępczy tekstu 2">
            <a:extLst>
              <a:ext uri="{FF2B5EF4-FFF2-40B4-BE49-F238E27FC236}">
                <a16:creationId xmlns="" xmlns:a16="http://schemas.microsoft.com/office/drawing/2014/main" id="{5C71AF20-77E1-4DD5-B40F-F713521825D5}"/>
              </a:ext>
            </a:extLst>
          </p:cNvPr>
          <p:cNvSpPr>
            <a:spLocks noGrp="1"/>
          </p:cNvSpPr>
          <p:nvPr>
            <p:ph idx="1"/>
          </p:nvPr>
        </p:nvSpPr>
        <p:spPr>
          <a:xfrm>
            <a:off x="649001" y="1540607"/>
            <a:ext cx="9316093" cy="4526732"/>
          </a:xfrm>
        </p:spPr>
        <p:txBody>
          <a:bodyPr/>
          <a:lstStyle/>
          <a:p>
            <a:pPr algn="just"/>
            <a:r>
              <a:rPr lang="pl-PL" altLang="pl-PL" sz="2400" dirty="0">
                <a:solidFill>
                  <a:srgbClr val="636160"/>
                </a:solidFill>
                <a:latin typeface="Calibri" panose="020F0502020204030204" pitchFamily="34" charset="0"/>
                <a:cs typeface="Calibri" panose="020F0502020204030204" pitchFamily="34" charset="0"/>
              </a:rPr>
              <a:t>Nierówne traktowanie wykonawców przejawia się przede wszystkim</a:t>
            </a:r>
            <a:br>
              <a:rPr lang="pl-PL" altLang="pl-PL" sz="2400" dirty="0">
                <a:solidFill>
                  <a:srgbClr val="636160"/>
                </a:solidFill>
                <a:latin typeface="Calibri" panose="020F0502020204030204" pitchFamily="34" charset="0"/>
                <a:cs typeface="Calibri" panose="020F0502020204030204" pitchFamily="34" charset="0"/>
              </a:rPr>
            </a:br>
            <a:r>
              <a:rPr lang="pl-PL" altLang="pl-PL" sz="2400" dirty="0">
                <a:solidFill>
                  <a:srgbClr val="636160"/>
                </a:solidFill>
                <a:latin typeface="Calibri" panose="020F0502020204030204" pitchFamily="34" charset="0"/>
                <a:cs typeface="Calibri" panose="020F0502020204030204" pitchFamily="34" charset="0"/>
              </a:rPr>
              <a:t>w odmiennej ocenie tych samych faktów lub w wyciąganiu różnych następstw z takich samych okoliczności </a:t>
            </a:r>
          </a:p>
        </p:txBody>
      </p:sp>
    </p:spTree>
    <p:extLst>
      <p:ext uri="{BB962C8B-B14F-4D97-AF65-F5344CB8AC3E}">
        <p14:creationId xmlns:p14="http://schemas.microsoft.com/office/powerpoint/2010/main" val="16278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 xmlns:a16="http://schemas.microsoft.com/office/drawing/2014/main" id="{CE79C6AA-E6F5-416A-B375-C1CEEA3A77BF}"/>
              </a:ext>
            </a:extLst>
          </p:cNvPr>
          <p:cNvSpPr>
            <a:spLocks noGrp="1"/>
          </p:cNvSpPr>
          <p:nvPr>
            <p:ph type="title"/>
          </p:nvPr>
        </p:nvSpPr>
        <p:spPr>
          <a:xfrm>
            <a:off x="612775" y="981075"/>
            <a:ext cx="9156376" cy="4103688"/>
          </a:xfrm>
        </p:spPr>
        <p:txBody>
          <a:bodyPr/>
          <a:lstStyle/>
          <a:p>
            <a:pPr algn="just">
              <a:defRPr/>
            </a:pPr>
            <a:r>
              <a:rPr lang="pl-PL" sz="2400" dirty="0">
                <a:solidFill>
                  <a:srgbClr val="636160"/>
                </a:solidFill>
                <a:latin typeface="Calibri" panose="020F0502020204030204" pitchFamily="34" charset="0"/>
                <a:cs typeface="Calibri" panose="020F0502020204030204" pitchFamily="34" charset="0"/>
              </a:rPr>
              <a:t>Zasada uczciwej konkurencji i równego traktowania w postępowaniu odnosi się do sytuacji wykonawców </a:t>
            </a:r>
            <a:r>
              <a:rPr lang="pl-PL" sz="2400" b="0" dirty="0">
                <a:solidFill>
                  <a:srgbClr val="636160"/>
                </a:solidFill>
                <a:latin typeface="Calibri" panose="020F0502020204030204" pitchFamily="34" charset="0"/>
                <a:cs typeface="Calibri" panose="020F0502020204030204" pitchFamily="34" charset="0"/>
              </a:rPr>
              <a:t>ubiegających się o udzielenie zamówienia, a nie ocenie relacji wynikających z przyszłego stosunku zobowiązanego pomiędzy wykonawcą, którego ofertę zamawiający uzna za najkorzystniejszą w postępowaniu a zamawiającym</a:t>
            </a:r>
          </a:p>
        </p:txBody>
      </p:sp>
    </p:spTree>
    <p:extLst>
      <p:ext uri="{BB962C8B-B14F-4D97-AF65-F5344CB8AC3E}">
        <p14:creationId xmlns:p14="http://schemas.microsoft.com/office/powerpoint/2010/main" val="3347792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4FCBF19D-07F9-4724-AE8B-779A685C3725}"/>
              </a:ext>
            </a:extLst>
          </p:cNvPr>
          <p:cNvSpPr>
            <a:spLocks noGrp="1"/>
          </p:cNvSpPr>
          <p:nvPr>
            <p:ph type="title"/>
          </p:nvPr>
        </p:nvSpPr>
        <p:spPr>
          <a:xfrm>
            <a:off x="685800" y="482948"/>
            <a:ext cx="7816697" cy="1068040"/>
          </a:xfrm>
        </p:spPr>
        <p:txBody>
          <a:bodyPr>
            <a:normAutofit fontScale="90000"/>
          </a:bodyPr>
          <a:lstStyle/>
          <a:p>
            <a:pPr>
              <a:defRPr/>
            </a:pPr>
            <a:r>
              <a:rPr lang="pl-PL" b="0" u="sng" dirty="0"/>
              <a:t>RACJONALNOŚĆ I EFEKTYWNOŚĆ WYDATKOWANIA ŚRODKÓW PUBLICZNYCH</a:t>
            </a:r>
            <a:r>
              <a:rPr lang="pl-PL" sz="2800" b="0" u="sng" dirty="0"/>
              <a:t/>
            </a:r>
            <a:br>
              <a:rPr lang="pl-PL" sz="2800" b="0" u="sng" dirty="0"/>
            </a:br>
            <a:r>
              <a:rPr lang="pl-PL" sz="2000" dirty="0"/>
              <a:t/>
            </a:r>
            <a:br>
              <a:rPr lang="pl-PL" sz="2000" dirty="0"/>
            </a:br>
            <a:endParaRPr lang="pl-PL" sz="2000" dirty="0"/>
          </a:p>
        </p:txBody>
      </p:sp>
      <p:sp>
        <p:nvSpPr>
          <p:cNvPr id="7" name="Symbol zastępczy tekstu 2">
            <a:extLst>
              <a:ext uri="{FF2B5EF4-FFF2-40B4-BE49-F238E27FC236}">
                <a16:creationId xmlns="" xmlns:a16="http://schemas.microsoft.com/office/drawing/2014/main" id="{F26AA201-D9C2-47EC-8464-6DDDE93BB336}"/>
              </a:ext>
            </a:extLst>
          </p:cNvPr>
          <p:cNvSpPr txBox="1">
            <a:spLocks/>
          </p:cNvSpPr>
          <p:nvPr/>
        </p:nvSpPr>
        <p:spPr>
          <a:xfrm>
            <a:off x="685800" y="1550988"/>
            <a:ext cx="9801808" cy="3506787"/>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ltLang="pl-PL" sz="2400" dirty="0">
                <a:solidFill>
                  <a:srgbClr val="636160"/>
                </a:solidFill>
              </a:rPr>
              <a:t>a) cecha świadomej działalności ludzkiej, polegająca na dobieraniu odpowiednich środków do osiągnięcia zamierzonych celów;</a:t>
            </a:r>
          </a:p>
          <a:p>
            <a:r>
              <a:rPr lang="pl-PL" altLang="pl-PL" sz="2400" dirty="0">
                <a:solidFill>
                  <a:srgbClr val="636160"/>
                </a:solidFill>
              </a:rPr>
              <a:t>b) rezultat podjętych działań, opisany relacją uzyskanych efektów do poniesionych nakładów. Oznacza najlepsze efekty produkcji, dystrybucji, sprzedaży czy promocji, uzyskane po najniższych </a:t>
            </a:r>
            <a:r>
              <a:rPr lang="pl-PL" altLang="pl-PL" sz="2400" dirty="0">
                <a:solidFill>
                  <a:srgbClr val="636160"/>
                </a:solidFill>
                <a:latin typeface="Calibri" panose="020F0502020204030204" pitchFamily="34" charset="0"/>
                <a:cs typeface="Calibri" panose="020F0502020204030204" pitchFamily="34" charset="0"/>
              </a:rPr>
              <a:t>kosztach</a:t>
            </a:r>
            <a:r>
              <a:rPr lang="pl-PL" altLang="pl-PL" sz="2400" dirty="0">
                <a:solidFill>
                  <a:srgbClr val="636160"/>
                </a:solidFill>
              </a:rPr>
              <a:t>.</a:t>
            </a:r>
          </a:p>
          <a:p>
            <a:r>
              <a:rPr lang="pl-PL" altLang="pl-PL" sz="2400" dirty="0">
                <a:solidFill>
                  <a:srgbClr val="636160"/>
                </a:solidFill>
              </a:rPr>
              <a:t>POWYŻSZE ZASADY NIE MUSZĄ OZNACZAĆ ZAKUPU NAJTAŃSZEGO</a:t>
            </a:r>
          </a:p>
        </p:txBody>
      </p:sp>
    </p:spTree>
    <p:extLst>
      <p:ext uri="{BB962C8B-B14F-4D97-AF65-F5344CB8AC3E}">
        <p14:creationId xmlns:p14="http://schemas.microsoft.com/office/powerpoint/2010/main" val="243737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E16C7415-1CAC-4658-8044-3337F672B79C}"/>
              </a:ext>
            </a:extLst>
          </p:cNvPr>
          <p:cNvSpPr>
            <a:spLocks noGrp="1"/>
          </p:cNvSpPr>
          <p:nvPr>
            <p:ph type="title"/>
          </p:nvPr>
        </p:nvSpPr>
        <p:spPr>
          <a:xfrm>
            <a:off x="649001" y="774035"/>
            <a:ext cx="7816697" cy="1068040"/>
          </a:xfrm>
        </p:spPr>
        <p:txBody>
          <a:bodyPr>
            <a:normAutofit/>
          </a:bodyPr>
          <a:lstStyle/>
          <a:p>
            <a:pPr>
              <a:defRPr/>
            </a:pPr>
            <a:r>
              <a:rPr lang="pl-PL" sz="2900" b="0" u="sng" dirty="0">
                <a:solidFill>
                  <a:srgbClr val="636160"/>
                </a:solidFill>
              </a:rPr>
              <a:t>UZYSKIWANIE NAJLEPSZYCH EFEKTÓW </a:t>
            </a:r>
            <a:br>
              <a:rPr lang="pl-PL" sz="2900" b="0" u="sng" dirty="0">
                <a:solidFill>
                  <a:srgbClr val="636160"/>
                </a:solidFill>
              </a:rPr>
            </a:br>
            <a:r>
              <a:rPr lang="pl-PL" sz="2900" b="0" u="sng" dirty="0">
                <a:solidFill>
                  <a:srgbClr val="636160"/>
                </a:solidFill>
              </a:rPr>
              <a:t>Z DANYCH NAKŁADÓW</a:t>
            </a:r>
          </a:p>
        </p:txBody>
      </p:sp>
      <p:sp>
        <p:nvSpPr>
          <p:cNvPr id="5" name="Symbol zastępczy tekstu 2">
            <a:extLst>
              <a:ext uri="{FF2B5EF4-FFF2-40B4-BE49-F238E27FC236}">
                <a16:creationId xmlns="" xmlns:a16="http://schemas.microsoft.com/office/drawing/2014/main" id="{8C22E676-A89C-4EC8-8A11-01AEE7274F3E}"/>
              </a:ext>
            </a:extLst>
          </p:cNvPr>
          <p:cNvSpPr>
            <a:spLocks noGrp="1"/>
          </p:cNvSpPr>
          <p:nvPr>
            <p:ph idx="1"/>
          </p:nvPr>
        </p:nvSpPr>
        <p:spPr>
          <a:xfrm>
            <a:off x="649001" y="1705721"/>
            <a:ext cx="8933538" cy="4526732"/>
          </a:xfrm>
        </p:spPr>
        <p:txBody>
          <a:bodyPr/>
          <a:lstStyle/>
          <a:p>
            <a:endParaRPr lang="pl-PL" altLang="pl-PL" sz="2400" dirty="0">
              <a:solidFill>
                <a:srgbClr val="636160"/>
              </a:solidFill>
            </a:endParaRPr>
          </a:p>
          <a:p>
            <a:pPr algn="just"/>
            <a:r>
              <a:rPr lang="pl-PL" altLang="pl-PL" sz="2400" dirty="0">
                <a:solidFill>
                  <a:srgbClr val="636160"/>
                </a:solidFill>
              </a:rPr>
              <a:t>IV SA/</a:t>
            </a:r>
            <a:r>
              <a:rPr lang="pl-PL" altLang="pl-PL" sz="2400" dirty="0" err="1">
                <a:solidFill>
                  <a:srgbClr val="636160"/>
                </a:solidFill>
              </a:rPr>
              <a:t>Gl</a:t>
            </a:r>
            <a:r>
              <a:rPr lang="pl-PL" altLang="pl-PL" sz="2400" dirty="0">
                <a:solidFill>
                  <a:srgbClr val="636160"/>
                </a:solidFill>
              </a:rPr>
              <a:t> 709/17 - Wyrok WSA w Gliwicach </a:t>
            </a:r>
          </a:p>
          <a:p>
            <a:pPr algn="just"/>
            <a:r>
              <a:rPr lang="pl-PL" altLang="pl-PL" sz="2400" dirty="0">
                <a:solidFill>
                  <a:srgbClr val="636160"/>
                </a:solidFill>
              </a:rPr>
              <a:t>dążenie do uzyskania największych oszczędności w ponoszonych nakładach, przy porównywalnym efekcie</a:t>
            </a:r>
          </a:p>
        </p:txBody>
      </p:sp>
    </p:spTree>
    <p:extLst>
      <p:ext uri="{BB962C8B-B14F-4D97-AF65-F5344CB8AC3E}">
        <p14:creationId xmlns:p14="http://schemas.microsoft.com/office/powerpoint/2010/main" val="218748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E7D046F-18D8-467F-BDD1-609036FDF308}"/>
              </a:ext>
            </a:extLst>
          </p:cNvPr>
          <p:cNvSpPr>
            <a:spLocks noGrp="1"/>
          </p:cNvSpPr>
          <p:nvPr>
            <p:ph type="title"/>
          </p:nvPr>
        </p:nvSpPr>
        <p:spPr>
          <a:xfrm>
            <a:off x="609600" y="554385"/>
            <a:ext cx="7816697" cy="1068040"/>
          </a:xfrm>
        </p:spPr>
        <p:txBody>
          <a:bodyPr>
            <a:normAutofit/>
          </a:bodyPr>
          <a:lstStyle/>
          <a:p>
            <a:pPr>
              <a:defRPr/>
            </a:pPr>
            <a:r>
              <a:rPr lang="pl-PL" sz="2900" b="0" u="sng" dirty="0"/>
              <a:t>PROCEDURY WYBORU WYKONAWCÓW WYNIKAJĄCE Z WYTYCZNYCH</a:t>
            </a:r>
          </a:p>
        </p:txBody>
      </p:sp>
      <p:sp>
        <p:nvSpPr>
          <p:cNvPr id="7" name="Symbol zastępczy tekstu 2">
            <a:extLst>
              <a:ext uri="{FF2B5EF4-FFF2-40B4-BE49-F238E27FC236}">
                <a16:creationId xmlns="" xmlns:a16="http://schemas.microsoft.com/office/drawing/2014/main" id="{D6561CBA-B663-4FD6-ADCE-97D3D99F6D9C}"/>
              </a:ext>
            </a:extLst>
          </p:cNvPr>
          <p:cNvSpPr txBox="1">
            <a:spLocks/>
          </p:cNvSpPr>
          <p:nvPr/>
        </p:nvSpPr>
        <p:spPr>
          <a:xfrm>
            <a:off x="609600" y="1905058"/>
            <a:ext cx="8534400" cy="2093913"/>
          </a:xfrm>
          <a:prstGeom prst="rect">
            <a:avLst/>
          </a:prstGeom>
        </p:spPr>
        <p:txBody>
          <a:bodyPr vert="horz" lIns="91440" tIns="45720" rIns="91440" bIns="45720" rtlCol="0">
            <a:normAutofit lnSpcReduction="10000"/>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pl-PL" altLang="pl-PL" sz="2400" dirty="0">
                <a:solidFill>
                  <a:srgbClr val="636160"/>
                </a:solidFill>
              </a:rPr>
              <a:t>Procedura dla zamówień o wartości poniżej 20 </a:t>
            </a:r>
            <a:r>
              <a:rPr lang="pl-PL" altLang="pl-PL" sz="2400" dirty="0" err="1">
                <a:solidFill>
                  <a:srgbClr val="636160"/>
                </a:solidFill>
              </a:rPr>
              <a:t>tys</a:t>
            </a:r>
            <a:r>
              <a:rPr lang="pl-PL" altLang="pl-PL" sz="2400" dirty="0">
                <a:solidFill>
                  <a:srgbClr val="636160"/>
                </a:solidFill>
              </a:rPr>
              <a:t> </a:t>
            </a:r>
            <a:r>
              <a:rPr lang="pl-PL" altLang="pl-PL" sz="2400" dirty="0" err="1">
                <a:solidFill>
                  <a:srgbClr val="636160"/>
                </a:solidFill>
              </a:rPr>
              <a:t>pln</a:t>
            </a:r>
            <a:r>
              <a:rPr lang="pl-PL" altLang="pl-PL" sz="2400" dirty="0">
                <a:solidFill>
                  <a:srgbClr val="636160"/>
                </a:solidFill>
              </a:rPr>
              <a:t> </a:t>
            </a:r>
          </a:p>
          <a:p>
            <a:pPr marL="342900" indent="-342900">
              <a:buFontTx/>
              <a:buChar char="-"/>
            </a:pPr>
            <a:r>
              <a:rPr lang="pl-PL" altLang="pl-PL" sz="2400" dirty="0">
                <a:solidFill>
                  <a:srgbClr val="636160"/>
                </a:solidFill>
              </a:rPr>
              <a:t>Rozeznanie rynku (dla zamówień o wartości od 20 </a:t>
            </a:r>
            <a:r>
              <a:rPr lang="pl-PL" altLang="pl-PL" sz="2400" dirty="0" err="1">
                <a:solidFill>
                  <a:srgbClr val="636160"/>
                </a:solidFill>
              </a:rPr>
              <a:t>tys</a:t>
            </a:r>
            <a:r>
              <a:rPr lang="pl-PL" altLang="pl-PL" sz="2400" dirty="0">
                <a:solidFill>
                  <a:srgbClr val="636160"/>
                </a:solidFill>
              </a:rPr>
              <a:t> </a:t>
            </a:r>
            <a:r>
              <a:rPr lang="pl-PL" altLang="pl-PL" sz="2400" dirty="0" err="1">
                <a:solidFill>
                  <a:srgbClr val="636160"/>
                </a:solidFill>
              </a:rPr>
              <a:t>pln</a:t>
            </a:r>
            <a:r>
              <a:rPr lang="pl-PL" altLang="pl-PL" sz="2400" dirty="0">
                <a:solidFill>
                  <a:srgbClr val="636160"/>
                </a:solidFill>
              </a:rPr>
              <a:t> </a:t>
            </a:r>
            <a:br>
              <a:rPr lang="pl-PL" altLang="pl-PL" sz="2400" dirty="0">
                <a:solidFill>
                  <a:srgbClr val="636160"/>
                </a:solidFill>
              </a:rPr>
            </a:br>
            <a:r>
              <a:rPr lang="pl-PL" altLang="pl-PL" sz="2400" dirty="0">
                <a:solidFill>
                  <a:srgbClr val="636160"/>
                </a:solidFill>
              </a:rPr>
              <a:t>do 50 </a:t>
            </a:r>
            <a:r>
              <a:rPr lang="pl-PL" altLang="pl-PL" sz="2400" dirty="0" err="1">
                <a:solidFill>
                  <a:srgbClr val="636160"/>
                </a:solidFill>
              </a:rPr>
              <a:t>tys</a:t>
            </a:r>
            <a:r>
              <a:rPr lang="pl-PL" altLang="pl-PL" sz="2400" dirty="0">
                <a:solidFill>
                  <a:srgbClr val="636160"/>
                </a:solidFill>
              </a:rPr>
              <a:t> </a:t>
            </a:r>
            <a:r>
              <a:rPr lang="pl-PL" altLang="pl-PL" sz="2400" dirty="0" err="1">
                <a:solidFill>
                  <a:srgbClr val="636160"/>
                </a:solidFill>
              </a:rPr>
              <a:t>pln</a:t>
            </a:r>
            <a:r>
              <a:rPr lang="pl-PL" altLang="pl-PL" sz="2400" dirty="0">
                <a:solidFill>
                  <a:srgbClr val="636160"/>
                </a:solidFill>
              </a:rPr>
              <a:t>)</a:t>
            </a:r>
          </a:p>
          <a:p>
            <a:pPr marL="342900" indent="-342900">
              <a:buFontTx/>
              <a:buChar char="-"/>
            </a:pPr>
            <a:r>
              <a:rPr lang="pl-PL" altLang="pl-PL" sz="2400" dirty="0">
                <a:solidFill>
                  <a:srgbClr val="636160"/>
                </a:solidFill>
              </a:rPr>
              <a:t>Zasada konkurencyjności (zamówienia o wartości powyżej </a:t>
            </a:r>
            <a:br>
              <a:rPr lang="pl-PL" altLang="pl-PL" sz="2400" dirty="0">
                <a:solidFill>
                  <a:srgbClr val="636160"/>
                </a:solidFill>
              </a:rPr>
            </a:br>
            <a:r>
              <a:rPr lang="pl-PL" altLang="pl-PL" sz="2400" dirty="0">
                <a:solidFill>
                  <a:srgbClr val="636160"/>
                </a:solidFill>
              </a:rPr>
              <a:t>50 </a:t>
            </a:r>
            <a:r>
              <a:rPr lang="pl-PL" altLang="pl-PL" sz="2400" dirty="0" err="1">
                <a:solidFill>
                  <a:srgbClr val="636160"/>
                </a:solidFill>
              </a:rPr>
              <a:t>tys</a:t>
            </a:r>
            <a:r>
              <a:rPr lang="pl-PL" altLang="pl-PL" sz="2400" dirty="0">
                <a:solidFill>
                  <a:srgbClr val="636160"/>
                </a:solidFill>
              </a:rPr>
              <a:t> </a:t>
            </a:r>
            <a:r>
              <a:rPr lang="pl-PL" altLang="pl-PL" sz="2400" dirty="0" err="1">
                <a:solidFill>
                  <a:srgbClr val="636160"/>
                </a:solidFill>
              </a:rPr>
              <a:t>pln</a:t>
            </a:r>
            <a:r>
              <a:rPr lang="pl-PL" altLang="pl-PL" sz="2400" dirty="0">
                <a:solidFill>
                  <a:srgbClr val="636160"/>
                </a:solidFill>
              </a:rPr>
              <a:t>)</a:t>
            </a:r>
          </a:p>
        </p:txBody>
      </p:sp>
    </p:spTree>
    <p:extLst>
      <p:ext uri="{BB962C8B-B14F-4D97-AF65-F5344CB8AC3E}">
        <p14:creationId xmlns:p14="http://schemas.microsoft.com/office/powerpoint/2010/main" val="1631008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3F318426-3047-4432-ADE9-2FA81C71F7EC}"/>
              </a:ext>
            </a:extLst>
          </p:cNvPr>
          <p:cNvSpPr>
            <a:spLocks noGrp="1"/>
          </p:cNvSpPr>
          <p:nvPr>
            <p:ph type="title"/>
          </p:nvPr>
        </p:nvSpPr>
        <p:spPr>
          <a:xfrm>
            <a:off x="744191" y="627698"/>
            <a:ext cx="7816697" cy="1068040"/>
          </a:xfrm>
        </p:spPr>
        <p:txBody>
          <a:bodyPr>
            <a:normAutofit/>
          </a:bodyPr>
          <a:lstStyle/>
          <a:p>
            <a:pPr>
              <a:defRPr/>
            </a:pPr>
            <a:r>
              <a:rPr lang="pl-PL" sz="2900" b="0" u="sng" dirty="0">
                <a:solidFill>
                  <a:srgbClr val="636160"/>
                </a:solidFill>
              </a:rPr>
              <a:t>WYDATKOWANIE OD 20 TYS </a:t>
            </a:r>
            <a:r>
              <a:rPr lang="pl-PL" sz="2900" u="sng" dirty="0">
                <a:solidFill>
                  <a:srgbClr val="636160"/>
                </a:solidFill>
              </a:rPr>
              <a:t>PLN</a:t>
            </a:r>
            <a:r>
              <a:rPr lang="pl-PL" sz="2900" b="0" u="sng" dirty="0">
                <a:solidFill>
                  <a:srgbClr val="636160"/>
                </a:solidFill>
              </a:rPr>
              <a:t> </a:t>
            </a:r>
            <a:br>
              <a:rPr lang="pl-PL" sz="2900" b="0" u="sng" dirty="0">
                <a:solidFill>
                  <a:srgbClr val="636160"/>
                </a:solidFill>
              </a:rPr>
            </a:br>
            <a:r>
              <a:rPr lang="pl-PL" sz="2900" b="0" u="sng" dirty="0">
                <a:solidFill>
                  <a:srgbClr val="636160"/>
                </a:solidFill>
              </a:rPr>
              <a:t>DO 50 TYS </a:t>
            </a:r>
            <a:r>
              <a:rPr lang="pl-PL" sz="2900" u="sng" dirty="0">
                <a:solidFill>
                  <a:srgbClr val="636160"/>
                </a:solidFill>
              </a:rPr>
              <a:t>P</a:t>
            </a:r>
            <a:r>
              <a:rPr lang="pl-PL" sz="2900" b="0" u="sng" dirty="0">
                <a:solidFill>
                  <a:srgbClr val="636160"/>
                </a:solidFill>
              </a:rPr>
              <a:t>LN</a:t>
            </a:r>
          </a:p>
        </p:txBody>
      </p:sp>
      <p:sp>
        <p:nvSpPr>
          <p:cNvPr id="7" name="Symbol zastępczy tekstu 2">
            <a:extLst>
              <a:ext uri="{FF2B5EF4-FFF2-40B4-BE49-F238E27FC236}">
                <a16:creationId xmlns="" xmlns:a16="http://schemas.microsoft.com/office/drawing/2014/main" id="{F7F7FDEB-5C4B-4897-9055-680E47CF02C6}"/>
              </a:ext>
            </a:extLst>
          </p:cNvPr>
          <p:cNvSpPr txBox="1">
            <a:spLocks/>
          </p:cNvSpPr>
          <p:nvPr/>
        </p:nvSpPr>
        <p:spPr>
          <a:xfrm>
            <a:off x="744190" y="1907381"/>
            <a:ext cx="8819687" cy="3043238"/>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ltLang="pl-PL" sz="2400" dirty="0">
                <a:solidFill>
                  <a:srgbClr val="636160"/>
                </a:solidFill>
              </a:rPr>
              <a:t>wydatki w ramach projektu muszą być ponoszone w sposób przejrzysty, racjonalny i efektywny. Spełnienie powyższych wymogów w przypadku zamówień o wartości od 20 tys. PLN netto do 50 tys. PLN netto włącznie następuje w drodze przeprowadzenia</a:t>
            </a:r>
            <a:br>
              <a:rPr lang="pl-PL" altLang="pl-PL" sz="2400" dirty="0">
                <a:solidFill>
                  <a:srgbClr val="636160"/>
                </a:solidFill>
              </a:rPr>
            </a:br>
            <a:r>
              <a:rPr lang="pl-PL" altLang="pl-PL" sz="2400" dirty="0">
                <a:solidFill>
                  <a:srgbClr val="636160"/>
                </a:solidFill>
              </a:rPr>
              <a:t>i udokumentowania rozeznania rynku</a:t>
            </a:r>
          </a:p>
        </p:txBody>
      </p:sp>
    </p:spTree>
    <p:extLst>
      <p:ext uri="{BB962C8B-B14F-4D97-AF65-F5344CB8AC3E}">
        <p14:creationId xmlns:p14="http://schemas.microsoft.com/office/powerpoint/2010/main" val="320669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568BF0FF-C62A-462C-99D4-3C4BF0330142}"/>
              </a:ext>
            </a:extLst>
          </p:cNvPr>
          <p:cNvSpPr>
            <a:spLocks noGrp="1"/>
          </p:cNvSpPr>
          <p:nvPr>
            <p:ph type="title"/>
          </p:nvPr>
        </p:nvSpPr>
        <p:spPr>
          <a:xfrm>
            <a:off x="565874" y="648086"/>
            <a:ext cx="7816697" cy="1068040"/>
          </a:xfrm>
        </p:spPr>
        <p:txBody>
          <a:bodyPr>
            <a:normAutofit/>
          </a:bodyPr>
          <a:lstStyle/>
          <a:p>
            <a:pPr>
              <a:defRPr/>
            </a:pPr>
            <a:r>
              <a:rPr lang="pl-PL" sz="2900" b="0" u="sng" dirty="0"/>
              <a:t>WYDATKOWANIE ŚRODKÓW </a:t>
            </a:r>
            <a:br>
              <a:rPr lang="pl-PL" sz="2900" b="0" u="sng" dirty="0"/>
            </a:br>
            <a:r>
              <a:rPr lang="pl-PL" sz="2900" b="0" u="sng" dirty="0"/>
              <a:t>POWYŻEJ 50 TYS PLN</a:t>
            </a:r>
          </a:p>
        </p:txBody>
      </p:sp>
      <p:sp>
        <p:nvSpPr>
          <p:cNvPr id="5" name="Symbol zastępczy tekstu 2">
            <a:extLst>
              <a:ext uri="{FF2B5EF4-FFF2-40B4-BE49-F238E27FC236}">
                <a16:creationId xmlns="" xmlns:a16="http://schemas.microsoft.com/office/drawing/2014/main" id="{D6EB05A5-5939-45D2-90AF-E203B2330830}"/>
              </a:ext>
            </a:extLst>
          </p:cNvPr>
          <p:cNvSpPr>
            <a:spLocks noGrp="1"/>
          </p:cNvSpPr>
          <p:nvPr>
            <p:ph idx="1"/>
          </p:nvPr>
        </p:nvSpPr>
        <p:spPr>
          <a:xfrm>
            <a:off x="565874" y="1939822"/>
            <a:ext cx="9539179" cy="4526732"/>
          </a:xfrm>
        </p:spPr>
        <p:txBody>
          <a:bodyPr/>
          <a:lstStyle/>
          <a:p>
            <a:pPr algn="just">
              <a:defRPr/>
            </a:pPr>
            <a:r>
              <a:rPr lang="pl-PL" sz="2400" dirty="0">
                <a:solidFill>
                  <a:srgbClr val="636160"/>
                </a:solidFill>
                <a:latin typeface="Calibri" panose="020F0502020204030204" pitchFamily="34" charset="0"/>
                <a:cs typeface="Calibri" panose="020F0502020204030204" pitchFamily="34" charset="0"/>
              </a:rPr>
              <a:t>przygotowanie i przeprowadzenia postępowania o udzielenie zamówienia</a:t>
            </a:r>
            <a:br>
              <a:rPr lang="pl-PL" sz="2400" dirty="0">
                <a:solidFill>
                  <a:srgbClr val="636160"/>
                </a:solidFill>
                <a:latin typeface="Calibri" panose="020F0502020204030204" pitchFamily="34" charset="0"/>
                <a:cs typeface="Calibri" panose="020F0502020204030204" pitchFamily="34" charset="0"/>
              </a:rPr>
            </a:br>
            <a:r>
              <a:rPr lang="pl-PL" sz="2400" dirty="0">
                <a:solidFill>
                  <a:srgbClr val="636160"/>
                </a:solidFill>
                <a:latin typeface="Calibri" panose="020F0502020204030204" pitchFamily="34" charset="0"/>
                <a:cs typeface="Calibri" panose="020F0502020204030204" pitchFamily="34" charset="0"/>
              </a:rPr>
              <a:t>o wartości szacunkowej przekraczającej 50 tys. PLN netto, </a:t>
            </a:r>
            <a:br>
              <a:rPr lang="pl-PL" sz="2400" dirty="0">
                <a:solidFill>
                  <a:srgbClr val="636160"/>
                </a:solidFill>
                <a:latin typeface="Calibri" panose="020F0502020204030204" pitchFamily="34" charset="0"/>
                <a:cs typeface="Calibri" panose="020F0502020204030204" pitchFamily="34" charset="0"/>
              </a:rPr>
            </a:br>
            <a:r>
              <a:rPr lang="pl-PL" sz="2400" dirty="0">
                <a:solidFill>
                  <a:srgbClr val="636160"/>
                </a:solidFill>
                <a:latin typeface="Calibri" panose="020F0502020204030204" pitchFamily="34" charset="0"/>
                <a:cs typeface="Calibri" panose="020F0502020204030204" pitchFamily="34" charset="0"/>
              </a:rPr>
              <a:t>tj. bez podatku od towarów  i usług (VAT) następuje  w sposób zapewniający przejrzystość oraz zachowanie uczciwej konkurencji i równego traktowania wykonawców. </a:t>
            </a:r>
          </a:p>
          <a:p>
            <a:pPr algn="just">
              <a:defRPr/>
            </a:pPr>
            <a:r>
              <a:rPr lang="pl-PL" sz="2400" dirty="0">
                <a:solidFill>
                  <a:srgbClr val="636160"/>
                </a:solidFill>
                <a:latin typeface="Calibri" panose="020F0502020204030204" pitchFamily="34" charset="0"/>
                <a:cs typeface="Calibri" panose="020F0502020204030204" pitchFamily="34" charset="0"/>
              </a:rPr>
              <a:t>Spełnienie powyższych wymogów następuje w drodze zastosowania </a:t>
            </a:r>
            <a:r>
              <a:rPr lang="pl-PL" sz="2400" dirty="0" err="1">
                <a:solidFill>
                  <a:srgbClr val="636160"/>
                </a:solidFill>
                <a:latin typeface="Calibri" panose="020F0502020204030204" pitchFamily="34" charset="0"/>
                <a:cs typeface="Calibri" panose="020F0502020204030204" pitchFamily="34" charset="0"/>
              </a:rPr>
              <a:t>Pzp</a:t>
            </a:r>
            <a:r>
              <a:rPr lang="pl-PL" sz="2400" dirty="0">
                <a:solidFill>
                  <a:srgbClr val="636160"/>
                </a:solidFill>
                <a:latin typeface="Calibri" panose="020F0502020204030204" pitchFamily="34" charset="0"/>
                <a:cs typeface="Calibri" panose="020F0502020204030204" pitchFamily="34" charset="0"/>
              </a:rPr>
              <a:t> albo zasady konkurencyjności.32</a:t>
            </a:r>
          </a:p>
          <a:p>
            <a:pPr>
              <a:defRPr/>
            </a:pPr>
            <a:r>
              <a:rPr lang="pl-PL" dirty="0">
                <a:solidFill>
                  <a:srgbClr val="636160"/>
                </a:solidFill>
              </a:rPr>
              <a:t> </a:t>
            </a:r>
          </a:p>
          <a:p>
            <a:pPr>
              <a:defRPr/>
            </a:pPr>
            <a:endParaRPr lang="pl-PL" dirty="0">
              <a:solidFill>
                <a:srgbClr val="636160"/>
              </a:solidFill>
            </a:endParaRPr>
          </a:p>
        </p:txBody>
      </p:sp>
    </p:spTree>
    <p:extLst>
      <p:ext uri="{BB962C8B-B14F-4D97-AF65-F5344CB8AC3E}">
        <p14:creationId xmlns:p14="http://schemas.microsoft.com/office/powerpoint/2010/main" val="3074981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730EAF7B-2BF5-4C61-8C50-D3502EB97299}"/>
              </a:ext>
            </a:extLst>
          </p:cNvPr>
          <p:cNvSpPr>
            <a:spLocks noGrp="1"/>
          </p:cNvSpPr>
          <p:nvPr>
            <p:ph type="title"/>
          </p:nvPr>
        </p:nvSpPr>
        <p:spPr>
          <a:xfrm>
            <a:off x="649002" y="688902"/>
            <a:ext cx="7816697" cy="1068040"/>
          </a:xfrm>
        </p:spPr>
        <p:txBody>
          <a:bodyPr>
            <a:normAutofit/>
          </a:bodyPr>
          <a:lstStyle/>
          <a:p>
            <a:pPr algn="just"/>
            <a:r>
              <a:rPr lang="pl-PL" altLang="pl-PL" sz="2900" u="sng" dirty="0">
                <a:solidFill>
                  <a:srgbClr val="636160"/>
                </a:solidFill>
              </a:rPr>
              <a:t>SZACOWANIE WARTOŚCI ZAMÓWIENIA</a:t>
            </a:r>
          </a:p>
        </p:txBody>
      </p:sp>
      <p:sp>
        <p:nvSpPr>
          <p:cNvPr id="7" name="Rectangle 3">
            <a:extLst>
              <a:ext uri="{FF2B5EF4-FFF2-40B4-BE49-F238E27FC236}">
                <a16:creationId xmlns="" xmlns:a16="http://schemas.microsoft.com/office/drawing/2014/main" id="{C5EB539A-0C4A-4E53-8916-8BA27E33AC53}"/>
              </a:ext>
            </a:extLst>
          </p:cNvPr>
          <p:cNvSpPr>
            <a:spLocks noGrp="1"/>
          </p:cNvSpPr>
          <p:nvPr>
            <p:ph idx="1"/>
          </p:nvPr>
        </p:nvSpPr>
        <p:spPr>
          <a:xfrm>
            <a:off x="649002" y="1493203"/>
            <a:ext cx="9465382" cy="5761037"/>
          </a:xfrm>
        </p:spPr>
        <p:txBody>
          <a:bodyPr>
            <a:normAutofit/>
          </a:bodyPr>
          <a:lstStyle/>
          <a:p>
            <a:pPr marL="342900" indent="-342900" algn="just" eaLnBrk="1" hangingPunct="1">
              <a:buFont typeface="Arial" panose="020B0604020202020204" pitchFamily="34" charset="0"/>
              <a:buChar char="•"/>
            </a:pPr>
            <a:r>
              <a:rPr lang="pl-PL" altLang="pl-PL" sz="2400" dirty="0">
                <a:solidFill>
                  <a:srgbClr val="636160"/>
                </a:solidFill>
              </a:rPr>
              <a:t>Podstawą ustalenia wartości zamówienia jest całkowite szacunkowe wynagrodzenie wykonawcy, bez podatku od towarów i usług, ustalone przez zamawiającego z należytą starannością Z UWZGLĘDNIENIEM EWENTUALNYUCH ZAMÓWIEŃ UZUPEŁNIAJĄCYCH,</a:t>
            </a:r>
          </a:p>
          <a:p>
            <a:pPr marL="342900" indent="-342900" algn="just" eaLnBrk="1" hangingPunct="1">
              <a:buFont typeface="Arial" panose="020B0604020202020204" pitchFamily="34" charset="0"/>
              <a:buChar char="•"/>
            </a:pPr>
            <a:r>
              <a:rPr lang="pl-PL" altLang="pl-PL" sz="2400" dirty="0">
                <a:solidFill>
                  <a:srgbClr val="636160"/>
                </a:solidFill>
              </a:rPr>
              <a:t>Zamawiający nie może w celu uniknięcia stosowania przepisów ustawy dzielić zamówienia na części lub zaniżać jego wartości,</a:t>
            </a:r>
          </a:p>
          <a:p>
            <a:pPr marL="342900" indent="-342900" algn="just" eaLnBrk="1" hangingPunct="1">
              <a:buFont typeface="Arial" panose="020B0604020202020204" pitchFamily="34" charset="0"/>
              <a:buChar char="•"/>
            </a:pPr>
            <a:r>
              <a:rPr lang="pl-PL" altLang="pl-PL" sz="2400" dirty="0">
                <a:solidFill>
                  <a:srgbClr val="636160"/>
                </a:solidFill>
              </a:rPr>
              <a:t>Brak stosowania kodów CPV.</a:t>
            </a:r>
          </a:p>
        </p:txBody>
      </p:sp>
    </p:spTree>
    <p:extLst>
      <p:ext uri="{BB962C8B-B14F-4D97-AF65-F5344CB8AC3E}">
        <p14:creationId xmlns:p14="http://schemas.microsoft.com/office/powerpoint/2010/main" val="34405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9059" y="805281"/>
            <a:ext cx="7816697" cy="1068040"/>
          </a:xfrm>
        </p:spPr>
        <p:txBody>
          <a:bodyPr>
            <a:noAutofit/>
          </a:bodyPr>
          <a:lstStyle/>
          <a:p>
            <a:r>
              <a:rPr lang="pl-PL" altLang="pl-PL" u="sng" dirty="0"/>
              <a:t>PROCEDURA WYBORU WYKONAWCY </a:t>
            </a:r>
            <a:br>
              <a:rPr lang="pl-PL" altLang="pl-PL" u="sng" dirty="0"/>
            </a:br>
            <a:r>
              <a:rPr lang="pl-PL" altLang="pl-PL" u="sng" dirty="0"/>
              <a:t>W RAMACH WYTYCZNYCH W ZAKRESIE KWALIFIKOWALNOŚCI</a:t>
            </a:r>
            <a:endParaRPr lang="pl-PL" dirty="0"/>
          </a:p>
        </p:txBody>
      </p:sp>
      <p:sp>
        <p:nvSpPr>
          <p:cNvPr id="7" name="Prostokąt 4">
            <a:extLst>
              <a:ext uri="{FF2B5EF4-FFF2-40B4-BE49-F238E27FC236}">
                <a16:creationId xmlns="" xmlns:a16="http://schemas.microsoft.com/office/drawing/2014/main" id="{238DE2EF-69BE-4906-901E-35B411C6926C}"/>
              </a:ext>
            </a:extLst>
          </p:cNvPr>
          <p:cNvSpPr>
            <a:spLocks noChangeArrowheads="1"/>
          </p:cNvSpPr>
          <p:nvPr/>
        </p:nvSpPr>
        <p:spPr bwMode="auto">
          <a:xfrm>
            <a:off x="669059" y="2619764"/>
            <a:ext cx="8521594"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just">
              <a:spcBef>
                <a:spcPct val="0"/>
              </a:spcBef>
            </a:pPr>
            <a:r>
              <a:rPr lang="pl-PL" altLang="pl-PL" dirty="0">
                <a:solidFill>
                  <a:srgbClr val="636160"/>
                </a:solidFill>
              </a:rPr>
              <a:t>Skąd wynika obowiązek stosowania określonych procedur?</a:t>
            </a:r>
          </a:p>
          <a:p>
            <a:pPr algn="just">
              <a:spcBef>
                <a:spcPct val="0"/>
              </a:spcBef>
            </a:pPr>
            <a:r>
              <a:rPr lang="pl-PL" altLang="pl-PL" dirty="0">
                <a:solidFill>
                  <a:srgbClr val="636160"/>
                </a:solidFill>
              </a:rPr>
              <a:t>Na kim spoczywa </a:t>
            </a:r>
            <a:r>
              <a:rPr lang="pl-PL" altLang="pl-PL" dirty="0">
                <a:solidFill>
                  <a:srgbClr val="636160"/>
                </a:solidFill>
                <a:cs typeface="Calibri" panose="020F0502020204030204" pitchFamily="34" charset="0"/>
              </a:rPr>
              <a:t>obowiązek</a:t>
            </a:r>
            <a:r>
              <a:rPr lang="pl-PL" altLang="pl-PL" dirty="0">
                <a:solidFill>
                  <a:srgbClr val="636160"/>
                </a:solidFill>
              </a:rPr>
              <a:t> zobowiązania beneficjenta</a:t>
            </a:r>
            <a:br>
              <a:rPr lang="pl-PL" altLang="pl-PL" dirty="0">
                <a:solidFill>
                  <a:srgbClr val="636160"/>
                </a:solidFill>
              </a:rPr>
            </a:br>
            <a:r>
              <a:rPr lang="pl-PL" altLang="pl-PL" dirty="0">
                <a:solidFill>
                  <a:srgbClr val="636160"/>
                </a:solidFill>
              </a:rPr>
              <a:t>do stosowania zasady konkurencyjności?</a:t>
            </a:r>
          </a:p>
        </p:txBody>
      </p:sp>
    </p:spTree>
    <p:extLst>
      <p:ext uri="{BB962C8B-B14F-4D97-AF65-F5344CB8AC3E}">
        <p14:creationId xmlns:p14="http://schemas.microsoft.com/office/powerpoint/2010/main" val="3285086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A559C0AD-0706-45E6-92DC-0486B56C7629}"/>
              </a:ext>
            </a:extLst>
          </p:cNvPr>
          <p:cNvSpPr>
            <a:spLocks noGrp="1"/>
          </p:cNvSpPr>
          <p:nvPr>
            <p:ph type="title"/>
          </p:nvPr>
        </p:nvSpPr>
        <p:spPr>
          <a:xfrm>
            <a:off x="649001" y="471820"/>
            <a:ext cx="7816697" cy="1068040"/>
          </a:xfrm>
        </p:spPr>
        <p:txBody>
          <a:bodyPr>
            <a:noAutofit/>
          </a:bodyPr>
          <a:lstStyle/>
          <a:p>
            <a:pPr algn="l"/>
            <a:r>
              <a:rPr lang="pl-PL" altLang="pl-PL" sz="2900" u="sng" dirty="0"/>
              <a:t>SZACOWANIE WARTOŚCI ZAMÓWIENIA </a:t>
            </a:r>
            <a:br>
              <a:rPr lang="pl-PL" altLang="pl-PL" sz="2900" u="sng" dirty="0"/>
            </a:br>
            <a:r>
              <a:rPr lang="pl-PL" altLang="pl-PL" sz="2900" u="sng" dirty="0"/>
              <a:t>A KWOTA PRZEZNACZOINA NA SFINANSOWANIE ZAMÓWIENIA</a:t>
            </a:r>
          </a:p>
        </p:txBody>
      </p:sp>
      <p:sp>
        <p:nvSpPr>
          <p:cNvPr id="5" name="Rectangle 3">
            <a:extLst>
              <a:ext uri="{FF2B5EF4-FFF2-40B4-BE49-F238E27FC236}">
                <a16:creationId xmlns="" xmlns:a16="http://schemas.microsoft.com/office/drawing/2014/main" id="{03862C83-2894-40A0-B012-4D2003277030}"/>
              </a:ext>
            </a:extLst>
          </p:cNvPr>
          <p:cNvSpPr>
            <a:spLocks noGrp="1"/>
          </p:cNvSpPr>
          <p:nvPr>
            <p:ph idx="1"/>
          </p:nvPr>
        </p:nvSpPr>
        <p:spPr>
          <a:xfrm>
            <a:off x="649001" y="2172579"/>
            <a:ext cx="9707979" cy="4045341"/>
          </a:xfrm>
        </p:spPr>
        <p:txBody>
          <a:bodyPr>
            <a:normAutofit/>
          </a:bodyPr>
          <a:lstStyle/>
          <a:p>
            <a:pPr marL="457200" indent="-457200" algn="just">
              <a:buFont typeface="Arial" panose="020B0604020202020204" pitchFamily="34" charset="0"/>
              <a:buAutoNum type="arabicParenR"/>
            </a:pPr>
            <a:r>
              <a:rPr lang="pl-PL" altLang="pl-PL" sz="2400" dirty="0">
                <a:solidFill>
                  <a:srgbClr val="636160"/>
                </a:solidFill>
              </a:rPr>
              <a:t>Wartość szacunkowa to pewnego rodzaju odwzorowanie rynku wskazujące jaką potencjalnie cenę będzie za dane zamówienie żądał wykonawca – służy przede wszystkim określeniu w jakich progach wytycznych znajduje się zamawiający oraz pomaga zachowaniu zasady proporcjonalności;</a:t>
            </a:r>
          </a:p>
          <a:p>
            <a:pPr marL="457200" indent="-457200" algn="just">
              <a:buFont typeface="Arial" panose="020B0604020202020204" pitchFamily="34" charset="0"/>
              <a:buAutoNum type="arabicParenR"/>
            </a:pPr>
            <a:r>
              <a:rPr lang="pl-PL" altLang="pl-PL" sz="2400" dirty="0">
                <a:solidFill>
                  <a:srgbClr val="636160"/>
                </a:solidFill>
              </a:rPr>
              <a:t>Kwota przeznaczona na sfinansowanie zamówienia to środki wpisane</a:t>
            </a:r>
            <a:br>
              <a:rPr lang="pl-PL" altLang="pl-PL" sz="2400" dirty="0">
                <a:solidFill>
                  <a:srgbClr val="636160"/>
                </a:solidFill>
              </a:rPr>
            </a:br>
            <a:r>
              <a:rPr lang="pl-PL" altLang="pl-PL" sz="2400" dirty="0">
                <a:solidFill>
                  <a:srgbClr val="636160"/>
                </a:solidFill>
              </a:rPr>
              <a:t>w budżet zamawiającego.</a:t>
            </a:r>
          </a:p>
        </p:txBody>
      </p:sp>
    </p:spTree>
    <p:extLst>
      <p:ext uri="{BB962C8B-B14F-4D97-AF65-F5344CB8AC3E}">
        <p14:creationId xmlns:p14="http://schemas.microsoft.com/office/powerpoint/2010/main" val="1664667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51546C4C-26E0-4550-B10A-E0E7A98C6042}"/>
              </a:ext>
            </a:extLst>
          </p:cNvPr>
          <p:cNvSpPr>
            <a:spLocks noGrp="1"/>
          </p:cNvSpPr>
          <p:nvPr>
            <p:ph type="title"/>
          </p:nvPr>
        </p:nvSpPr>
        <p:spPr>
          <a:xfrm>
            <a:off x="741767" y="724018"/>
            <a:ext cx="7816697" cy="1068040"/>
          </a:xfrm>
        </p:spPr>
        <p:txBody>
          <a:bodyPr>
            <a:normAutofit/>
          </a:bodyPr>
          <a:lstStyle/>
          <a:p>
            <a:pPr algn="just"/>
            <a:r>
              <a:rPr lang="pl-PL" altLang="pl-PL" sz="2900" u="sng" dirty="0"/>
              <a:t>SZACOWANIE WARTOŚCI ZAMÓWIENIA</a:t>
            </a:r>
          </a:p>
        </p:txBody>
      </p:sp>
      <p:sp>
        <p:nvSpPr>
          <p:cNvPr id="9" name="Rectangle 3">
            <a:extLst>
              <a:ext uri="{FF2B5EF4-FFF2-40B4-BE49-F238E27FC236}">
                <a16:creationId xmlns="" xmlns:a16="http://schemas.microsoft.com/office/drawing/2014/main" id="{1236AC03-D023-4588-9D59-058E0D3C9346}"/>
              </a:ext>
            </a:extLst>
          </p:cNvPr>
          <p:cNvSpPr>
            <a:spLocks noGrp="1"/>
          </p:cNvSpPr>
          <p:nvPr>
            <p:ph idx="1"/>
          </p:nvPr>
        </p:nvSpPr>
        <p:spPr>
          <a:xfrm>
            <a:off x="741767" y="1625804"/>
            <a:ext cx="9475253" cy="5761037"/>
          </a:xfrm>
        </p:spPr>
        <p:txBody>
          <a:bodyPr>
            <a:normAutofit/>
          </a:bodyPr>
          <a:lstStyle/>
          <a:p>
            <a:pPr marL="0" indent="0" algn="just">
              <a:buFont typeface="Arial" panose="020B0604020202020204" pitchFamily="34" charset="0"/>
              <a:buNone/>
            </a:pPr>
            <a:r>
              <a:rPr lang="pl-PL" altLang="pl-PL" sz="2400" dirty="0">
                <a:solidFill>
                  <a:srgbClr val="636160"/>
                </a:solidFill>
              </a:rPr>
              <a:t>Po drugie, zamawiający szacując wartość zamówienia ma obowiązek wziąć pod uwagę całkowite szacunkowe wynagrodzenie wykonawcy, co oznacza, że należy mieć na względzie łączną wartość wynagrodzenia należnego wykonawcy (uwzględniając wszystkie składniki tego wynagrodzenia)</a:t>
            </a:r>
            <a:br>
              <a:rPr lang="pl-PL" altLang="pl-PL" sz="2400" dirty="0">
                <a:solidFill>
                  <a:srgbClr val="636160"/>
                </a:solidFill>
              </a:rPr>
            </a:br>
            <a:r>
              <a:rPr lang="pl-PL" altLang="pl-PL" sz="2400" dirty="0">
                <a:solidFill>
                  <a:srgbClr val="636160"/>
                </a:solidFill>
              </a:rPr>
              <a:t>w całym okresie trwania umowy o zamówienie publiczne.</a:t>
            </a:r>
          </a:p>
        </p:txBody>
      </p:sp>
    </p:spTree>
    <p:extLst>
      <p:ext uri="{BB962C8B-B14F-4D97-AF65-F5344CB8AC3E}">
        <p14:creationId xmlns:p14="http://schemas.microsoft.com/office/powerpoint/2010/main" val="428931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CB7989F6-35EE-486E-9110-6E5F3FD299E9}"/>
              </a:ext>
            </a:extLst>
          </p:cNvPr>
          <p:cNvSpPr>
            <a:spLocks noGrp="1"/>
          </p:cNvSpPr>
          <p:nvPr>
            <p:ph type="title"/>
          </p:nvPr>
        </p:nvSpPr>
        <p:spPr>
          <a:xfrm>
            <a:off x="843944" y="691170"/>
            <a:ext cx="7816697" cy="1068040"/>
          </a:xfrm>
        </p:spPr>
        <p:txBody>
          <a:bodyPr>
            <a:normAutofit/>
          </a:bodyPr>
          <a:lstStyle/>
          <a:p>
            <a:pPr algn="just"/>
            <a:r>
              <a:rPr lang="pl-PL" altLang="pl-PL" sz="2900" u="sng" dirty="0">
                <a:solidFill>
                  <a:srgbClr val="636160"/>
                </a:solidFill>
              </a:rPr>
              <a:t>SZACOWANIE WARTOŚCI ZAMÓWIENIA</a:t>
            </a:r>
          </a:p>
        </p:txBody>
      </p:sp>
      <p:sp>
        <p:nvSpPr>
          <p:cNvPr id="7" name="Rectangle 3">
            <a:extLst>
              <a:ext uri="{FF2B5EF4-FFF2-40B4-BE49-F238E27FC236}">
                <a16:creationId xmlns="" xmlns:a16="http://schemas.microsoft.com/office/drawing/2014/main" id="{2F7E71D8-A6B8-49B6-BF69-2EDDDFF88AFD}"/>
              </a:ext>
            </a:extLst>
          </p:cNvPr>
          <p:cNvSpPr>
            <a:spLocks noGrp="1"/>
          </p:cNvSpPr>
          <p:nvPr>
            <p:ph idx="1"/>
          </p:nvPr>
        </p:nvSpPr>
        <p:spPr>
          <a:xfrm>
            <a:off x="843944" y="1759210"/>
            <a:ext cx="9625003" cy="5761037"/>
          </a:xfrm>
        </p:spPr>
        <p:txBody>
          <a:bodyPr>
            <a:normAutofit/>
          </a:bodyPr>
          <a:lstStyle/>
          <a:p>
            <a:pPr marL="0" indent="0" algn="just">
              <a:buFont typeface="Arial" panose="020B0604020202020204" pitchFamily="34" charset="0"/>
              <a:buNone/>
            </a:pPr>
            <a:r>
              <a:rPr lang="pl-PL" altLang="pl-PL" sz="2400" dirty="0">
                <a:solidFill>
                  <a:srgbClr val="636160"/>
                </a:solidFill>
              </a:rPr>
              <a:t>Nie jest zakazany sam podział jednego zamówienia na części, lecz taki podział, którego skutkiem jest uniknięcie stosowania przez zamawiającego przepisów ustawy </a:t>
            </a:r>
            <a:r>
              <a:rPr lang="pl-PL" altLang="pl-PL" sz="2400" dirty="0" err="1">
                <a:solidFill>
                  <a:srgbClr val="636160"/>
                </a:solidFill>
              </a:rPr>
              <a:t>Pzp</a:t>
            </a:r>
            <a:r>
              <a:rPr lang="pl-PL" altLang="pl-PL" sz="2400" dirty="0">
                <a:solidFill>
                  <a:srgbClr val="636160"/>
                </a:solidFill>
              </a:rPr>
              <a:t> właściwych dla zamówienia o określonej wartości szacunkowej, bądź też taki podział, którego skutkiem jest brak stosowania ustawy </a:t>
            </a:r>
            <a:r>
              <a:rPr lang="pl-PL" altLang="pl-PL" sz="2400" dirty="0" err="1">
                <a:solidFill>
                  <a:srgbClr val="636160"/>
                </a:solidFill>
              </a:rPr>
              <a:t>Pzp</a:t>
            </a:r>
            <a:r>
              <a:rPr lang="pl-PL" altLang="pl-PL" sz="2400" dirty="0">
                <a:solidFill>
                  <a:srgbClr val="636160"/>
                </a:solidFill>
              </a:rPr>
              <a:t> w ogóle.</a:t>
            </a:r>
          </a:p>
        </p:txBody>
      </p:sp>
    </p:spTree>
    <p:extLst>
      <p:ext uri="{BB962C8B-B14F-4D97-AF65-F5344CB8AC3E}">
        <p14:creationId xmlns:p14="http://schemas.microsoft.com/office/powerpoint/2010/main" val="99088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Klauzule społeczne</a:t>
            </a:r>
            <a:endParaRPr lang="pl-PL" dirty="0"/>
          </a:p>
        </p:txBody>
      </p:sp>
      <p:sp>
        <p:nvSpPr>
          <p:cNvPr id="3" name="Podtytuł 2"/>
          <p:cNvSpPr>
            <a:spLocks noGrp="1"/>
          </p:cNvSpPr>
          <p:nvPr>
            <p:ph type="subTitle" idx="1"/>
          </p:nvPr>
        </p:nvSpPr>
        <p:spPr/>
        <p:txBody>
          <a:bodyPr/>
          <a:lstStyle/>
          <a:p>
            <a:r>
              <a:rPr lang="pl-PL" dirty="0" smtClean="0"/>
              <a:t>Art. 22 ustawy zawiera klauzulę nazywaną klauzulą zastrzeżoną</a:t>
            </a:r>
            <a:endParaRPr lang="pl-PL" dirty="0"/>
          </a:p>
        </p:txBody>
      </p:sp>
    </p:spTree>
    <p:extLst>
      <p:ext uri="{BB962C8B-B14F-4D97-AF65-F5344CB8AC3E}">
        <p14:creationId xmlns:p14="http://schemas.microsoft.com/office/powerpoint/2010/main" val="4026582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818866"/>
            <a:ext cx="10515600" cy="5015921"/>
          </a:xfrm>
        </p:spPr>
        <p:txBody>
          <a:bodyPr>
            <a:normAutofit fontScale="92500" lnSpcReduction="10000"/>
          </a:bodyPr>
          <a:lstStyle/>
          <a:p>
            <a:r>
              <a:rPr lang="pl-PL" dirty="0" smtClean="0"/>
              <a:t>Wyłącznie zakłady pracy chronionej oraz inni wykonawcy, których działalność obejmuje społeczną</a:t>
            </a:r>
            <a:br>
              <a:rPr lang="pl-PL" dirty="0" smtClean="0"/>
            </a:br>
            <a:r>
              <a:rPr lang="pl-PL" dirty="0" smtClean="0"/>
              <a:t>i zawodową integrację osób będących członkami grup społecznie marginalizowanych, w szczególności:</a:t>
            </a:r>
          </a:p>
          <a:p>
            <a:endParaRPr lang="pl-PL" dirty="0" smtClean="0"/>
          </a:p>
          <a:p>
            <a:pPr marL="342900" indent="-342900">
              <a:buFont typeface="Arial" panose="020B0604020202020204" pitchFamily="34" charset="0"/>
              <a:buChar char="•"/>
            </a:pPr>
            <a:r>
              <a:rPr lang="pl-PL" dirty="0" smtClean="0"/>
              <a:t>osób niepełnosprawnych,</a:t>
            </a:r>
          </a:p>
          <a:p>
            <a:pPr marL="342900" indent="-342900">
              <a:buFont typeface="Arial" panose="020B0604020202020204" pitchFamily="34" charset="0"/>
              <a:buChar char="•"/>
            </a:pPr>
            <a:r>
              <a:rPr lang="pl-PL" dirty="0" smtClean="0"/>
              <a:t>osób bezrobotnych,</a:t>
            </a:r>
          </a:p>
          <a:p>
            <a:pPr marL="342900" indent="-342900">
              <a:buFont typeface="Arial" panose="020B0604020202020204" pitchFamily="34" charset="0"/>
              <a:buChar char="•"/>
            </a:pPr>
            <a:r>
              <a:rPr lang="pl-PL" dirty="0" smtClean="0"/>
              <a:t>osób pozbawionych wolności lub zwalnianych z zakładów karnych, mających trudności w integracji</a:t>
            </a:r>
            <a:br>
              <a:rPr lang="pl-PL" dirty="0" smtClean="0"/>
            </a:br>
            <a:r>
              <a:rPr lang="pl-PL" dirty="0" smtClean="0"/>
              <a:t>ze środowiskiem,</a:t>
            </a:r>
          </a:p>
          <a:p>
            <a:pPr marL="342900" indent="-342900">
              <a:buFont typeface="Arial" panose="020B0604020202020204" pitchFamily="34" charset="0"/>
              <a:buChar char="•"/>
            </a:pPr>
            <a:r>
              <a:rPr lang="pl-PL" dirty="0" smtClean="0"/>
              <a:t>osób z zaburzeniami psychicznymi,</a:t>
            </a:r>
          </a:p>
          <a:p>
            <a:pPr marL="342900" indent="-342900">
              <a:buFont typeface="Arial" panose="020B0604020202020204" pitchFamily="34" charset="0"/>
              <a:buChar char="•"/>
            </a:pPr>
            <a:r>
              <a:rPr lang="pl-PL" dirty="0" smtClean="0"/>
              <a:t>osób bezdomnych,</a:t>
            </a:r>
          </a:p>
          <a:p>
            <a:pPr marL="342900" indent="-342900">
              <a:buFont typeface="Arial" panose="020B0604020202020204" pitchFamily="34" charset="0"/>
              <a:buChar char="•"/>
            </a:pPr>
            <a:r>
              <a:rPr lang="pl-PL" dirty="0" smtClean="0"/>
              <a:t>osób, które uzyskały w RP status uchodźcy lub ochronę uzupełniającą,</a:t>
            </a:r>
          </a:p>
          <a:p>
            <a:pPr marL="342900" indent="-342900">
              <a:buFont typeface="Arial" panose="020B0604020202020204" pitchFamily="34" charset="0"/>
              <a:buChar char="•"/>
            </a:pPr>
            <a:r>
              <a:rPr lang="pl-PL" dirty="0" smtClean="0"/>
              <a:t>osób do 30. roku życia oraz po ukończeniu 50. roku życia, posiadających status osoby poszukującej pracy, bez zatrudnienia,</a:t>
            </a:r>
          </a:p>
          <a:p>
            <a:pPr marL="342900" indent="-342900">
              <a:buFont typeface="Arial" panose="020B0604020202020204" pitchFamily="34" charset="0"/>
              <a:buChar char="•"/>
            </a:pPr>
            <a:r>
              <a:rPr lang="pl-PL" dirty="0" smtClean="0"/>
              <a:t>osób będących członkami mniejszości znajdującej się w niekorzystnej sytuacji, w szczególności będących członkami mniejszości narodowych i etnicznych.</a:t>
            </a:r>
            <a:endParaRPr lang="pl-PL" dirty="0"/>
          </a:p>
        </p:txBody>
      </p:sp>
    </p:spTree>
    <p:extLst>
      <p:ext uri="{BB962C8B-B14F-4D97-AF65-F5344CB8AC3E}">
        <p14:creationId xmlns:p14="http://schemas.microsoft.com/office/powerpoint/2010/main" val="3621505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Klauzula zatrudnieniowa</a:t>
            </a:r>
            <a:endParaRPr lang="pl-PL" dirty="0"/>
          </a:p>
        </p:txBody>
      </p:sp>
      <p:sp>
        <p:nvSpPr>
          <p:cNvPr id="3" name="Symbol zastępczy zawartości 2"/>
          <p:cNvSpPr>
            <a:spLocks noGrp="1"/>
          </p:cNvSpPr>
          <p:nvPr>
            <p:ph idx="1"/>
          </p:nvPr>
        </p:nvSpPr>
        <p:spPr/>
        <p:txBody>
          <a:bodyPr>
            <a:normAutofit/>
          </a:bodyPr>
          <a:lstStyle/>
          <a:p>
            <a:r>
              <a:rPr lang="pl-PL" sz="3200" dirty="0" smtClean="0"/>
              <a:t>Przepis ten nakłada na zamawiających obowiązek wymagania od wykonawcy lub podwykonawcy zatrudnienia na podstawie umowy o pracę osób wykonujących wskazane przez zamawiającego czynności w zakresie realizacji zamówienia na usługi lub roboty budowlane, jeżeli wykonanie tych czynności polega na wykonywaniu pracy w sposób określony w art. 22 § 1 Kodeksu pracy</a:t>
            </a:r>
            <a:endParaRPr lang="pl-PL" sz="3200" dirty="0"/>
          </a:p>
        </p:txBody>
      </p:sp>
    </p:spTree>
    <p:extLst>
      <p:ext uri="{BB962C8B-B14F-4D97-AF65-F5344CB8AC3E}">
        <p14:creationId xmlns:p14="http://schemas.microsoft.com/office/powerpoint/2010/main" val="390531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Klauzula </a:t>
            </a:r>
            <a:r>
              <a:rPr lang="pl-PL" dirty="0" err="1" smtClean="0"/>
              <a:t>propracowniczna</a:t>
            </a:r>
            <a:endParaRPr lang="pl-PL" dirty="0"/>
          </a:p>
        </p:txBody>
      </p:sp>
      <p:sp>
        <p:nvSpPr>
          <p:cNvPr id="3" name="Symbol zastępczy zawartości 2"/>
          <p:cNvSpPr>
            <a:spLocks noGrp="1"/>
          </p:cNvSpPr>
          <p:nvPr>
            <p:ph idx="1"/>
          </p:nvPr>
        </p:nvSpPr>
        <p:spPr/>
        <p:txBody>
          <a:bodyPr>
            <a:normAutofit/>
          </a:bodyPr>
          <a:lstStyle/>
          <a:p>
            <a:r>
              <a:rPr lang="pl-PL" sz="3200" dirty="0" smtClean="0"/>
              <a:t>Zamawiający mogą także w oparciu o art. 29 ust. 4 ustawy </a:t>
            </a:r>
            <a:r>
              <a:rPr lang="pl-PL" sz="3200" dirty="0" err="1" smtClean="0"/>
              <a:t>Pzp</a:t>
            </a:r>
            <a:r>
              <a:rPr lang="pl-PL" sz="3200" dirty="0" smtClean="0"/>
              <a:t> określić szczególne wymagania związane z realizacją zamówienia, wśród których, oprócz wymogu zatrudnienia przykładowo wymienionych w tym przepisie grup osób społecznie marginalizowanych, ustawa wyraźnie dopuszcza sformułowanie również innych wymagań o charakterze społecznym.</a:t>
            </a:r>
            <a:endParaRPr lang="pl-PL" sz="3200" dirty="0"/>
          </a:p>
        </p:txBody>
      </p:sp>
    </p:spTree>
    <p:extLst>
      <p:ext uri="{BB962C8B-B14F-4D97-AF65-F5344CB8AC3E}">
        <p14:creationId xmlns:p14="http://schemas.microsoft.com/office/powerpoint/2010/main" val="747975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Art. 29 ust 5 PZP</a:t>
            </a:r>
            <a:endParaRPr lang="pl-PL" dirty="0"/>
          </a:p>
        </p:txBody>
      </p:sp>
      <p:sp>
        <p:nvSpPr>
          <p:cNvPr id="3" name="Symbol zastępczy zawartości 2"/>
          <p:cNvSpPr>
            <a:spLocks noGrp="1"/>
          </p:cNvSpPr>
          <p:nvPr>
            <p:ph idx="1"/>
          </p:nvPr>
        </p:nvSpPr>
        <p:spPr/>
        <p:txBody>
          <a:bodyPr>
            <a:normAutofit/>
          </a:bodyPr>
          <a:lstStyle/>
          <a:p>
            <a:r>
              <a:rPr lang="pl-PL" sz="2800" dirty="0" smtClean="0"/>
              <a:t>w opisie przedmiotu zamówienia zamawiający określi, na podstawie art. 29 ust. 5 ustawy </a:t>
            </a:r>
            <a:r>
              <a:rPr lang="pl-PL" sz="2800" dirty="0" err="1" smtClean="0"/>
              <a:t>Pzp</a:t>
            </a:r>
            <a:r>
              <a:rPr lang="pl-PL" sz="2800" dirty="0" smtClean="0"/>
              <a:t>, wymagania w zakresie dostępności dla osób niepełnosprawnych lub projektowania z przeznaczeniem dla wszystkich użytkowników;</a:t>
            </a:r>
            <a:endParaRPr lang="pl-PL" sz="2800" dirty="0"/>
          </a:p>
        </p:txBody>
      </p:sp>
    </p:spTree>
    <p:extLst>
      <p:ext uri="{BB962C8B-B14F-4D97-AF65-F5344CB8AC3E}">
        <p14:creationId xmlns:p14="http://schemas.microsoft.com/office/powerpoint/2010/main" val="76558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mn-lt"/>
              </a:rPr>
              <a:t>Art. 30a PZP</a:t>
            </a:r>
            <a:endParaRPr lang="pl-PL" dirty="0">
              <a:latin typeface="+mn-lt"/>
            </a:endParaRPr>
          </a:p>
        </p:txBody>
      </p:sp>
      <p:sp>
        <p:nvSpPr>
          <p:cNvPr id="3" name="Symbol zastępczy zawartości 2"/>
          <p:cNvSpPr>
            <a:spLocks noGrp="1"/>
          </p:cNvSpPr>
          <p:nvPr>
            <p:ph idx="1"/>
          </p:nvPr>
        </p:nvSpPr>
        <p:spPr/>
        <p:txBody>
          <a:bodyPr>
            <a:normAutofit/>
          </a:bodyPr>
          <a:lstStyle/>
          <a:p>
            <a:r>
              <a:rPr lang="pl-PL" sz="3200" dirty="0" smtClean="0"/>
              <a:t>w opisie przedmiotu zamówienia zamawiający, na podstawie art. 30a ustawy </a:t>
            </a:r>
            <a:r>
              <a:rPr lang="pl-PL" sz="3200" dirty="0" err="1" smtClean="0"/>
              <a:t>Pzp</a:t>
            </a:r>
            <a:r>
              <a:rPr lang="pl-PL" sz="3200" dirty="0" smtClean="0"/>
              <a:t>, może wskazać określone oznakowanie związane z aspektami społecznymi;</a:t>
            </a:r>
            <a:endParaRPr lang="pl-PL" sz="3200" dirty="0"/>
          </a:p>
        </p:txBody>
      </p:sp>
    </p:spTree>
    <p:extLst>
      <p:ext uri="{BB962C8B-B14F-4D97-AF65-F5344CB8AC3E}">
        <p14:creationId xmlns:p14="http://schemas.microsoft.com/office/powerpoint/2010/main" val="1697627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Kryteria oceny ofert z aspektami społecznymi</a:t>
            </a:r>
            <a:endParaRPr lang="pl-PL" dirty="0"/>
          </a:p>
        </p:txBody>
      </p:sp>
      <p:sp>
        <p:nvSpPr>
          <p:cNvPr id="3" name="Symbol zastępczy zawartości 2"/>
          <p:cNvSpPr>
            <a:spLocks noGrp="1"/>
          </p:cNvSpPr>
          <p:nvPr>
            <p:ph idx="1"/>
          </p:nvPr>
        </p:nvSpPr>
        <p:spPr/>
        <p:txBody>
          <a:bodyPr>
            <a:normAutofit/>
          </a:bodyPr>
          <a:lstStyle/>
          <a:p>
            <a:r>
              <a:rPr lang="pl-PL" sz="3200" dirty="0" smtClean="0"/>
              <a:t>na podstawie art. 91 ust. 2 ustawy </a:t>
            </a:r>
            <a:r>
              <a:rPr lang="pl-PL" sz="3200" dirty="0" err="1" smtClean="0"/>
              <a:t>Pzp</a:t>
            </a:r>
            <a:r>
              <a:rPr lang="pl-PL" sz="3200" dirty="0" smtClean="0"/>
              <a:t>, Zamawiający może zastosować kryteria oceny ofert odwołujące się do aspektów społecznych.</a:t>
            </a:r>
            <a:endParaRPr lang="pl-PL" sz="3200" dirty="0"/>
          </a:p>
        </p:txBody>
      </p:sp>
    </p:spTree>
    <p:extLst>
      <p:ext uri="{BB962C8B-B14F-4D97-AF65-F5344CB8AC3E}">
        <p14:creationId xmlns:p14="http://schemas.microsoft.com/office/powerpoint/2010/main" val="339821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344736"/>
            <a:ext cx="7816697" cy="1068040"/>
          </a:xfrm>
        </p:spPr>
        <p:txBody>
          <a:bodyPr>
            <a:normAutofit fontScale="90000"/>
          </a:bodyPr>
          <a:lstStyle/>
          <a:p>
            <a:r>
              <a:rPr lang="pl-PL" u="sng" dirty="0"/>
              <a:t>UMOWA O DOFINANSOWANIE JAKO ŹRÓDŁO STOSOWANIA WYTYCZNYCH</a:t>
            </a:r>
            <a:r>
              <a:rPr lang="pl-PL" altLang="pl-PL" u="sng" dirty="0"/>
              <a:t/>
            </a:r>
            <a:br>
              <a:rPr lang="pl-PL" altLang="pl-PL" u="sng" dirty="0"/>
            </a:br>
            <a:endParaRPr lang="pl-PL" dirty="0"/>
          </a:p>
        </p:txBody>
      </p:sp>
      <p:sp>
        <p:nvSpPr>
          <p:cNvPr id="7" name="Prostokąt 4">
            <a:extLst>
              <a:ext uri="{FF2B5EF4-FFF2-40B4-BE49-F238E27FC236}">
                <a16:creationId xmlns="" xmlns:a16="http://schemas.microsoft.com/office/drawing/2014/main" id="{238DE2EF-69BE-4906-901E-35B411C6926C}"/>
              </a:ext>
            </a:extLst>
          </p:cNvPr>
          <p:cNvSpPr>
            <a:spLocks noChangeArrowheads="1"/>
          </p:cNvSpPr>
          <p:nvPr/>
        </p:nvSpPr>
        <p:spPr bwMode="auto">
          <a:xfrm>
            <a:off x="349743" y="2403633"/>
            <a:ext cx="8029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marL="0" indent="0" algn="just">
              <a:spcBef>
                <a:spcPct val="0"/>
              </a:spcBef>
              <a:buNone/>
            </a:pPr>
            <a:endParaRPr lang="pl-PL" altLang="pl-PL" dirty="0"/>
          </a:p>
        </p:txBody>
      </p:sp>
      <p:sp>
        <p:nvSpPr>
          <p:cNvPr id="4" name="Symbol zastępczy tekstu 2">
            <a:extLst>
              <a:ext uri="{FF2B5EF4-FFF2-40B4-BE49-F238E27FC236}">
                <a16:creationId xmlns="" xmlns:a16="http://schemas.microsoft.com/office/drawing/2014/main" id="{E1DD2DB1-20FE-485E-8FD6-09F40E404F58}"/>
              </a:ext>
            </a:extLst>
          </p:cNvPr>
          <p:cNvSpPr txBox="1">
            <a:spLocks/>
          </p:cNvSpPr>
          <p:nvPr/>
        </p:nvSpPr>
        <p:spPr>
          <a:xfrm>
            <a:off x="685801" y="1412776"/>
            <a:ext cx="9587204" cy="4608612"/>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ltLang="pl-PL" sz="2400" dirty="0">
                <a:solidFill>
                  <a:srgbClr val="636160"/>
                </a:solidFill>
              </a:rPr>
              <a:t>Procedura zawierania umów w ramach wydatków kwalifikowalnych dla zadań objętych Projektem:</a:t>
            </a:r>
          </a:p>
          <a:p>
            <a:r>
              <a:rPr lang="pl-PL" altLang="pl-PL" sz="2400" dirty="0">
                <a:solidFill>
                  <a:srgbClr val="636160"/>
                </a:solidFill>
              </a:rPr>
              <a:t>§ 12 ust  2</a:t>
            </a:r>
          </a:p>
          <a:p>
            <a:r>
              <a:rPr lang="pl-PL" altLang="pl-PL" sz="2400" dirty="0">
                <a:solidFill>
                  <a:srgbClr val="636160"/>
                </a:solidFill>
              </a:rPr>
              <a:t>Beneficjent zawierający umowy, do których nie stosuje się ustawy </a:t>
            </a:r>
            <a:r>
              <a:rPr lang="pl-PL" altLang="pl-PL" sz="2400" dirty="0" err="1">
                <a:solidFill>
                  <a:srgbClr val="636160"/>
                </a:solidFill>
              </a:rPr>
              <a:t>Pzp</a:t>
            </a:r>
            <a:r>
              <a:rPr lang="pl-PL" altLang="pl-PL" sz="2400" dirty="0">
                <a:solidFill>
                  <a:srgbClr val="636160"/>
                </a:solidFill>
              </a:rPr>
              <a:t>, zobowiązany jest zawierać umowy z wykonawcami, kierując się zasadą konkurencyjności, o której mowa w Wytycznych w zakresie kwalifikowalności wydatków w ramach Europejskiego Funduszu Rozwoju Regionalnego, Europejskiego Funduszu Społecznego oraz Funduszu Spójności na lata 2014-2020. W przypadkach określonych w ww. wytycznych Beneficjent zawiera umowę w wyniku rozeznania rynku.</a:t>
            </a:r>
          </a:p>
        </p:txBody>
      </p:sp>
    </p:spTree>
    <p:extLst>
      <p:ext uri="{BB962C8B-B14F-4D97-AF65-F5344CB8AC3E}">
        <p14:creationId xmlns:p14="http://schemas.microsoft.com/office/powerpoint/2010/main" val="2670992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85187CE6-43CE-460C-8BD9-87B6B8BFF3CA}"/>
              </a:ext>
            </a:extLst>
          </p:cNvPr>
          <p:cNvSpPr>
            <a:spLocks noGrp="1"/>
          </p:cNvSpPr>
          <p:nvPr>
            <p:ph type="title"/>
          </p:nvPr>
        </p:nvSpPr>
        <p:spPr>
          <a:xfrm>
            <a:off x="698877" y="714588"/>
            <a:ext cx="7816697" cy="1068040"/>
          </a:xfrm>
        </p:spPr>
        <p:txBody>
          <a:bodyPr>
            <a:normAutofit/>
          </a:bodyPr>
          <a:lstStyle/>
          <a:p>
            <a:pPr algn="just"/>
            <a:r>
              <a:rPr lang="pl-PL" altLang="pl-PL" sz="2900" u="sng" dirty="0"/>
              <a:t>NALEŻYTA STARANNOŚĆ</a:t>
            </a:r>
          </a:p>
        </p:txBody>
      </p:sp>
      <p:sp>
        <p:nvSpPr>
          <p:cNvPr id="5" name="Rectangle 3">
            <a:extLst>
              <a:ext uri="{FF2B5EF4-FFF2-40B4-BE49-F238E27FC236}">
                <a16:creationId xmlns="" xmlns:a16="http://schemas.microsoft.com/office/drawing/2014/main" id="{24AB6507-035C-4BD6-BC58-30FE376F5EAC}"/>
              </a:ext>
            </a:extLst>
          </p:cNvPr>
          <p:cNvSpPr>
            <a:spLocks noGrp="1"/>
          </p:cNvSpPr>
          <p:nvPr>
            <p:ph idx="1"/>
          </p:nvPr>
        </p:nvSpPr>
        <p:spPr>
          <a:xfrm>
            <a:off x="565873" y="1782628"/>
            <a:ext cx="9893743" cy="4526732"/>
          </a:xfrm>
        </p:spPr>
        <p:txBody>
          <a:bodyPr/>
          <a:lstStyle/>
          <a:p>
            <a:pPr marL="95250" lvl="1" indent="-4763" algn="just" eaLnBrk="1" hangingPunct="1"/>
            <a:r>
              <a:rPr lang="pl-PL" altLang="pl-PL" sz="2400" dirty="0">
                <a:solidFill>
                  <a:srgbClr val="636160"/>
                </a:solidFill>
              </a:rPr>
              <a:t>Art. 355 </a:t>
            </a:r>
            <a:r>
              <a:rPr lang="pl-PL" altLang="pl-PL" sz="2400" dirty="0" err="1">
                <a:solidFill>
                  <a:srgbClr val="636160"/>
                </a:solidFill>
              </a:rPr>
              <a:t>kc</a:t>
            </a:r>
            <a:r>
              <a:rPr lang="pl-PL" altLang="pl-PL" sz="2400" dirty="0">
                <a:solidFill>
                  <a:srgbClr val="636160"/>
                </a:solidFill>
              </a:rPr>
              <a:t> – należyta staranność to staranność ogólna przyjmowana</a:t>
            </a:r>
            <a:br>
              <a:rPr lang="pl-PL" altLang="pl-PL" sz="2400" dirty="0">
                <a:solidFill>
                  <a:srgbClr val="636160"/>
                </a:solidFill>
              </a:rPr>
            </a:br>
            <a:r>
              <a:rPr lang="pl-PL" altLang="pl-PL" sz="2400" dirty="0">
                <a:solidFill>
                  <a:srgbClr val="636160"/>
                </a:solidFill>
              </a:rPr>
              <a:t>w stosunkach danego rodzaju</a:t>
            </a:r>
          </a:p>
          <a:p>
            <a:pPr marL="95250" lvl="1" indent="-4763" algn="just" eaLnBrk="1" hangingPunct="1"/>
            <a:r>
              <a:rPr lang="pl-PL" altLang="pl-PL" sz="2400" dirty="0">
                <a:solidFill>
                  <a:srgbClr val="636160"/>
                </a:solidFill>
              </a:rPr>
              <a:t>To zachowanie rzetelne, przezorne, zgodne z przepisami, terminowe, prowadzące do uzyskania najlepszego efektu z najmniejszych nakładów.</a:t>
            </a:r>
          </a:p>
          <a:p>
            <a:pPr algn="just">
              <a:buFont typeface="Wingdings" panose="05000000000000000000" pitchFamily="2" charset="2"/>
              <a:buNone/>
            </a:pPr>
            <a:endParaRPr lang="pl-PL" altLang="pl-PL" dirty="0">
              <a:solidFill>
                <a:srgbClr val="636160"/>
              </a:solidFill>
            </a:endParaRPr>
          </a:p>
        </p:txBody>
      </p:sp>
    </p:spTree>
    <p:extLst>
      <p:ext uri="{BB962C8B-B14F-4D97-AF65-F5344CB8AC3E}">
        <p14:creationId xmlns:p14="http://schemas.microsoft.com/office/powerpoint/2010/main" val="4138493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1FF1C76C-DD1D-4885-9A7B-060EABFD9214}"/>
              </a:ext>
            </a:extLst>
          </p:cNvPr>
          <p:cNvSpPr>
            <a:spLocks noGrp="1"/>
          </p:cNvSpPr>
          <p:nvPr>
            <p:ph type="title"/>
          </p:nvPr>
        </p:nvSpPr>
        <p:spPr>
          <a:xfrm>
            <a:off x="660227" y="672277"/>
            <a:ext cx="7816697" cy="1068040"/>
          </a:xfrm>
        </p:spPr>
        <p:txBody>
          <a:bodyPr>
            <a:normAutofit/>
          </a:bodyPr>
          <a:lstStyle/>
          <a:p>
            <a:pPr algn="just"/>
            <a:r>
              <a:rPr lang="pl-PL" altLang="pl-PL" sz="2900" u="sng" dirty="0"/>
              <a:t>NALEŻYTA STARANNOŚĆ PRZY SZACOWANIU WARTOŚCI ZAMÓWIENIA</a:t>
            </a:r>
          </a:p>
        </p:txBody>
      </p:sp>
      <p:sp>
        <p:nvSpPr>
          <p:cNvPr id="7" name="Rectangle 3">
            <a:extLst>
              <a:ext uri="{FF2B5EF4-FFF2-40B4-BE49-F238E27FC236}">
                <a16:creationId xmlns="" xmlns:a16="http://schemas.microsoft.com/office/drawing/2014/main" id="{B0C639AF-84EF-4EB2-BDBD-10F0D5EFA85D}"/>
              </a:ext>
            </a:extLst>
          </p:cNvPr>
          <p:cNvSpPr>
            <a:spLocks noGrp="1"/>
          </p:cNvSpPr>
          <p:nvPr>
            <p:ph idx="1"/>
          </p:nvPr>
        </p:nvSpPr>
        <p:spPr>
          <a:xfrm>
            <a:off x="660227" y="2066204"/>
            <a:ext cx="9164908" cy="5761037"/>
          </a:xfrm>
        </p:spPr>
        <p:txBody>
          <a:bodyPr>
            <a:normAutofit/>
          </a:bodyPr>
          <a:lstStyle/>
          <a:p>
            <a:pPr marL="0" indent="0" algn="just">
              <a:buFont typeface="Wingdings" panose="05000000000000000000" pitchFamily="2" charset="2"/>
              <a:buNone/>
            </a:pPr>
            <a:r>
              <a:rPr lang="pl-PL" altLang="pl-PL" sz="2400" dirty="0">
                <a:solidFill>
                  <a:srgbClr val="636160"/>
                </a:solidFill>
              </a:rPr>
              <a:t>KIO 1167/12 Zamawiający dokonując ustalenia wartości zamówienia może posiłkować się danymi pochodzącymi z zewnątrz (np. korzystając</a:t>
            </a:r>
            <a:br>
              <a:rPr lang="pl-PL" altLang="pl-PL" sz="2400" dirty="0">
                <a:solidFill>
                  <a:srgbClr val="636160"/>
                </a:solidFill>
              </a:rPr>
            </a:br>
            <a:r>
              <a:rPr lang="pl-PL" altLang="pl-PL" sz="2400" dirty="0">
                <a:solidFill>
                  <a:srgbClr val="636160"/>
                </a:solidFill>
              </a:rPr>
              <a:t>z kosztorysów inwestorskich sporządzonych przez osoby trzecie), jednak </a:t>
            </a:r>
            <a:br>
              <a:rPr lang="pl-PL" altLang="pl-PL" sz="2400" dirty="0">
                <a:solidFill>
                  <a:srgbClr val="636160"/>
                </a:solidFill>
              </a:rPr>
            </a:br>
            <a:r>
              <a:rPr lang="pl-PL" altLang="pl-PL" sz="2400" dirty="0">
                <a:solidFill>
                  <a:srgbClr val="636160"/>
                </a:solidFill>
              </a:rPr>
              <a:t>to zawsze na zamawiającym ciąży odpowiedzialność za dochowanie należytej staranności przy ustalaniu tej wartości. </a:t>
            </a:r>
          </a:p>
        </p:txBody>
      </p:sp>
    </p:spTree>
    <p:extLst>
      <p:ext uri="{BB962C8B-B14F-4D97-AF65-F5344CB8AC3E}">
        <p14:creationId xmlns:p14="http://schemas.microsoft.com/office/powerpoint/2010/main" val="3919545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AD725E52-4E17-41F1-9A2D-3D255F0A8F7A}"/>
              </a:ext>
            </a:extLst>
          </p:cNvPr>
          <p:cNvSpPr>
            <a:spLocks noGrp="1"/>
          </p:cNvSpPr>
          <p:nvPr>
            <p:ph type="title"/>
          </p:nvPr>
        </p:nvSpPr>
        <p:spPr>
          <a:xfrm>
            <a:off x="632376" y="738779"/>
            <a:ext cx="7816697" cy="1068040"/>
          </a:xfrm>
        </p:spPr>
        <p:txBody>
          <a:bodyPr>
            <a:normAutofit/>
          </a:bodyPr>
          <a:lstStyle/>
          <a:p>
            <a:pPr algn="just" eaLnBrk="1" hangingPunct="1"/>
            <a:r>
              <a:rPr lang="pl-PL" altLang="pl-PL" sz="2900" u="sng" dirty="0"/>
              <a:t>SZACOWANIE W RAMACH JEDNEGO ZAMÓWIENIA (6.5 PKT 11 WYTYCZNYCH)</a:t>
            </a:r>
          </a:p>
        </p:txBody>
      </p:sp>
      <p:sp>
        <p:nvSpPr>
          <p:cNvPr id="5" name="Rectangle 3">
            <a:extLst>
              <a:ext uri="{FF2B5EF4-FFF2-40B4-BE49-F238E27FC236}">
                <a16:creationId xmlns="" xmlns:a16="http://schemas.microsoft.com/office/drawing/2014/main" id="{C566596A-5AC5-4E15-9541-2134542DA654}"/>
              </a:ext>
            </a:extLst>
          </p:cNvPr>
          <p:cNvSpPr>
            <a:spLocks noGrp="1" noChangeArrowheads="1"/>
          </p:cNvSpPr>
          <p:nvPr>
            <p:ph idx="1"/>
          </p:nvPr>
        </p:nvSpPr>
        <p:spPr>
          <a:xfrm>
            <a:off x="632376" y="2072826"/>
            <a:ext cx="10200465" cy="4526732"/>
          </a:xfrm>
        </p:spPr>
        <p:txBody>
          <a:bodyPr>
            <a:normAutofit/>
          </a:bodyPr>
          <a:lstStyle/>
          <a:p>
            <a:pPr marL="342900" indent="-342900" algn="just" eaLnBrk="1" hangingPunct="1">
              <a:buFont typeface="Arial" panose="020B0604020202020204" pitchFamily="34" charset="0"/>
              <a:buChar char="•"/>
              <a:defRPr/>
            </a:pPr>
            <a:r>
              <a:rPr lang="pl-PL" sz="2400" u="sng" dirty="0">
                <a:solidFill>
                  <a:srgbClr val="636160"/>
                </a:solidFill>
                <a:latin typeface="Calibri" panose="020F0502020204030204" pitchFamily="34" charset="0"/>
                <a:cs typeface="Calibri" panose="020F0502020204030204" pitchFamily="34" charset="0"/>
              </a:rPr>
              <a:t>Tożsamość przedmiotu</a:t>
            </a:r>
          </a:p>
          <a:p>
            <a:pPr marL="360000" algn="just" eaLnBrk="1" hangingPunct="1">
              <a:buFont typeface="Wingdings" panose="05000000000000000000" pitchFamily="2" charset="2"/>
              <a:buNone/>
              <a:defRPr/>
            </a:pPr>
            <a:r>
              <a:rPr lang="pl-PL" sz="2400" dirty="0">
                <a:solidFill>
                  <a:srgbClr val="636160"/>
                </a:solidFill>
                <a:latin typeface="Calibri" panose="020F0502020204030204" pitchFamily="34" charset="0"/>
                <a:cs typeface="Calibri" panose="020F0502020204030204" pitchFamily="34" charset="0"/>
              </a:rPr>
              <a:t>zamówienie udzielane w jednym celu za pomocą tych samych środków technicznych</a:t>
            </a:r>
          </a:p>
          <a:p>
            <a:pPr marL="342900" indent="-342900" algn="just" eaLnBrk="1" hangingPunct="1">
              <a:buFont typeface="Arial" panose="020B0604020202020204" pitchFamily="34" charset="0"/>
              <a:buChar char="•"/>
              <a:defRPr/>
            </a:pPr>
            <a:r>
              <a:rPr lang="pl-PL" sz="2400" u="sng" dirty="0">
                <a:solidFill>
                  <a:srgbClr val="636160"/>
                </a:solidFill>
                <a:latin typeface="Calibri" panose="020F0502020204030204" pitchFamily="34" charset="0"/>
                <a:cs typeface="Calibri" panose="020F0502020204030204" pitchFamily="34" charset="0"/>
              </a:rPr>
              <a:t>Tożsamość czasu</a:t>
            </a:r>
          </a:p>
          <a:p>
            <a:pPr marL="360000" algn="just" eaLnBrk="1" hangingPunct="1">
              <a:buFont typeface="Wingdings" panose="05000000000000000000" pitchFamily="2" charset="2"/>
              <a:buNone/>
              <a:defRPr/>
            </a:pPr>
            <a:r>
              <a:rPr lang="pl-PL" sz="2400" dirty="0">
                <a:solidFill>
                  <a:srgbClr val="636160"/>
                </a:solidFill>
                <a:latin typeface="Calibri" panose="020F0502020204030204" pitchFamily="34" charset="0"/>
                <a:cs typeface="Calibri" panose="020F0502020204030204" pitchFamily="34" charset="0"/>
              </a:rPr>
              <a:t>Przewidzenie przez zamawiającego pełnego zakresu zamówień udzielanych</a:t>
            </a:r>
            <a:br>
              <a:rPr lang="pl-PL" sz="2400" dirty="0">
                <a:solidFill>
                  <a:srgbClr val="636160"/>
                </a:solidFill>
                <a:latin typeface="Calibri" panose="020F0502020204030204" pitchFamily="34" charset="0"/>
                <a:cs typeface="Calibri" panose="020F0502020204030204" pitchFamily="34" charset="0"/>
              </a:rPr>
            </a:br>
            <a:r>
              <a:rPr lang="pl-PL" sz="2400" dirty="0">
                <a:solidFill>
                  <a:srgbClr val="636160"/>
                </a:solidFill>
                <a:latin typeface="Calibri" panose="020F0502020204030204" pitchFamily="34" charset="0"/>
                <a:cs typeface="Calibri" panose="020F0502020204030204" pitchFamily="34" charset="0"/>
              </a:rPr>
              <a:t>i sfinansowanych w znanej zamawiającemu perspektywie czasowej</a:t>
            </a:r>
          </a:p>
          <a:p>
            <a:pPr marL="342900" indent="-342900" algn="just" eaLnBrk="1" hangingPunct="1">
              <a:buFont typeface="Arial" panose="020B0604020202020204" pitchFamily="34" charset="0"/>
              <a:buChar char="•"/>
              <a:defRPr/>
            </a:pPr>
            <a:r>
              <a:rPr lang="pl-PL" sz="2400" u="sng" dirty="0">
                <a:solidFill>
                  <a:srgbClr val="636160"/>
                </a:solidFill>
                <a:latin typeface="Calibri" panose="020F0502020204030204" pitchFamily="34" charset="0"/>
                <a:cs typeface="Calibri" panose="020F0502020204030204" pitchFamily="34" charset="0"/>
              </a:rPr>
              <a:t>Możliwość wykonania zamówienia przez jednego wykonawcę</a:t>
            </a:r>
          </a:p>
          <a:p>
            <a:pPr algn="just" eaLnBrk="1" hangingPunct="1">
              <a:defRPr/>
            </a:pPr>
            <a:endParaRPr lang="pl-PL" u="sng" dirty="0">
              <a:solidFill>
                <a:srgbClr val="636160"/>
              </a:solidFill>
              <a:latin typeface="+mj-lt"/>
            </a:endParaRPr>
          </a:p>
        </p:txBody>
      </p:sp>
    </p:spTree>
    <p:extLst>
      <p:ext uri="{BB962C8B-B14F-4D97-AF65-F5344CB8AC3E}">
        <p14:creationId xmlns:p14="http://schemas.microsoft.com/office/powerpoint/2010/main" val="2232173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52C6C350-18C4-4952-9D8B-DD476A99EC43}"/>
              </a:ext>
            </a:extLst>
          </p:cNvPr>
          <p:cNvSpPr>
            <a:spLocks noGrp="1"/>
          </p:cNvSpPr>
          <p:nvPr>
            <p:ph type="title"/>
          </p:nvPr>
        </p:nvSpPr>
        <p:spPr/>
        <p:txBody>
          <a:bodyPr>
            <a:normAutofit/>
          </a:bodyPr>
          <a:lstStyle/>
          <a:p>
            <a:pPr algn="just" eaLnBrk="1" hangingPunct="1"/>
            <a:r>
              <a:rPr lang="pl-PL" altLang="pl-PL" sz="2900" u="sng" dirty="0"/>
              <a:t>SZACOWANIE W RAMACH JEDNEGO ZAMÓWIENIA</a:t>
            </a:r>
          </a:p>
        </p:txBody>
      </p:sp>
      <p:sp>
        <p:nvSpPr>
          <p:cNvPr id="3" name="Symbol zastępczy zawartości 2">
            <a:extLst>
              <a:ext uri="{FF2B5EF4-FFF2-40B4-BE49-F238E27FC236}">
                <a16:creationId xmlns="" xmlns:a16="http://schemas.microsoft.com/office/drawing/2014/main" id="{4C5B54DE-8A77-436C-970C-87002A286717}"/>
              </a:ext>
            </a:extLst>
          </p:cNvPr>
          <p:cNvSpPr>
            <a:spLocks noGrp="1"/>
          </p:cNvSpPr>
          <p:nvPr>
            <p:ph idx="1"/>
          </p:nvPr>
        </p:nvSpPr>
        <p:spPr>
          <a:xfrm>
            <a:off x="643812" y="1308055"/>
            <a:ext cx="9685176" cy="4526732"/>
          </a:xfrm>
        </p:spPr>
        <p:txBody>
          <a:bodyPr/>
          <a:lstStyle/>
          <a:p>
            <a:r>
              <a:rPr lang="pl-PL" sz="2400" dirty="0">
                <a:solidFill>
                  <a:srgbClr val="636160"/>
                </a:solidFill>
              </a:rPr>
              <a:t>Szacowanie </a:t>
            </a:r>
            <a:r>
              <a:rPr lang="pl-PL" altLang="pl-PL" sz="2400" dirty="0">
                <a:solidFill>
                  <a:srgbClr val="636160"/>
                </a:solidFill>
              </a:rPr>
              <a:t> wartości zamówień realizowanych z wykorzystaniem środków unijnych, nie różnie się od zamówień realizowanych ze środków unijnych, nie różni się od zamówień realizowanych ze środków pochodzących z budżetu jednostek finansów publicznych. Autonomiczne źródła finansowania nie decydują o kwalifikacji zamówień jako odrębnych.</a:t>
            </a:r>
          </a:p>
          <a:p>
            <a:r>
              <a:rPr lang="pl-PL" sz="2400" u="sng" dirty="0">
                <a:solidFill>
                  <a:srgbClr val="636160"/>
                </a:solidFill>
              </a:rPr>
              <a:t>Odmienności wobec zamawiających nie zobowiązanych do stonowania ustaw</a:t>
            </a:r>
          </a:p>
          <a:p>
            <a:r>
              <a:rPr lang="pl-PL" sz="2400" u="sng" dirty="0" err="1">
                <a:solidFill>
                  <a:srgbClr val="636160"/>
                </a:solidFill>
              </a:rPr>
              <a:t>Pzp</a:t>
            </a:r>
            <a:r>
              <a:rPr lang="pl-PL" sz="2400" u="sng" dirty="0">
                <a:solidFill>
                  <a:srgbClr val="636160"/>
                </a:solidFill>
              </a:rPr>
              <a:t> (6.5 pkt 12 wytycznych)</a:t>
            </a:r>
          </a:p>
        </p:txBody>
      </p:sp>
    </p:spTree>
    <p:extLst>
      <p:ext uri="{BB962C8B-B14F-4D97-AF65-F5344CB8AC3E}">
        <p14:creationId xmlns:p14="http://schemas.microsoft.com/office/powerpoint/2010/main" val="3850303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380C7BEA-C748-4111-881E-883BB3580826}"/>
              </a:ext>
            </a:extLst>
          </p:cNvPr>
          <p:cNvSpPr>
            <a:spLocks noGrp="1"/>
          </p:cNvSpPr>
          <p:nvPr>
            <p:ph type="title"/>
          </p:nvPr>
        </p:nvSpPr>
        <p:spPr>
          <a:xfrm>
            <a:off x="577937" y="821906"/>
            <a:ext cx="7816697" cy="1068040"/>
          </a:xfrm>
        </p:spPr>
        <p:txBody>
          <a:bodyPr>
            <a:normAutofit/>
          </a:bodyPr>
          <a:lstStyle/>
          <a:p>
            <a:pPr algn="just" eaLnBrk="1" hangingPunct="1"/>
            <a:r>
              <a:rPr lang="pl-PL" altLang="pl-PL" sz="2900" u="sng" dirty="0"/>
              <a:t>SZACOWANIE W RAMACH JEDNEGO ZAMÓWIENIA</a:t>
            </a:r>
          </a:p>
        </p:txBody>
      </p:sp>
      <p:sp>
        <p:nvSpPr>
          <p:cNvPr id="9" name="Rectangle 3">
            <a:extLst>
              <a:ext uri="{FF2B5EF4-FFF2-40B4-BE49-F238E27FC236}">
                <a16:creationId xmlns="" xmlns:a16="http://schemas.microsoft.com/office/drawing/2014/main" id="{42EC25AC-9205-4B57-9E34-C7AE9ED8C84B}"/>
              </a:ext>
            </a:extLst>
          </p:cNvPr>
          <p:cNvSpPr txBox="1">
            <a:spLocks/>
          </p:cNvSpPr>
          <p:nvPr/>
        </p:nvSpPr>
        <p:spPr bwMode="auto">
          <a:xfrm>
            <a:off x="577937" y="1690441"/>
            <a:ext cx="9452471"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pl-PL" altLang="pl-PL" sz="2400" b="0" i="0" u="none" strike="noStrike" kern="1200" cap="none" spc="0" normalizeH="0" baseline="0" noProof="0" dirty="0">
                <a:ln>
                  <a:noFill/>
                </a:ln>
                <a:solidFill>
                  <a:srgbClr val="636160"/>
                </a:solidFill>
                <a:effectLst/>
                <a:uLnTx/>
                <a:uFillTx/>
                <a:latin typeface="Calibri"/>
                <a:ea typeface="+mn-ea"/>
                <a:cs typeface="+mn-cs"/>
              </a:rPr>
              <a:t>niedopuszczalną praktyką jest określenie przez zamawiającego jedynie górnej granicy swojego zobowiązania, bez wskazania nawet minimalnej ilości, czy wartości, którą na pewno wyda na potrzeby realizacji przedmiotu zamówienia. „Taki sposób określenia przedmiotu zamówienia nie spełnia wymogów należytego opisu przedmiotu zamówienia, który nakazuje, aby przedmiot zamówienia był opisany w sposób wyczerpujący i konkretny”.</a:t>
            </a:r>
          </a:p>
        </p:txBody>
      </p:sp>
    </p:spTree>
    <p:extLst>
      <p:ext uri="{BB962C8B-B14F-4D97-AF65-F5344CB8AC3E}">
        <p14:creationId xmlns:p14="http://schemas.microsoft.com/office/powerpoint/2010/main" val="524354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9D2797A6-0AB4-4E43-8DBA-EEFEECC7E165}"/>
              </a:ext>
            </a:extLst>
          </p:cNvPr>
          <p:cNvSpPr>
            <a:spLocks noGrp="1"/>
          </p:cNvSpPr>
          <p:nvPr>
            <p:ph type="title"/>
          </p:nvPr>
        </p:nvSpPr>
        <p:spPr>
          <a:xfrm>
            <a:off x="544686" y="888409"/>
            <a:ext cx="7816697" cy="1068040"/>
          </a:xfrm>
        </p:spPr>
        <p:txBody>
          <a:bodyPr>
            <a:normAutofit/>
          </a:bodyPr>
          <a:lstStyle/>
          <a:p>
            <a:pPr algn="just" eaLnBrk="1" hangingPunct="1"/>
            <a:r>
              <a:rPr lang="pl-PL" altLang="pl-PL" sz="2900" u="sng" dirty="0"/>
              <a:t>SZACOWANIE ZAMÓWIEŃ NIEPLANOWANYCH</a:t>
            </a:r>
          </a:p>
        </p:txBody>
      </p:sp>
      <p:sp>
        <p:nvSpPr>
          <p:cNvPr id="7" name="Rectangle 3">
            <a:extLst>
              <a:ext uri="{FF2B5EF4-FFF2-40B4-BE49-F238E27FC236}">
                <a16:creationId xmlns="" xmlns:a16="http://schemas.microsoft.com/office/drawing/2014/main" id="{B4442246-C316-4113-BA31-139FCAAD8B49}"/>
              </a:ext>
            </a:extLst>
          </p:cNvPr>
          <p:cNvSpPr>
            <a:spLocks noGrp="1" noChangeArrowheads="1"/>
          </p:cNvSpPr>
          <p:nvPr>
            <p:ph idx="1"/>
          </p:nvPr>
        </p:nvSpPr>
        <p:spPr>
          <a:xfrm>
            <a:off x="544686" y="1823445"/>
            <a:ext cx="9635012" cy="2952750"/>
          </a:xfrm>
        </p:spPr>
        <p:txBody>
          <a:bodyPr>
            <a:normAutofit/>
          </a:bodyPr>
          <a:lstStyle/>
          <a:p>
            <a:pPr marL="0" indent="0" algn="just">
              <a:buFont typeface="Arial" panose="020B0604020202020204" pitchFamily="34" charset="0"/>
              <a:buNone/>
              <a:defRPr/>
            </a:pPr>
            <a:r>
              <a:rPr lang="pl-PL" sz="2400" dirty="0">
                <a:solidFill>
                  <a:srgbClr val="636160"/>
                </a:solidFill>
                <a:latin typeface="Calibri" panose="020F0502020204030204" pitchFamily="34" charset="0"/>
                <a:cs typeface="Calibri" panose="020F0502020204030204" pitchFamily="34" charset="0"/>
              </a:rPr>
              <a:t>Gdy potrzeba udzielenia określonego zamówienia ujawnia się dopiero po udzieleniu innego zamówienia tożsamego przedmiotowo to nie mamy bowiem do czynienia z nieuprawnionym dzieleniem zamówienia, z uwagi na fakt, iż brak jest tożsamości czasowej takich zamówień.</a:t>
            </a:r>
          </a:p>
        </p:txBody>
      </p:sp>
    </p:spTree>
    <p:extLst>
      <p:ext uri="{BB962C8B-B14F-4D97-AF65-F5344CB8AC3E}">
        <p14:creationId xmlns:p14="http://schemas.microsoft.com/office/powerpoint/2010/main" val="196706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BAB45538-F45E-4C0F-841E-BBA052A6429B}"/>
              </a:ext>
            </a:extLst>
          </p:cNvPr>
          <p:cNvSpPr>
            <a:spLocks noGrp="1"/>
          </p:cNvSpPr>
          <p:nvPr>
            <p:ph type="title"/>
          </p:nvPr>
        </p:nvSpPr>
        <p:spPr>
          <a:xfrm>
            <a:off x="567835" y="605775"/>
            <a:ext cx="7816697" cy="1068040"/>
          </a:xfrm>
        </p:spPr>
        <p:txBody>
          <a:bodyPr>
            <a:normAutofit/>
          </a:bodyPr>
          <a:lstStyle/>
          <a:p>
            <a:pPr algn="l"/>
            <a:r>
              <a:rPr lang="pl-PL" altLang="pl-PL" sz="2900" u="sng" dirty="0"/>
              <a:t>WYŁĄCZENIA</a:t>
            </a:r>
          </a:p>
        </p:txBody>
      </p:sp>
      <p:sp>
        <p:nvSpPr>
          <p:cNvPr id="7" name="Symbol zastępczy zawartości 2">
            <a:extLst>
              <a:ext uri="{FF2B5EF4-FFF2-40B4-BE49-F238E27FC236}">
                <a16:creationId xmlns="" xmlns:a16="http://schemas.microsoft.com/office/drawing/2014/main" id="{9CB22679-ACE8-4E97-823F-A0CE696F9523}"/>
              </a:ext>
            </a:extLst>
          </p:cNvPr>
          <p:cNvSpPr>
            <a:spLocks noGrp="1"/>
          </p:cNvSpPr>
          <p:nvPr>
            <p:ph idx="1"/>
          </p:nvPr>
        </p:nvSpPr>
        <p:spPr>
          <a:xfrm>
            <a:off x="567835" y="1308055"/>
            <a:ext cx="9742492" cy="5761037"/>
          </a:xfrm>
        </p:spPr>
        <p:txBody>
          <a:bodyPr>
            <a:normAutofit/>
          </a:bodyPr>
          <a:lstStyle/>
          <a:p>
            <a:pPr algn="just">
              <a:defRPr/>
            </a:pPr>
            <a:r>
              <a:rPr lang="pl-PL" sz="2400" dirty="0">
                <a:solidFill>
                  <a:srgbClr val="636160"/>
                </a:solidFill>
              </a:rPr>
              <a:t>Procedur określonych w niniejszym podrozdziale nie stosuje się do:</a:t>
            </a:r>
          </a:p>
          <a:p>
            <a:pPr marL="0" indent="0" algn="just">
              <a:buFont typeface="Arial" panose="020B0604020202020204" pitchFamily="34" charset="0"/>
              <a:buNone/>
              <a:defRPr/>
            </a:pPr>
            <a:r>
              <a:rPr lang="pl-PL" sz="2400" dirty="0">
                <a:solidFill>
                  <a:srgbClr val="636160"/>
                </a:solidFill>
              </a:rPr>
              <a:t>a) zamówień określonych w art. 4 </a:t>
            </a:r>
            <a:r>
              <a:rPr lang="pl-PL" sz="2400" dirty="0" err="1">
                <a:solidFill>
                  <a:srgbClr val="636160"/>
                </a:solidFill>
              </a:rPr>
              <a:t>Pzp</a:t>
            </a:r>
            <a:r>
              <a:rPr lang="pl-PL" sz="2400" dirty="0">
                <a:solidFill>
                  <a:srgbClr val="636160"/>
                </a:solidFill>
              </a:rPr>
              <a:t>, z wyjątkiem zamówień określonych</a:t>
            </a:r>
            <a:br>
              <a:rPr lang="pl-PL" sz="2400" dirty="0">
                <a:solidFill>
                  <a:srgbClr val="636160"/>
                </a:solidFill>
              </a:rPr>
            </a:br>
            <a:r>
              <a:rPr lang="pl-PL" sz="2400" dirty="0">
                <a:solidFill>
                  <a:srgbClr val="636160"/>
                </a:solidFill>
              </a:rPr>
              <a:t>w art. 4 pkt 8 </a:t>
            </a:r>
            <a:r>
              <a:rPr lang="pl-PL" sz="2400" dirty="0" err="1">
                <a:solidFill>
                  <a:srgbClr val="636160"/>
                </a:solidFill>
              </a:rPr>
              <a:t>Pzp</a:t>
            </a:r>
            <a:r>
              <a:rPr lang="pl-PL" sz="2400" dirty="0">
                <a:solidFill>
                  <a:srgbClr val="636160"/>
                </a:solidFill>
              </a:rPr>
              <a:t>, przy czym udzielenie zamówienia, którego przedmiotem jest nabycie własności lub innych praw do istniejących budynków lub nieruchomości przez podmiot Niebędący zamawiającym w rozumieniu </a:t>
            </a:r>
            <a:r>
              <a:rPr lang="pl-PL" sz="2400" dirty="0" err="1">
                <a:solidFill>
                  <a:srgbClr val="636160"/>
                </a:solidFill>
              </a:rPr>
              <a:t>Pzp</a:t>
            </a:r>
            <a:r>
              <a:rPr lang="pl-PL" sz="2400" dirty="0">
                <a:solidFill>
                  <a:srgbClr val="636160"/>
                </a:solidFill>
              </a:rPr>
              <a:t/>
            </a:r>
            <a:br>
              <a:rPr lang="pl-PL" sz="2400" dirty="0">
                <a:solidFill>
                  <a:srgbClr val="636160"/>
                </a:solidFill>
              </a:rPr>
            </a:br>
            <a:r>
              <a:rPr lang="pl-PL" sz="2400" dirty="0">
                <a:solidFill>
                  <a:srgbClr val="636160"/>
                </a:solidFill>
              </a:rPr>
              <a:t>z pominięciem zasady konkurencyjności jest możliwe jedynie w przypadku braku powiązań osobowych i kapitałowych, o których mowa w sekcji 6.5.2 pkt 2 lit. a, oraz do zamówień określonych w art. 4d </a:t>
            </a:r>
            <a:r>
              <a:rPr lang="pl-PL" sz="2400" dirty="0" err="1">
                <a:solidFill>
                  <a:srgbClr val="636160"/>
                </a:solidFill>
              </a:rPr>
              <a:t>Pzp</a:t>
            </a:r>
            <a:r>
              <a:rPr lang="pl-PL" sz="2400" dirty="0">
                <a:solidFill>
                  <a:srgbClr val="636160"/>
                </a:solidFill>
              </a:rPr>
              <a:t>, </a:t>
            </a:r>
          </a:p>
        </p:txBody>
      </p:sp>
    </p:spTree>
    <p:extLst>
      <p:ext uri="{BB962C8B-B14F-4D97-AF65-F5344CB8AC3E}">
        <p14:creationId xmlns:p14="http://schemas.microsoft.com/office/powerpoint/2010/main" val="4005128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28F7EFD-533E-46F6-8572-44623CC26D18}"/>
              </a:ext>
            </a:extLst>
          </p:cNvPr>
          <p:cNvSpPr>
            <a:spLocks noGrp="1"/>
          </p:cNvSpPr>
          <p:nvPr>
            <p:ph type="title"/>
          </p:nvPr>
        </p:nvSpPr>
        <p:spPr>
          <a:xfrm>
            <a:off x="511436" y="699599"/>
            <a:ext cx="7816697" cy="1068040"/>
          </a:xfrm>
        </p:spPr>
        <p:txBody>
          <a:bodyPr>
            <a:normAutofit/>
          </a:bodyPr>
          <a:lstStyle/>
          <a:p>
            <a:pPr algn="l"/>
            <a:r>
              <a:rPr lang="pl-PL" altLang="pl-PL" sz="2900" u="sng" dirty="0"/>
              <a:t>ROZEZNANIE RYNKU</a:t>
            </a:r>
          </a:p>
        </p:txBody>
      </p:sp>
      <p:sp>
        <p:nvSpPr>
          <p:cNvPr id="7" name="Symbol zastępczy zawartości 2">
            <a:extLst>
              <a:ext uri="{FF2B5EF4-FFF2-40B4-BE49-F238E27FC236}">
                <a16:creationId xmlns="" xmlns:a16="http://schemas.microsoft.com/office/drawing/2014/main" id="{C2BB8290-168D-451C-B455-11E35EF1C19F}"/>
              </a:ext>
            </a:extLst>
          </p:cNvPr>
          <p:cNvSpPr>
            <a:spLocks noGrp="1"/>
          </p:cNvSpPr>
          <p:nvPr>
            <p:ph idx="1"/>
          </p:nvPr>
        </p:nvSpPr>
        <p:spPr>
          <a:xfrm>
            <a:off x="511436" y="1651261"/>
            <a:ext cx="9640270" cy="5761037"/>
          </a:xfrm>
        </p:spPr>
        <p:txBody>
          <a:bodyPr/>
          <a:lstStyle/>
          <a:p>
            <a:pPr algn="just"/>
            <a:r>
              <a:rPr lang="pl-PL" altLang="pl-PL" sz="2400" dirty="0">
                <a:solidFill>
                  <a:srgbClr val="636160"/>
                </a:solidFill>
              </a:rPr>
              <a:t>Cel rozeznania – wykazanie, że cena zakupu nie jest wyższa </a:t>
            </a:r>
            <a:br>
              <a:rPr lang="pl-PL" altLang="pl-PL" sz="2400" dirty="0">
                <a:solidFill>
                  <a:srgbClr val="636160"/>
                </a:solidFill>
              </a:rPr>
            </a:br>
            <a:r>
              <a:rPr lang="pl-PL" altLang="pl-PL" sz="2400" dirty="0">
                <a:solidFill>
                  <a:srgbClr val="636160"/>
                </a:solidFill>
              </a:rPr>
              <a:t>od ceny rynkowej</a:t>
            </a:r>
          </a:p>
          <a:p>
            <a:pPr algn="just"/>
            <a:r>
              <a:rPr lang="pl-PL" altLang="pl-PL" sz="2400" dirty="0">
                <a:solidFill>
                  <a:srgbClr val="636160"/>
                </a:solidFill>
              </a:rPr>
              <a:t>Dokumentacja –minimum to wydruk zapytania ofertowego oraz otrzymanie oferty lub zapytanie rozesłane do co najmniej trzech wykonawców</a:t>
            </a:r>
            <a:br>
              <a:rPr lang="pl-PL" altLang="pl-PL" sz="2400" dirty="0">
                <a:solidFill>
                  <a:srgbClr val="636160"/>
                </a:solidFill>
              </a:rPr>
            </a:br>
            <a:r>
              <a:rPr lang="pl-PL" altLang="pl-PL" sz="2400" dirty="0">
                <a:solidFill>
                  <a:srgbClr val="636160"/>
                </a:solidFill>
              </a:rPr>
              <a:t>z ofertami</a:t>
            </a:r>
          </a:p>
          <a:p>
            <a:pPr algn="just"/>
            <a:r>
              <a:rPr lang="pl-PL" altLang="pl-PL" sz="2400" dirty="0">
                <a:solidFill>
                  <a:srgbClr val="636160"/>
                </a:solidFill>
              </a:rPr>
              <a:t>Odstępstwa od zasad</a:t>
            </a:r>
          </a:p>
        </p:txBody>
      </p:sp>
    </p:spTree>
    <p:extLst>
      <p:ext uri="{BB962C8B-B14F-4D97-AF65-F5344CB8AC3E}">
        <p14:creationId xmlns:p14="http://schemas.microsoft.com/office/powerpoint/2010/main" val="3298162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485A4BA2-85B2-4644-8ABB-72FAAC754B0A}"/>
              </a:ext>
            </a:extLst>
          </p:cNvPr>
          <p:cNvSpPr>
            <a:spLocks noGrp="1"/>
          </p:cNvSpPr>
          <p:nvPr>
            <p:ph type="title"/>
          </p:nvPr>
        </p:nvSpPr>
        <p:spPr>
          <a:xfrm>
            <a:off x="466121" y="489193"/>
            <a:ext cx="7816697" cy="1068040"/>
          </a:xfrm>
        </p:spPr>
        <p:txBody>
          <a:bodyPr>
            <a:normAutofit/>
          </a:bodyPr>
          <a:lstStyle/>
          <a:p>
            <a:pPr algn="l"/>
            <a:r>
              <a:rPr lang="pl-PL" altLang="pl-PL" sz="2900" u="sng" dirty="0"/>
              <a:t>ZASADA KONKURENCYJNOŚCI </a:t>
            </a:r>
          </a:p>
        </p:txBody>
      </p:sp>
      <p:sp>
        <p:nvSpPr>
          <p:cNvPr id="5" name="Symbol zastępczy zawartości 2">
            <a:extLst>
              <a:ext uri="{FF2B5EF4-FFF2-40B4-BE49-F238E27FC236}">
                <a16:creationId xmlns="" xmlns:a16="http://schemas.microsoft.com/office/drawing/2014/main" id="{F8AAFE6D-2B18-4326-A3D4-4BBE8E9D680C}"/>
              </a:ext>
            </a:extLst>
          </p:cNvPr>
          <p:cNvSpPr>
            <a:spLocks noGrp="1"/>
          </p:cNvSpPr>
          <p:nvPr>
            <p:ph idx="1"/>
          </p:nvPr>
        </p:nvSpPr>
        <p:spPr>
          <a:xfrm>
            <a:off x="466121" y="1308055"/>
            <a:ext cx="10515600" cy="4526732"/>
          </a:xfrm>
        </p:spPr>
        <p:txBody>
          <a:bodyPr>
            <a:normAutofit fontScale="92500" lnSpcReduction="20000"/>
          </a:bodyPr>
          <a:lstStyle/>
          <a:p>
            <a:pPr algn="just">
              <a:buFontTx/>
              <a:buChar char="-"/>
            </a:pPr>
            <a:r>
              <a:rPr lang="pl-PL" altLang="pl-PL" sz="2600" dirty="0">
                <a:solidFill>
                  <a:srgbClr val="636160"/>
                </a:solidFill>
              </a:rPr>
              <a:t> POWIĄZANIA OSOBOWO KAPITAŁOWE JAKO PRZESŁANKA WYŁĄCZAJĄCA MOŻLIWOŚĆ UDZIELENIA ZAMÓWIENIA;</a:t>
            </a:r>
          </a:p>
          <a:p>
            <a:pPr algn="just">
              <a:buFontTx/>
              <a:buChar char="-"/>
            </a:pPr>
            <a:r>
              <a:rPr lang="pl-PL" altLang="pl-PL" sz="2600" dirty="0">
                <a:solidFill>
                  <a:srgbClr val="636160"/>
                </a:solidFill>
              </a:rPr>
              <a:t> OPIS PRZEDMIOTU ZAMÓWIENIA;</a:t>
            </a:r>
          </a:p>
          <a:p>
            <a:pPr algn="just">
              <a:buFontTx/>
              <a:buChar char="-"/>
            </a:pPr>
            <a:r>
              <a:rPr lang="pl-PL" altLang="pl-PL" sz="2600" dirty="0">
                <a:solidFill>
                  <a:srgbClr val="636160"/>
                </a:solidFill>
              </a:rPr>
              <a:t> WARUNKI UDZIAŁU W POSTĘPOWANIU;</a:t>
            </a:r>
          </a:p>
          <a:p>
            <a:pPr algn="just">
              <a:buFontTx/>
              <a:buChar char="-"/>
            </a:pPr>
            <a:r>
              <a:rPr lang="pl-PL" altLang="pl-PL" sz="2600" dirty="0">
                <a:solidFill>
                  <a:srgbClr val="636160"/>
                </a:solidFill>
              </a:rPr>
              <a:t> KRYTERIA OCENY OFERT;</a:t>
            </a:r>
          </a:p>
          <a:p>
            <a:pPr algn="just">
              <a:buFontTx/>
              <a:buChar char="-"/>
            </a:pPr>
            <a:r>
              <a:rPr lang="pl-PL" altLang="pl-PL" sz="2600" dirty="0">
                <a:solidFill>
                  <a:srgbClr val="636160"/>
                </a:solidFill>
              </a:rPr>
              <a:t> TERMINY;</a:t>
            </a:r>
          </a:p>
          <a:p>
            <a:pPr algn="just">
              <a:buFontTx/>
              <a:buChar char="-"/>
            </a:pPr>
            <a:r>
              <a:rPr lang="pl-PL" altLang="pl-PL" sz="2600" dirty="0">
                <a:solidFill>
                  <a:srgbClr val="636160"/>
                </a:solidFill>
              </a:rPr>
              <a:t> PROCEDURA;</a:t>
            </a:r>
          </a:p>
          <a:p>
            <a:pPr algn="just">
              <a:buFontTx/>
              <a:buChar char="-"/>
            </a:pPr>
            <a:r>
              <a:rPr lang="pl-PL" altLang="pl-PL" sz="2600" dirty="0">
                <a:solidFill>
                  <a:srgbClr val="636160"/>
                </a:solidFill>
              </a:rPr>
              <a:t> KONTAKT Z WYKONAWCAMI;</a:t>
            </a:r>
          </a:p>
          <a:p>
            <a:pPr algn="just">
              <a:buFontTx/>
              <a:buChar char="-"/>
            </a:pPr>
            <a:r>
              <a:rPr lang="pl-PL" altLang="pl-PL" sz="2600" dirty="0">
                <a:solidFill>
                  <a:srgbClr val="636160"/>
                </a:solidFill>
              </a:rPr>
              <a:t> PROTOKÓŁ;</a:t>
            </a:r>
          </a:p>
          <a:p>
            <a:pPr algn="just">
              <a:buFontTx/>
              <a:buChar char="-"/>
            </a:pPr>
            <a:r>
              <a:rPr lang="pl-PL" altLang="pl-PL" sz="2600" dirty="0">
                <a:solidFill>
                  <a:srgbClr val="636160"/>
                </a:solidFill>
              </a:rPr>
              <a:t> WYNIK POSTĘPOWANIA;</a:t>
            </a:r>
          </a:p>
          <a:p>
            <a:pPr algn="just">
              <a:buFontTx/>
              <a:buChar char="-"/>
            </a:pPr>
            <a:r>
              <a:rPr lang="pl-PL" altLang="pl-PL" sz="2600" dirty="0">
                <a:solidFill>
                  <a:srgbClr val="636160"/>
                </a:solidFill>
              </a:rPr>
              <a:t> ZMIANY UMOWY</a:t>
            </a:r>
          </a:p>
          <a:p>
            <a:pPr>
              <a:buFontTx/>
              <a:buChar char="-"/>
            </a:pPr>
            <a:endParaRPr lang="pl-PL" altLang="pl-PL" dirty="0">
              <a:solidFill>
                <a:srgbClr val="636160"/>
              </a:solidFill>
            </a:endParaRPr>
          </a:p>
        </p:txBody>
      </p:sp>
    </p:spTree>
    <p:extLst>
      <p:ext uri="{BB962C8B-B14F-4D97-AF65-F5344CB8AC3E}">
        <p14:creationId xmlns:p14="http://schemas.microsoft.com/office/powerpoint/2010/main" val="3411149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F45B53CF-13EF-4B10-A106-A8E100EA8F5B}"/>
              </a:ext>
            </a:extLst>
          </p:cNvPr>
          <p:cNvSpPr>
            <a:spLocks noGrp="1"/>
          </p:cNvSpPr>
          <p:nvPr>
            <p:ph type="title"/>
          </p:nvPr>
        </p:nvSpPr>
        <p:spPr>
          <a:xfrm>
            <a:off x="523211" y="386196"/>
            <a:ext cx="7816697" cy="1068040"/>
          </a:xfrm>
        </p:spPr>
        <p:txBody>
          <a:bodyPr>
            <a:normAutofit/>
          </a:bodyPr>
          <a:lstStyle/>
          <a:p>
            <a:pPr algn="just"/>
            <a:r>
              <a:rPr lang="pl-PL" altLang="pl-PL" sz="2900" u="sng" dirty="0"/>
              <a:t>POWIĄZANIA OSOBOWE I KAPITAŁOWE</a:t>
            </a:r>
          </a:p>
        </p:txBody>
      </p:sp>
      <p:sp>
        <p:nvSpPr>
          <p:cNvPr id="7" name="Symbol zastępczy zawartości 2">
            <a:extLst>
              <a:ext uri="{FF2B5EF4-FFF2-40B4-BE49-F238E27FC236}">
                <a16:creationId xmlns="" xmlns:a16="http://schemas.microsoft.com/office/drawing/2014/main" id="{1242817B-133E-41CE-8333-C6DBEBA6F387}"/>
              </a:ext>
            </a:extLst>
          </p:cNvPr>
          <p:cNvSpPr>
            <a:spLocks noGrp="1"/>
          </p:cNvSpPr>
          <p:nvPr>
            <p:ph idx="1"/>
          </p:nvPr>
        </p:nvSpPr>
        <p:spPr>
          <a:xfrm>
            <a:off x="523210" y="940289"/>
            <a:ext cx="9600503" cy="5531515"/>
          </a:xfrm>
        </p:spPr>
        <p:txBody>
          <a:bodyPr>
            <a:normAutofit/>
          </a:bodyPr>
          <a:lstStyle/>
          <a:p>
            <a:pPr marL="0" indent="0" algn="just">
              <a:buFont typeface="Arial" panose="020B0604020202020204" pitchFamily="34" charset="0"/>
              <a:buNone/>
              <a:defRPr/>
            </a:pPr>
            <a:r>
              <a:rPr lang="pl-PL" sz="2300" dirty="0">
                <a:solidFill>
                  <a:srgbClr val="636160"/>
                </a:solidFill>
              </a:rPr>
              <a:t>a) uczestniczeniu w spółce jako wspólnik spółki cywilnej </a:t>
            </a:r>
            <a:br>
              <a:rPr lang="pl-PL" sz="2300" dirty="0">
                <a:solidFill>
                  <a:srgbClr val="636160"/>
                </a:solidFill>
              </a:rPr>
            </a:br>
            <a:r>
              <a:rPr lang="pl-PL" sz="2300" dirty="0">
                <a:solidFill>
                  <a:srgbClr val="636160"/>
                </a:solidFill>
              </a:rPr>
              <a:t>lub spółki osobowej,</a:t>
            </a:r>
          </a:p>
          <a:p>
            <a:pPr marL="0" indent="0" algn="just">
              <a:buFont typeface="Arial" panose="020B0604020202020204" pitchFamily="34" charset="0"/>
              <a:buNone/>
              <a:defRPr/>
            </a:pPr>
            <a:r>
              <a:rPr lang="pl-PL" sz="2300" dirty="0">
                <a:solidFill>
                  <a:srgbClr val="636160"/>
                </a:solidFill>
              </a:rPr>
              <a:t>b) posiadaniu co najmniej 10% udziałów lub akcji, o ile niższy próg nie wynika</a:t>
            </a:r>
            <a:br>
              <a:rPr lang="pl-PL" sz="2300" dirty="0">
                <a:solidFill>
                  <a:srgbClr val="636160"/>
                </a:solidFill>
              </a:rPr>
            </a:br>
            <a:r>
              <a:rPr lang="pl-PL" sz="2300" dirty="0">
                <a:solidFill>
                  <a:srgbClr val="636160"/>
                </a:solidFill>
              </a:rPr>
              <a:t>z przepisów prawa lub nie został określony przez IZ PO,</a:t>
            </a:r>
          </a:p>
          <a:p>
            <a:pPr marL="0" indent="0" algn="just">
              <a:buFont typeface="Arial" panose="020B0604020202020204" pitchFamily="34" charset="0"/>
              <a:buNone/>
              <a:defRPr/>
            </a:pPr>
            <a:r>
              <a:rPr lang="pl-PL" sz="2300" dirty="0">
                <a:solidFill>
                  <a:srgbClr val="636160"/>
                </a:solidFill>
              </a:rPr>
              <a:t>c) pełnieniu funkcji członka organu nadzorczego lub zarządzającego, prokurenta, pełnomocnika,</a:t>
            </a:r>
          </a:p>
          <a:p>
            <a:pPr marL="0" indent="0" algn="just">
              <a:buFont typeface="Arial" panose="020B0604020202020204" pitchFamily="34" charset="0"/>
              <a:buNone/>
              <a:defRPr/>
            </a:pPr>
            <a:r>
              <a:rPr lang="pl-PL" sz="2300" dirty="0">
                <a:solidFill>
                  <a:srgbClr val="636160"/>
                </a:solidFill>
              </a:rPr>
              <a:t>d) pozostawaniu w związku małżeńskim, w stosunku pokrewieństwa lub  powinowactwa w linii prostej, pokrewieństwa drugiego stopnia lub powinowactwa drugiego stopnia w linii bocznej lub w stosunku przysposobienia, opieki lub kurateli.</a:t>
            </a:r>
          </a:p>
          <a:p>
            <a:pPr algn="just">
              <a:defRPr/>
            </a:pPr>
            <a:r>
              <a:rPr lang="pl-PL" sz="2300" dirty="0">
                <a:solidFill>
                  <a:srgbClr val="636160"/>
                </a:solidFill>
              </a:rPr>
              <a:t>KATALOG OTWARTY</a:t>
            </a:r>
          </a:p>
          <a:p>
            <a:pPr>
              <a:defRPr/>
            </a:pPr>
            <a:endParaRPr lang="pl-PL" dirty="0">
              <a:solidFill>
                <a:srgbClr val="636160"/>
              </a:solidFill>
            </a:endParaRPr>
          </a:p>
        </p:txBody>
      </p:sp>
    </p:spTree>
    <p:extLst>
      <p:ext uri="{BB962C8B-B14F-4D97-AF65-F5344CB8AC3E}">
        <p14:creationId xmlns:p14="http://schemas.microsoft.com/office/powerpoint/2010/main" val="228602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altLang="pl-PL" u="sng" dirty="0"/>
              <a:t/>
            </a:r>
            <a:br>
              <a:rPr lang="pl-PL" altLang="pl-PL" u="sng" dirty="0"/>
            </a:br>
            <a:endParaRPr lang="pl-PL" dirty="0"/>
          </a:p>
        </p:txBody>
      </p:sp>
      <p:sp>
        <p:nvSpPr>
          <p:cNvPr id="4" name="Tytuł 1">
            <a:extLst>
              <a:ext uri="{FF2B5EF4-FFF2-40B4-BE49-F238E27FC236}">
                <a16:creationId xmlns="" xmlns:a16="http://schemas.microsoft.com/office/drawing/2014/main" id="{8F6B9629-514C-4F07-8496-B5C29AAA7E07}"/>
              </a:ext>
            </a:extLst>
          </p:cNvPr>
          <p:cNvSpPr txBox="1">
            <a:spLocks/>
          </p:cNvSpPr>
          <p:nvPr/>
        </p:nvSpPr>
        <p:spPr>
          <a:xfrm>
            <a:off x="685800" y="572589"/>
            <a:ext cx="7772400" cy="93503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pPr>
              <a:defRPr/>
            </a:pPr>
            <a:r>
              <a:rPr lang="pl-PL" sz="2900" u="sng" dirty="0">
                <a:solidFill>
                  <a:srgbClr val="636160"/>
                </a:solidFill>
              </a:rPr>
              <a:t>PRZEPISY INTERTEMPORARNE (TZW PRAWO MIĘDZYCZASOWE)</a:t>
            </a:r>
          </a:p>
        </p:txBody>
      </p:sp>
      <p:sp>
        <p:nvSpPr>
          <p:cNvPr id="5" name="Symbol zastępczy tekstu 2">
            <a:extLst>
              <a:ext uri="{FF2B5EF4-FFF2-40B4-BE49-F238E27FC236}">
                <a16:creationId xmlns="" xmlns:a16="http://schemas.microsoft.com/office/drawing/2014/main" id="{BCD47569-D087-466B-AEDD-B90F25D69E88}"/>
              </a:ext>
            </a:extLst>
          </p:cNvPr>
          <p:cNvSpPr txBox="1">
            <a:spLocks/>
          </p:cNvSpPr>
          <p:nvPr/>
        </p:nvSpPr>
        <p:spPr>
          <a:xfrm>
            <a:off x="685800" y="1840200"/>
            <a:ext cx="9885784" cy="2305050"/>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pl-PL" sz="2400" dirty="0">
                <a:solidFill>
                  <a:srgbClr val="636160"/>
                </a:solidFill>
              </a:rPr>
              <a:t>Art. 19 ustawy z dnia 7 lipca 2017 r.</a:t>
            </a:r>
          </a:p>
          <a:p>
            <a:pPr>
              <a:defRPr/>
            </a:pPr>
            <a:r>
              <a:rPr lang="pl-PL" sz="2400" dirty="0">
                <a:solidFill>
                  <a:srgbClr val="636160"/>
                </a:solidFill>
              </a:rPr>
              <a:t>o zmianie ustawy o zasadach realizacji programów w zakresie polityki </a:t>
            </a:r>
            <a:r>
              <a:rPr lang="pl-PL" sz="2400" dirty="0">
                <a:solidFill>
                  <a:srgbClr val="636160"/>
                </a:solidFill>
                <a:cs typeface="Calibri" panose="020F0502020204030204" pitchFamily="34" charset="0"/>
              </a:rPr>
              <a:t>spójności</a:t>
            </a:r>
            <a:r>
              <a:rPr lang="pl-PL" sz="2400" dirty="0">
                <a:solidFill>
                  <a:srgbClr val="636160"/>
                </a:solidFill>
              </a:rPr>
              <a:t> finansowanych w perspektywie finansowej 2014-2020 oraz niektórych innych ustaw:</a:t>
            </a:r>
          </a:p>
          <a:p>
            <a:pPr>
              <a:defRPr/>
            </a:pPr>
            <a:endParaRPr lang="pl-PL" sz="2400" dirty="0">
              <a:solidFill>
                <a:srgbClr val="636160"/>
              </a:solidFill>
              <a:latin typeface="+mj-lt"/>
            </a:endParaRPr>
          </a:p>
        </p:txBody>
      </p:sp>
    </p:spTree>
    <p:extLst>
      <p:ext uri="{BB962C8B-B14F-4D97-AF65-F5344CB8AC3E}">
        <p14:creationId xmlns:p14="http://schemas.microsoft.com/office/powerpoint/2010/main" val="1087607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37123EC-DB08-44A7-AA72-B12E81F31409}"/>
              </a:ext>
            </a:extLst>
          </p:cNvPr>
          <p:cNvSpPr>
            <a:spLocks noGrp="1"/>
          </p:cNvSpPr>
          <p:nvPr>
            <p:ph type="title"/>
          </p:nvPr>
        </p:nvSpPr>
        <p:spPr>
          <a:xfrm>
            <a:off x="649001" y="838532"/>
            <a:ext cx="7816697" cy="1068040"/>
          </a:xfrm>
        </p:spPr>
        <p:txBody>
          <a:bodyPr>
            <a:normAutofit/>
          </a:bodyPr>
          <a:lstStyle/>
          <a:p>
            <a:pPr algn="just"/>
            <a:r>
              <a:rPr lang="pl-PL" altLang="pl-PL" sz="2900" u="sng" dirty="0"/>
              <a:t>ZASADA</a:t>
            </a:r>
          </a:p>
        </p:txBody>
      </p:sp>
      <p:sp>
        <p:nvSpPr>
          <p:cNvPr id="5" name="Symbol zastępczy zawartości 2">
            <a:extLst>
              <a:ext uri="{FF2B5EF4-FFF2-40B4-BE49-F238E27FC236}">
                <a16:creationId xmlns="" xmlns:a16="http://schemas.microsoft.com/office/drawing/2014/main" id="{CBC787E2-129C-4BAC-BC10-1CAE884CB766}"/>
              </a:ext>
            </a:extLst>
          </p:cNvPr>
          <p:cNvSpPr>
            <a:spLocks noGrp="1"/>
          </p:cNvSpPr>
          <p:nvPr>
            <p:ph idx="1"/>
          </p:nvPr>
        </p:nvSpPr>
        <p:spPr>
          <a:xfrm>
            <a:off x="649001" y="1773568"/>
            <a:ext cx="9465383" cy="4526732"/>
          </a:xfrm>
        </p:spPr>
        <p:txBody>
          <a:bodyPr>
            <a:normAutofit/>
          </a:bodyPr>
          <a:lstStyle/>
          <a:p>
            <a:pPr marL="0" indent="0" algn="just">
              <a:buFont typeface="Arial" panose="020B0604020202020204" pitchFamily="34" charset="0"/>
              <a:buNone/>
            </a:pPr>
            <a:r>
              <a:rPr lang="pl-PL" altLang="pl-PL" sz="2400" dirty="0">
                <a:solidFill>
                  <a:srgbClr val="636160"/>
                </a:solidFill>
              </a:rPr>
              <a:t>wzajemne powiązania między beneficjentem lub osobami upoważnionymi do zaciągania zobowiązań w imieniu beneficjenta lub osobami wykonującymi w imieniu beneficjenta czynności związane</a:t>
            </a:r>
            <a:br>
              <a:rPr lang="pl-PL" altLang="pl-PL" sz="2400" dirty="0">
                <a:solidFill>
                  <a:srgbClr val="636160"/>
                </a:solidFill>
              </a:rPr>
            </a:br>
            <a:r>
              <a:rPr lang="pl-PL" altLang="pl-PL" sz="2400" dirty="0">
                <a:solidFill>
                  <a:srgbClr val="636160"/>
                </a:solidFill>
              </a:rPr>
              <a:t>z przeprowadzeniem procedury wyboru wykonawcy a wykonawcą,</a:t>
            </a:r>
          </a:p>
        </p:txBody>
      </p:sp>
    </p:spTree>
    <p:extLst>
      <p:ext uri="{BB962C8B-B14F-4D97-AF65-F5344CB8AC3E}">
        <p14:creationId xmlns:p14="http://schemas.microsoft.com/office/powerpoint/2010/main" val="533560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D578104F-47A3-4199-B773-A2E89CAFE9EB}"/>
              </a:ext>
            </a:extLst>
          </p:cNvPr>
          <p:cNvSpPr>
            <a:spLocks noGrp="1"/>
          </p:cNvSpPr>
          <p:nvPr>
            <p:ph type="title"/>
          </p:nvPr>
        </p:nvSpPr>
        <p:spPr>
          <a:xfrm>
            <a:off x="581112" y="860686"/>
            <a:ext cx="7816697" cy="1068040"/>
          </a:xfrm>
        </p:spPr>
        <p:txBody>
          <a:bodyPr>
            <a:normAutofit/>
          </a:bodyPr>
          <a:lstStyle/>
          <a:p>
            <a:r>
              <a:rPr lang="pl-PL" altLang="pl-PL" sz="2900" u="sng" dirty="0"/>
              <a:t>BEZSTRONNOŚĆ I OBIEKTYWIZM</a:t>
            </a:r>
            <a:r>
              <a:rPr lang="pl-PL" altLang="pl-PL" sz="2900" dirty="0"/>
              <a:t>		</a:t>
            </a:r>
          </a:p>
        </p:txBody>
      </p:sp>
      <p:sp>
        <p:nvSpPr>
          <p:cNvPr id="7" name="Symbol zastępczy zawartości 2">
            <a:extLst>
              <a:ext uri="{FF2B5EF4-FFF2-40B4-BE49-F238E27FC236}">
                <a16:creationId xmlns="" xmlns:a16="http://schemas.microsoft.com/office/drawing/2014/main" id="{BCE0204E-922D-4021-AA90-159017373B19}"/>
              </a:ext>
            </a:extLst>
          </p:cNvPr>
          <p:cNvSpPr>
            <a:spLocks noGrp="1"/>
          </p:cNvSpPr>
          <p:nvPr>
            <p:ph idx="1"/>
          </p:nvPr>
        </p:nvSpPr>
        <p:spPr>
          <a:xfrm>
            <a:off x="581112" y="1779097"/>
            <a:ext cx="9327998" cy="2592388"/>
          </a:xfrm>
        </p:spPr>
        <p:txBody>
          <a:bodyPr/>
          <a:lstStyle/>
          <a:p>
            <a:pPr marL="0" indent="0" algn="just">
              <a:buFont typeface="Arial" panose="020B0604020202020204" pitchFamily="34" charset="0"/>
              <a:buNone/>
            </a:pPr>
            <a:r>
              <a:rPr lang="pl-PL" altLang="pl-PL" sz="2400" dirty="0">
                <a:solidFill>
                  <a:srgbClr val="636160"/>
                </a:solidFill>
              </a:rPr>
              <a:t>oświadczenie/oświadczenia o braku powiązań z wykonawcami, którzy złożyli oferty, </a:t>
            </a:r>
            <a:r>
              <a:rPr lang="pl-PL" altLang="pl-PL" sz="2400" b="1" u="sng" dirty="0">
                <a:solidFill>
                  <a:srgbClr val="636160"/>
                </a:solidFill>
              </a:rPr>
              <a:t>podpisane przez osoby wykonujące w imieniu zamawiającego czynności</a:t>
            </a:r>
            <a:r>
              <a:rPr lang="pl-PL" altLang="pl-PL" sz="2400" b="1" dirty="0">
                <a:solidFill>
                  <a:srgbClr val="636160"/>
                </a:solidFill>
              </a:rPr>
              <a:t> </a:t>
            </a:r>
            <a:r>
              <a:rPr lang="pl-PL" altLang="pl-PL" sz="2400" dirty="0">
                <a:solidFill>
                  <a:srgbClr val="636160"/>
                </a:solidFill>
              </a:rPr>
              <a:t>związane z procedurą wyboru wykonawcy, w tym biorące udział w procesie oceny ofert</a:t>
            </a:r>
          </a:p>
          <a:p>
            <a:pPr marL="0" indent="0">
              <a:buFont typeface="Arial" panose="020B0604020202020204" pitchFamily="34" charset="0"/>
              <a:buNone/>
            </a:pPr>
            <a:endParaRPr lang="pl-PL" altLang="pl-PL" dirty="0">
              <a:solidFill>
                <a:srgbClr val="636160"/>
              </a:solidFill>
            </a:endParaRPr>
          </a:p>
          <a:p>
            <a:pPr marL="0" indent="0">
              <a:buFont typeface="Arial" panose="020B0604020202020204" pitchFamily="34" charset="0"/>
              <a:buNone/>
            </a:pPr>
            <a:endParaRPr lang="pl-PL" altLang="pl-PL" dirty="0">
              <a:solidFill>
                <a:srgbClr val="636160"/>
              </a:solidFill>
            </a:endParaRPr>
          </a:p>
        </p:txBody>
      </p:sp>
    </p:spTree>
    <p:extLst>
      <p:ext uri="{BB962C8B-B14F-4D97-AF65-F5344CB8AC3E}">
        <p14:creationId xmlns:p14="http://schemas.microsoft.com/office/powerpoint/2010/main" val="3225796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7D71337-AF37-47C5-8242-1A6284E2F989}"/>
              </a:ext>
            </a:extLst>
          </p:cNvPr>
          <p:cNvSpPr>
            <a:spLocks noGrp="1"/>
          </p:cNvSpPr>
          <p:nvPr>
            <p:ph type="title"/>
          </p:nvPr>
        </p:nvSpPr>
        <p:spPr>
          <a:xfrm>
            <a:off x="611188" y="605775"/>
            <a:ext cx="7816697" cy="1068040"/>
          </a:xfrm>
        </p:spPr>
        <p:txBody>
          <a:bodyPr>
            <a:normAutofit/>
          </a:bodyPr>
          <a:lstStyle/>
          <a:p>
            <a:pPr algn="just"/>
            <a:r>
              <a:rPr lang="pl-PL" altLang="pl-PL" sz="2900" u="sng" dirty="0"/>
              <a:t>OPIS PRZEDMIOTU ZAMÓWIENIA</a:t>
            </a:r>
          </a:p>
        </p:txBody>
      </p:sp>
      <p:sp>
        <p:nvSpPr>
          <p:cNvPr id="7" name="Symbol zastępczy zawartości 2">
            <a:extLst>
              <a:ext uri="{FF2B5EF4-FFF2-40B4-BE49-F238E27FC236}">
                <a16:creationId xmlns="" xmlns:a16="http://schemas.microsoft.com/office/drawing/2014/main" id="{791323EA-8340-4806-9127-E44AFB163049}"/>
              </a:ext>
            </a:extLst>
          </p:cNvPr>
          <p:cNvSpPr>
            <a:spLocks noGrp="1"/>
          </p:cNvSpPr>
          <p:nvPr>
            <p:ph idx="1"/>
          </p:nvPr>
        </p:nvSpPr>
        <p:spPr>
          <a:xfrm>
            <a:off x="611188" y="1443326"/>
            <a:ext cx="9596502" cy="5761037"/>
          </a:xfrm>
        </p:spPr>
        <p:txBody>
          <a:bodyPr/>
          <a:lstStyle/>
          <a:p>
            <a:pPr algn="just">
              <a:buFontTx/>
              <a:buChar char="-"/>
            </a:pPr>
            <a:r>
              <a:rPr lang="pl-PL" altLang="pl-PL" sz="2400" dirty="0">
                <a:solidFill>
                  <a:srgbClr val="636160"/>
                </a:solidFill>
              </a:rPr>
              <a:t> Wyczerpująco i jednoznacznie – wszelkie niejasności tłumaczy się na korzyść wykonawcy; </a:t>
            </a:r>
          </a:p>
          <a:p>
            <a:pPr algn="just">
              <a:buFontTx/>
              <a:buChar char="-"/>
            </a:pPr>
            <a:r>
              <a:rPr lang="pl-PL" altLang="pl-PL" sz="2400" dirty="0">
                <a:solidFill>
                  <a:srgbClr val="636160"/>
                </a:solidFill>
              </a:rPr>
              <a:t> Błędy w opisie przedmiotu zamówienia mogą skutkować koniecznością nabycia towaru niezgodnego z intencją zamawiającego</a:t>
            </a:r>
          </a:p>
          <a:p>
            <a:pPr algn="just">
              <a:buFontTx/>
              <a:buChar char="-"/>
            </a:pPr>
            <a:r>
              <a:rPr lang="pl-PL" altLang="pl-PL" sz="2400" dirty="0">
                <a:solidFill>
                  <a:srgbClr val="636160"/>
                </a:solidFill>
              </a:rPr>
              <a:t> Brak możliwości wskazywania na określone dobro z nazwy, zarówno bezpośrednio jak i pośrednio;</a:t>
            </a:r>
          </a:p>
          <a:p>
            <a:pPr algn="just">
              <a:buFontTx/>
              <a:buChar char="-"/>
            </a:pPr>
            <a:r>
              <a:rPr lang="pl-PL" altLang="pl-PL" sz="2400" dirty="0">
                <a:solidFill>
                  <a:srgbClr val="636160"/>
                </a:solidFill>
              </a:rPr>
              <a:t> Rozwiązania równoważne jako odstępstwo od zasady wskazanej w </a:t>
            </a:r>
            <a:r>
              <a:rPr lang="pl-PL" altLang="pl-PL" sz="2400" dirty="0" err="1">
                <a:solidFill>
                  <a:srgbClr val="636160"/>
                </a:solidFill>
              </a:rPr>
              <a:t>tiret</a:t>
            </a:r>
            <a:r>
              <a:rPr lang="pl-PL" altLang="pl-PL" sz="2400" dirty="0">
                <a:solidFill>
                  <a:srgbClr val="636160"/>
                </a:solidFill>
              </a:rPr>
              <a:t> trzeci;</a:t>
            </a:r>
          </a:p>
          <a:p>
            <a:pPr algn="just">
              <a:buFontTx/>
              <a:buChar char="-"/>
            </a:pPr>
            <a:endParaRPr lang="pl-PL" altLang="pl-PL" dirty="0">
              <a:solidFill>
                <a:srgbClr val="636160"/>
              </a:solidFill>
            </a:endParaRPr>
          </a:p>
          <a:p>
            <a:pPr algn="just"/>
            <a:endParaRPr lang="pl-PL" altLang="pl-PL" dirty="0">
              <a:solidFill>
                <a:srgbClr val="636160"/>
              </a:solidFill>
            </a:endParaRPr>
          </a:p>
        </p:txBody>
      </p:sp>
    </p:spTree>
    <p:extLst>
      <p:ext uri="{BB962C8B-B14F-4D97-AF65-F5344CB8AC3E}">
        <p14:creationId xmlns:p14="http://schemas.microsoft.com/office/powerpoint/2010/main" val="3940878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2">
            <a:extLst>
              <a:ext uri="{FF2B5EF4-FFF2-40B4-BE49-F238E27FC236}">
                <a16:creationId xmlns="" xmlns:a16="http://schemas.microsoft.com/office/drawing/2014/main" id="{B6F98D73-BAAD-4FB5-B4F4-61D08067D874}"/>
              </a:ext>
            </a:extLst>
          </p:cNvPr>
          <p:cNvSpPr>
            <a:spLocks noGrp="1"/>
          </p:cNvSpPr>
          <p:nvPr>
            <p:ph idx="1"/>
          </p:nvPr>
        </p:nvSpPr>
        <p:spPr>
          <a:xfrm>
            <a:off x="639180" y="662473"/>
            <a:ext cx="9755122" cy="5308634"/>
          </a:xfrm>
        </p:spPr>
        <p:txBody>
          <a:bodyPr>
            <a:noAutofit/>
          </a:bodyPr>
          <a:lstStyle/>
          <a:p>
            <a:pPr marL="0" indent="0" algn="just">
              <a:buFont typeface="Arial" panose="020B0604020202020204" pitchFamily="34" charset="0"/>
              <a:buNone/>
            </a:pPr>
            <a:r>
              <a:rPr lang="pl-PL" altLang="pl-PL" sz="2400" dirty="0">
                <a:solidFill>
                  <a:srgbClr val="636160"/>
                </a:solidFill>
                <a:cs typeface="Tahoma" panose="020B0604030504040204" pitchFamily="34" charset="0"/>
              </a:rPr>
              <a:t>Słownik CPV</a:t>
            </a:r>
          </a:p>
          <a:p>
            <a:pPr marL="0" indent="0" algn="just">
              <a:buFont typeface="Arial" panose="020B0604020202020204" pitchFamily="34" charset="0"/>
              <a:buNone/>
            </a:pPr>
            <a:endParaRPr lang="pl-PL" altLang="pl-PL" sz="2400" dirty="0">
              <a:solidFill>
                <a:srgbClr val="636160"/>
              </a:solidFill>
              <a:cs typeface="Tahoma" panose="020B0604030504040204" pitchFamily="34" charset="0"/>
            </a:endParaRPr>
          </a:p>
          <a:p>
            <a:pPr marL="0" indent="0" algn="just">
              <a:buFont typeface="Arial" panose="020B0604020202020204" pitchFamily="34" charset="0"/>
              <a:buNone/>
            </a:pPr>
            <a:r>
              <a:rPr lang="pl-PL" altLang="pl-PL" sz="2400" dirty="0">
                <a:solidFill>
                  <a:srgbClr val="636160"/>
                </a:solidFill>
                <a:cs typeface="Tahoma" panose="020B0604030504040204" pitchFamily="34" charset="0"/>
              </a:rPr>
              <a:t>ROZPORZĄDZENIE KOMISJI (WE) nr 213/2008</a:t>
            </a:r>
          </a:p>
          <a:p>
            <a:pPr marL="0" indent="0" algn="just">
              <a:buFont typeface="Arial" panose="020B0604020202020204" pitchFamily="34" charset="0"/>
              <a:buNone/>
            </a:pPr>
            <a:r>
              <a:rPr lang="pl-PL" altLang="pl-PL" sz="2400" dirty="0">
                <a:solidFill>
                  <a:srgbClr val="636160"/>
                </a:solidFill>
                <a:cs typeface="Tahoma" panose="020B0604030504040204" pitchFamily="34" charset="0"/>
              </a:rPr>
              <a:t>z dnia 28 listopada 2007 r.</a:t>
            </a:r>
          </a:p>
          <a:p>
            <a:pPr marL="0" indent="0" algn="just">
              <a:buFont typeface="Arial" panose="020B0604020202020204" pitchFamily="34" charset="0"/>
              <a:buNone/>
            </a:pPr>
            <a:r>
              <a:rPr lang="pl-PL" altLang="pl-PL" sz="2400" dirty="0">
                <a:solidFill>
                  <a:srgbClr val="636160"/>
                </a:solidFill>
                <a:cs typeface="Tahoma" panose="020B0604030504040204" pitchFamily="34" charset="0"/>
              </a:rPr>
              <a:t>zmieniające rozporządzenie (WE) nr 2195/2002 Parlamentu Europejskiego</a:t>
            </a:r>
            <a:br>
              <a:rPr lang="pl-PL" altLang="pl-PL" sz="2400" dirty="0">
                <a:solidFill>
                  <a:srgbClr val="636160"/>
                </a:solidFill>
                <a:cs typeface="Tahoma" panose="020B0604030504040204" pitchFamily="34" charset="0"/>
              </a:rPr>
            </a:br>
            <a:r>
              <a:rPr lang="pl-PL" altLang="pl-PL" sz="2400" dirty="0">
                <a:solidFill>
                  <a:srgbClr val="636160"/>
                </a:solidFill>
                <a:cs typeface="Tahoma" panose="020B0604030504040204" pitchFamily="34" charset="0"/>
              </a:rPr>
              <a:t>i Rady w sprawie Wspólnego Słownika Zamówień (CPV) oraz dyrektywy 2004/17/WE i 2004/18/WE Parlamentu Europejskiego i Rady dotyczące procedur udzielania zamówień publicznych w zakresie zmiany CPV</a:t>
            </a:r>
          </a:p>
          <a:p>
            <a:pPr marL="0" indent="0" algn="just">
              <a:buFont typeface="Arial" panose="020B0604020202020204" pitchFamily="34" charset="0"/>
              <a:buNone/>
            </a:pPr>
            <a:endParaRPr lang="pl-PL" altLang="pl-PL" sz="2400" dirty="0">
              <a:solidFill>
                <a:srgbClr val="636160"/>
              </a:solidFill>
              <a:cs typeface="Tahoma" panose="020B0604030504040204" pitchFamily="34" charset="0"/>
            </a:endParaRPr>
          </a:p>
          <a:p>
            <a:pPr marL="0" indent="0" algn="just">
              <a:buFont typeface="Arial" panose="020B0604020202020204" pitchFamily="34" charset="0"/>
              <a:buNone/>
            </a:pPr>
            <a:r>
              <a:rPr lang="pl-PL" altLang="pl-PL" sz="2400" dirty="0">
                <a:solidFill>
                  <a:srgbClr val="636160"/>
                </a:solidFill>
                <a:cs typeface="Tahoma" panose="020B0604030504040204" pitchFamily="34" charset="0"/>
              </a:rPr>
              <a:t>https://kody.uzp.gov.pl/</a:t>
            </a:r>
          </a:p>
        </p:txBody>
      </p:sp>
    </p:spTree>
    <p:extLst>
      <p:ext uri="{BB962C8B-B14F-4D97-AF65-F5344CB8AC3E}">
        <p14:creationId xmlns:p14="http://schemas.microsoft.com/office/powerpoint/2010/main" val="478464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40F52870-8962-4F89-B40A-10B8E693ADB7}"/>
              </a:ext>
            </a:extLst>
          </p:cNvPr>
          <p:cNvSpPr>
            <a:spLocks noGrp="1"/>
          </p:cNvSpPr>
          <p:nvPr>
            <p:ph type="title"/>
          </p:nvPr>
        </p:nvSpPr>
        <p:spPr>
          <a:xfrm>
            <a:off x="632376" y="738778"/>
            <a:ext cx="7816697" cy="1068040"/>
          </a:xfrm>
        </p:spPr>
        <p:txBody>
          <a:bodyPr>
            <a:normAutofit/>
          </a:bodyPr>
          <a:lstStyle/>
          <a:p>
            <a:pPr algn="just"/>
            <a:r>
              <a:rPr lang="pl-PL" altLang="pl-PL" sz="2900" u="sng" dirty="0"/>
              <a:t>WARUNKI UDZIAŁU W POSTĘPOWANIU KRYTERIA PODMIOTOWE I PRZEDMIOTOWE</a:t>
            </a:r>
          </a:p>
        </p:txBody>
      </p:sp>
      <p:sp>
        <p:nvSpPr>
          <p:cNvPr id="5" name="Symbol zastępczy zawartości 2">
            <a:extLst>
              <a:ext uri="{FF2B5EF4-FFF2-40B4-BE49-F238E27FC236}">
                <a16:creationId xmlns="" xmlns:a16="http://schemas.microsoft.com/office/drawing/2014/main" id="{2D6EC2AA-BBAE-48D2-9DB7-F8E55610D139}"/>
              </a:ext>
            </a:extLst>
          </p:cNvPr>
          <p:cNvSpPr>
            <a:spLocks noGrp="1"/>
          </p:cNvSpPr>
          <p:nvPr>
            <p:ph idx="1"/>
          </p:nvPr>
        </p:nvSpPr>
        <p:spPr>
          <a:xfrm>
            <a:off x="632376" y="2085897"/>
            <a:ext cx="9995191" cy="4526732"/>
          </a:xfrm>
        </p:spPr>
        <p:txBody>
          <a:bodyPr>
            <a:normAutofit/>
          </a:bodyPr>
          <a:lstStyle/>
          <a:p>
            <a:pPr marL="342900" indent="-342900" algn="just">
              <a:buFont typeface="Arial" panose="020B0604020202020204" pitchFamily="34" charset="0"/>
              <a:buChar char="•"/>
              <a:defRPr/>
            </a:pPr>
            <a:r>
              <a:rPr lang="pl-PL" sz="2400" dirty="0">
                <a:solidFill>
                  <a:srgbClr val="636160"/>
                </a:solidFill>
              </a:rPr>
              <a:t>Należy odróżniać warunki/ kryteria udziału w postępowaniu od kryteriów oceny ofert;</a:t>
            </a:r>
          </a:p>
          <a:p>
            <a:pPr marL="342900" indent="-342900" algn="just">
              <a:buFont typeface="Arial" panose="020B0604020202020204" pitchFamily="34" charset="0"/>
              <a:buChar char="•"/>
              <a:defRPr/>
            </a:pPr>
            <a:r>
              <a:rPr lang="pl-PL" sz="2400" dirty="0">
                <a:solidFill>
                  <a:srgbClr val="636160"/>
                </a:solidFill>
              </a:rPr>
              <a:t>Zasada proporcjonalności;</a:t>
            </a:r>
          </a:p>
          <a:p>
            <a:pPr marL="342900" indent="-342900" algn="just">
              <a:buFont typeface="Arial" panose="020B0604020202020204" pitchFamily="34" charset="0"/>
              <a:buChar char="•"/>
              <a:defRPr/>
            </a:pPr>
            <a:r>
              <a:rPr lang="pl-PL" sz="2400" dirty="0">
                <a:solidFill>
                  <a:srgbClr val="636160"/>
                </a:solidFill>
              </a:rPr>
              <a:t>Obowiązek czy możliwość w zakresie formułowania warunków udziału</a:t>
            </a:r>
            <a:br>
              <a:rPr lang="pl-PL" sz="2400" dirty="0">
                <a:solidFill>
                  <a:srgbClr val="636160"/>
                </a:solidFill>
              </a:rPr>
            </a:br>
            <a:r>
              <a:rPr lang="pl-PL" sz="2400" dirty="0">
                <a:solidFill>
                  <a:srgbClr val="636160"/>
                </a:solidFill>
              </a:rPr>
              <a:t>w postepowaniu</a:t>
            </a:r>
          </a:p>
          <a:p>
            <a:pPr marL="0" indent="0" algn="just">
              <a:buFont typeface="Arial" panose="020B0604020202020204" pitchFamily="34" charset="0"/>
              <a:buNone/>
              <a:defRPr/>
            </a:pPr>
            <a:endParaRPr lang="pl-PL" dirty="0">
              <a:solidFill>
                <a:srgbClr val="636160"/>
              </a:solidFill>
            </a:endParaRPr>
          </a:p>
        </p:txBody>
      </p:sp>
    </p:spTree>
    <p:extLst>
      <p:ext uri="{BB962C8B-B14F-4D97-AF65-F5344CB8AC3E}">
        <p14:creationId xmlns:p14="http://schemas.microsoft.com/office/powerpoint/2010/main" val="200924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2">
            <a:extLst>
              <a:ext uri="{FF2B5EF4-FFF2-40B4-BE49-F238E27FC236}">
                <a16:creationId xmlns="" xmlns:a16="http://schemas.microsoft.com/office/drawing/2014/main" id="{534B8C95-09DE-4457-BD40-384C921E0F22}"/>
              </a:ext>
            </a:extLst>
          </p:cNvPr>
          <p:cNvSpPr>
            <a:spLocks noGrp="1"/>
          </p:cNvSpPr>
          <p:nvPr>
            <p:ph idx="1"/>
          </p:nvPr>
        </p:nvSpPr>
        <p:spPr>
          <a:xfrm>
            <a:off x="645276" y="2043382"/>
            <a:ext cx="10168904" cy="4526732"/>
          </a:xfrm>
        </p:spPr>
        <p:txBody>
          <a:bodyPr>
            <a:normAutofit/>
          </a:bodyPr>
          <a:lstStyle/>
          <a:p>
            <a:pPr marL="342900" indent="-342900" algn="just">
              <a:buFont typeface="Arial" panose="020B0604020202020204" pitchFamily="34" charset="0"/>
              <a:buChar char="•"/>
            </a:pPr>
            <a:r>
              <a:rPr lang="pl-PL" altLang="pl-PL" sz="2400" dirty="0">
                <a:solidFill>
                  <a:srgbClr val="636160"/>
                </a:solidFill>
              </a:rPr>
              <a:t>Sytuacji finansowej i ekonomicznej wykonawcy (np. ilość posiadanych środków lub zdolność kredytowa)</a:t>
            </a:r>
          </a:p>
          <a:p>
            <a:pPr marL="342900" indent="-342900" algn="just">
              <a:buFont typeface="Arial" panose="020B0604020202020204" pitchFamily="34" charset="0"/>
              <a:buChar char="•"/>
            </a:pPr>
            <a:r>
              <a:rPr lang="pl-PL" altLang="pl-PL" sz="2400" dirty="0">
                <a:solidFill>
                  <a:srgbClr val="636160"/>
                </a:solidFill>
              </a:rPr>
              <a:t>Sytuacji związanej z wiedzą i potencjałem technicznym wykonawcy (np. określone doświadczenie, posiadanie personelu, sprzętu itd.)</a:t>
            </a:r>
          </a:p>
          <a:p>
            <a:pPr marL="342900" indent="-342900" algn="just">
              <a:buFont typeface="Arial" panose="020B0604020202020204" pitchFamily="34" charset="0"/>
              <a:buChar char="•"/>
            </a:pPr>
            <a:r>
              <a:rPr lang="pl-PL" altLang="pl-PL" sz="2400" dirty="0">
                <a:solidFill>
                  <a:srgbClr val="636160"/>
                </a:solidFill>
              </a:rPr>
              <a:t>Sytuacji związanej z uprawnieniami</a:t>
            </a:r>
          </a:p>
        </p:txBody>
      </p:sp>
      <p:sp>
        <p:nvSpPr>
          <p:cNvPr id="7" name="Tytuł 1">
            <a:extLst>
              <a:ext uri="{FF2B5EF4-FFF2-40B4-BE49-F238E27FC236}">
                <a16:creationId xmlns="" xmlns:a16="http://schemas.microsoft.com/office/drawing/2014/main" id="{D4F6C156-ECBE-4116-928F-55984EA8B599}"/>
              </a:ext>
            </a:extLst>
          </p:cNvPr>
          <p:cNvSpPr>
            <a:spLocks noGrp="1"/>
          </p:cNvSpPr>
          <p:nvPr>
            <p:ph type="title"/>
          </p:nvPr>
        </p:nvSpPr>
        <p:spPr>
          <a:xfrm>
            <a:off x="645276" y="808153"/>
            <a:ext cx="5888038" cy="1025525"/>
          </a:xfrm>
        </p:spPr>
        <p:txBody>
          <a:bodyPr>
            <a:normAutofit fontScale="90000"/>
          </a:bodyPr>
          <a:lstStyle/>
          <a:p>
            <a:pPr algn="just"/>
            <a:r>
              <a:rPr lang="pl-PL" altLang="pl-PL" u="sng" dirty="0"/>
              <a:t>PRZYKŁADOWE WARUNKI UDZIAŁU </a:t>
            </a:r>
            <a:br>
              <a:rPr lang="pl-PL" altLang="pl-PL" u="sng" dirty="0"/>
            </a:br>
            <a:r>
              <a:rPr lang="pl-PL" altLang="pl-PL" u="sng" dirty="0"/>
              <a:t>W POSTĘPOWANIU MOGĄ DOTYCZYĆ</a:t>
            </a:r>
          </a:p>
        </p:txBody>
      </p:sp>
    </p:spTree>
    <p:extLst>
      <p:ext uri="{BB962C8B-B14F-4D97-AF65-F5344CB8AC3E}">
        <p14:creationId xmlns:p14="http://schemas.microsoft.com/office/powerpoint/2010/main" val="3178804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A9B0A605-89BF-497D-9265-CE5D87001B33}"/>
              </a:ext>
            </a:extLst>
          </p:cNvPr>
          <p:cNvSpPr>
            <a:spLocks noGrp="1"/>
          </p:cNvSpPr>
          <p:nvPr>
            <p:ph type="title"/>
          </p:nvPr>
        </p:nvSpPr>
        <p:spPr>
          <a:xfrm>
            <a:off x="623138" y="774035"/>
            <a:ext cx="7816697" cy="1068040"/>
          </a:xfrm>
        </p:spPr>
        <p:txBody>
          <a:bodyPr>
            <a:normAutofit/>
          </a:bodyPr>
          <a:lstStyle/>
          <a:p>
            <a:pPr algn="just"/>
            <a:r>
              <a:rPr lang="pl-PL" altLang="pl-PL" sz="2900" u="sng" dirty="0"/>
              <a:t>WARUNKI UDZIAŁU W POSTĘPOWANIU</a:t>
            </a:r>
            <a:endParaRPr lang="pl-PL" altLang="pl-PL" sz="2900" dirty="0"/>
          </a:p>
        </p:txBody>
      </p:sp>
      <p:sp>
        <p:nvSpPr>
          <p:cNvPr id="8" name="Symbol zastępczy zawartości 2">
            <a:extLst>
              <a:ext uri="{FF2B5EF4-FFF2-40B4-BE49-F238E27FC236}">
                <a16:creationId xmlns="" xmlns:a16="http://schemas.microsoft.com/office/drawing/2014/main" id="{0543728D-0354-4FBC-BF07-F1C37BDB2E3A}"/>
              </a:ext>
            </a:extLst>
          </p:cNvPr>
          <p:cNvSpPr>
            <a:spLocks noGrp="1"/>
          </p:cNvSpPr>
          <p:nvPr>
            <p:ph idx="1"/>
          </p:nvPr>
        </p:nvSpPr>
        <p:spPr>
          <a:xfrm>
            <a:off x="623138" y="1574062"/>
            <a:ext cx="9416601" cy="5761037"/>
          </a:xfrm>
        </p:spPr>
        <p:txBody>
          <a:bodyPr>
            <a:normAutofit/>
          </a:bodyPr>
          <a:lstStyle/>
          <a:p>
            <a:pPr marL="342900" indent="-342900" algn="just">
              <a:buFont typeface="Arial" panose="020B0604020202020204" pitchFamily="34" charset="0"/>
              <a:buChar char="•"/>
              <a:defRPr/>
            </a:pPr>
            <a:r>
              <a:rPr lang="pl-PL" sz="2400" dirty="0">
                <a:solidFill>
                  <a:srgbClr val="636160"/>
                </a:solidFill>
              </a:rPr>
              <a:t>Mogą być warunkami o charakterze NEGATYWNYM:</a:t>
            </a:r>
          </a:p>
          <a:p>
            <a:pPr algn="just">
              <a:defRPr/>
            </a:pPr>
            <a:endParaRPr lang="pl-PL" sz="2400" dirty="0">
              <a:solidFill>
                <a:srgbClr val="636160"/>
              </a:solidFill>
            </a:endParaRPr>
          </a:p>
          <a:p>
            <a:pPr marL="0" indent="0" algn="just">
              <a:buFont typeface="Arial" panose="020B0604020202020204" pitchFamily="34" charset="0"/>
              <a:buNone/>
              <a:defRPr/>
            </a:pPr>
            <a:r>
              <a:rPr lang="pl-PL" sz="2400" dirty="0">
                <a:solidFill>
                  <a:srgbClr val="636160"/>
                </a:solidFill>
              </a:rPr>
              <a:t>WSKAZANIE W JAKICH SYTUACJACH WYKONAWCA NIE MOŻE SIĘ ZNAJDOWAĆ ABY SKUTECZNIE UBIEGAĆ SIĘ O ZAMÓWIENIE NP.:</a:t>
            </a:r>
          </a:p>
          <a:p>
            <a:pPr marL="0" indent="0" algn="just">
              <a:buFont typeface="Arial" panose="020B0604020202020204" pitchFamily="34" charset="0"/>
              <a:buNone/>
              <a:defRPr/>
            </a:pPr>
            <a:endParaRPr lang="pl-PL" sz="2400" dirty="0">
              <a:solidFill>
                <a:srgbClr val="636160"/>
              </a:solidFill>
            </a:endParaRPr>
          </a:p>
          <a:p>
            <a:pPr algn="just">
              <a:buFontTx/>
              <a:buChar char="-"/>
              <a:defRPr/>
            </a:pPr>
            <a:r>
              <a:rPr lang="pl-PL" sz="2400" dirty="0">
                <a:solidFill>
                  <a:srgbClr val="636160"/>
                </a:solidFill>
              </a:rPr>
              <a:t> wykonawca nie może być karany </a:t>
            </a:r>
          </a:p>
          <a:p>
            <a:pPr algn="just">
              <a:buFontTx/>
              <a:buChar char="-"/>
              <a:defRPr/>
            </a:pPr>
            <a:r>
              <a:rPr lang="pl-PL" sz="2400" dirty="0">
                <a:solidFill>
                  <a:srgbClr val="636160"/>
                </a:solidFill>
              </a:rPr>
              <a:t> wykonawca nie może mieć w swojej historii rozwiązania umowy przez zamawiającego z przyczyn leżących po stronie wykonawcy</a:t>
            </a:r>
          </a:p>
          <a:p>
            <a:pPr algn="just">
              <a:buFontTx/>
              <a:buChar char="-"/>
              <a:defRPr/>
            </a:pPr>
            <a:r>
              <a:rPr lang="pl-PL" sz="2400" dirty="0">
                <a:solidFill>
                  <a:srgbClr val="636160"/>
                </a:solidFill>
              </a:rPr>
              <a:t> itd.</a:t>
            </a:r>
          </a:p>
        </p:txBody>
      </p:sp>
    </p:spTree>
    <p:extLst>
      <p:ext uri="{BB962C8B-B14F-4D97-AF65-F5344CB8AC3E}">
        <p14:creationId xmlns:p14="http://schemas.microsoft.com/office/powerpoint/2010/main" val="3858789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95E9A069-DB81-4C46-9527-A0A8DB730273}"/>
              </a:ext>
            </a:extLst>
          </p:cNvPr>
          <p:cNvSpPr>
            <a:spLocks noGrp="1"/>
          </p:cNvSpPr>
          <p:nvPr>
            <p:ph type="title"/>
          </p:nvPr>
        </p:nvSpPr>
        <p:spPr>
          <a:xfrm>
            <a:off x="661064" y="838531"/>
            <a:ext cx="7816697" cy="1068040"/>
          </a:xfrm>
        </p:spPr>
        <p:txBody>
          <a:bodyPr>
            <a:normAutofit/>
          </a:bodyPr>
          <a:lstStyle/>
          <a:p>
            <a:pPr algn="just"/>
            <a:r>
              <a:rPr lang="pl-PL" altLang="pl-PL" sz="2900" u="sng" dirty="0"/>
              <a:t>KRYTERIA OCENY OFERT</a:t>
            </a:r>
          </a:p>
        </p:txBody>
      </p:sp>
      <p:sp>
        <p:nvSpPr>
          <p:cNvPr id="7" name="Symbol zastępczy zawartości 2">
            <a:extLst>
              <a:ext uri="{FF2B5EF4-FFF2-40B4-BE49-F238E27FC236}">
                <a16:creationId xmlns="" xmlns:a16="http://schemas.microsoft.com/office/drawing/2014/main" id="{E7A0CFFD-CC62-43E7-97AE-AA9882BE2BC2}"/>
              </a:ext>
            </a:extLst>
          </p:cNvPr>
          <p:cNvSpPr>
            <a:spLocks noGrp="1"/>
          </p:cNvSpPr>
          <p:nvPr>
            <p:ph idx="1"/>
          </p:nvPr>
        </p:nvSpPr>
        <p:spPr>
          <a:xfrm>
            <a:off x="661064" y="1551507"/>
            <a:ext cx="9462650" cy="5761037"/>
          </a:xfrm>
        </p:spPr>
        <p:txBody>
          <a:bodyPr>
            <a:noAutofit/>
          </a:bodyPr>
          <a:lstStyle/>
          <a:p>
            <a:pPr marL="0" indent="0" algn="just">
              <a:buFont typeface="Arial" panose="020B0604020202020204" pitchFamily="34" charset="0"/>
              <a:buNone/>
              <a:defRPr/>
            </a:pPr>
            <a:r>
              <a:rPr lang="pl-PL" sz="2400" dirty="0">
                <a:solidFill>
                  <a:srgbClr val="636160"/>
                </a:solidFill>
              </a:rPr>
              <a:t>Zamówień udziela się na podstawie oferty najkorzystniejszej ekonomicznie z punktu widzenia zamawiającego, którą określa się na podstawie: </a:t>
            </a:r>
          </a:p>
          <a:p>
            <a:pPr marL="457200" indent="-457200" algn="just">
              <a:buFont typeface="+mj-lt"/>
              <a:buAutoNum type="alphaLcParenR"/>
              <a:defRPr/>
            </a:pPr>
            <a:r>
              <a:rPr lang="pl-PL" sz="2400" dirty="0">
                <a:solidFill>
                  <a:srgbClr val="636160"/>
                </a:solidFill>
              </a:rPr>
              <a:t>ceny lub </a:t>
            </a:r>
          </a:p>
          <a:p>
            <a:pPr marL="457200" indent="-457200" algn="just">
              <a:buFont typeface="+mj-lt"/>
              <a:buAutoNum type="alphaLcParenR"/>
              <a:defRPr/>
            </a:pPr>
            <a:r>
              <a:rPr lang="pl-PL" sz="2400" dirty="0">
                <a:solidFill>
                  <a:srgbClr val="636160"/>
                </a:solidFill>
              </a:rPr>
              <a:t>Inne odnoszące się do przedmiotu zamówienia </a:t>
            </a:r>
            <a:br>
              <a:rPr lang="pl-PL" sz="2400" dirty="0">
                <a:solidFill>
                  <a:srgbClr val="636160"/>
                </a:solidFill>
              </a:rPr>
            </a:br>
            <a:r>
              <a:rPr lang="pl-PL" sz="2400" dirty="0">
                <a:solidFill>
                  <a:srgbClr val="636160"/>
                </a:solidFill>
              </a:rPr>
              <a:t>np. najlepszej relacji jakości do ceny, którą szacuje się </a:t>
            </a:r>
            <a:br>
              <a:rPr lang="pl-PL" sz="2400" dirty="0">
                <a:solidFill>
                  <a:srgbClr val="636160"/>
                </a:solidFill>
              </a:rPr>
            </a:br>
            <a:r>
              <a:rPr lang="pl-PL" sz="2400" dirty="0">
                <a:solidFill>
                  <a:srgbClr val="636160"/>
                </a:solidFill>
              </a:rPr>
              <a:t>na podstawie kryteriów obejmujących aspekty jakościowe, środowiskowe lub społeczne związane z przedmiotem zamówienia.</a:t>
            </a:r>
          </a:p>
        </p:txBody>
      </p:sp>
    </p:spTree>
    <p:extLst>
      <p:ext uri="{BB962C8B-B14F-4D97-AF65-F5344CB8AC3E}">
        <p14:creationId xmlns:p14="http://schemas.microsoft.com/office/powerpoint/2010/main" val="1243082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F1D476C4-022E-4CC9-8EF8-9740C2EFDE64}"/>
              </a:ext>
            </a:extLst>
          </p:cNvPr>
          <p:cNvSpPr>
            <a:spLocks noGrp="1"/>
          </p:cNvSpPr>
          <p:nvPr>
            <p:ph type="title"/>
          </p:nvPr>
        </p:nvSpPr>
        <p:spPr>
          <a:xfrm>
            <a:off x="649001" y="655652"/>
            <a:ext cx="7816697" cy="1068040"/>
          </a:xfrm>
        </p:spPr>
        <p:txBody>
          <a:bodyPr>
            <a:normAutofit/>
          </a:bodyPr>
          <a:lstStyle/>
          <a:p>
            <a:pPr algn="l"/>
            <a:r>
              <a:rPr lang="pl-PL" altLang="pl-PL" sz="2900" u="sng" dirty="0"/>
              <a:t>PRZYKŁAD</a:t>
            </a:r>
          </a:p>
        </p:txBody>
      </p:sp>
      <p:sp>
        <p:nvSpPr>
          <p:cNvPr id="5" name="Symbol zastępczy zawartości 2">
            <a:extLst>
              <a:ext uri="{FF2B5EF4-FFF2-40B4-BE49-F238E27FC236}">
                <a16:creationId xmlns="" xmlns:a16="http://schemas.microsoft.com/office/drawing/2014/main" id="{1DD393A0-2440-4D23-BA46-D6930D85CEF0}"/>
              </a:ext>
            </a:extLst>
          </p:cNvPr>
          <p:cNvSpPr>
            <a:spLocks noGrp="1"/>
          </p:cNvSpPr>
          <p:nvPr>
            <p:ph idx="1"/>
          </p:nvPr>
        </p:nvSpPr>
        <p:spPr>
          <a:xfrm>
            <a:off x="649001" y="1507561"/>
            <a:ext cx="10515600" cy="4526732"/>
          </a:xfrm>
        </p:spPr>
        <p:txBody>
          <a:bodyPr>
            <a:normAutofit/>
          </a:bodyPr>
          <a:lstStyle/>
          <a:p>
            <a:pPr marL="0" indent="0" algn="just">
              <a:buFont typeface="Arial" panose="020B0604020202020204" pitchFamily="34" charset="0"/>
              <a:buNone/>
            </a:pPr>
            <a:r>
              <a:rPr lang="pl-PL" altLang="pl-PL" sz="2400" i="1" dirty="0">
                <a:solidFill>
                  <a:srgbClr val="636160"/>
                </a:solidFill>
              </a:rPr>
              <a:t>1) Cena  - 70 % obliczana wg wzoru:</a:t>
            </a:r>
          </a:p>
          <a:p>
            <a:pPr marL="0" indent="0" algn="just">
              <a:buFont typeface="Arial" panose="020B0604020202020204" pitchFamily="34" charset="0"/>
              <a:buNone/>
            </a:pPr>
            <a:r>
              <a:rPr lang="pl-PL" altLang="pl-PL" sz="2400" i="1" dirty="0">
                <a:solidFill>
                  <a:srgbClr val="636160"/>
                </a:solidFill>
              </a:rPr>
              <a:t>Cena najniższa/cena badana x 70 = </a:t>
            </a:r>
          </a:p>
          <a:p>
            <a:pPr marL="0" indent="0" algn="just">
              <a:buFont typeface="Arial" panose="020B0604020202020204" pitchFamily="34" charset="0"/>
              <a:buNone/>
            </a:pPr>
            <a:endParaRPr lang="pl-PL" altLang="pl-PL" sz="2400" i="1" dirty="0">
              <a:solidFill>
                <a:srgbClr val="636160"/>
              </a:solidFill>
            </a:endParaRPr>
          </a:p>
          <a:p>
            <a:pPr marL="0" indent="0" algn="just">
              <a:buFont typeface="Arial" panose="020B0604020202020204" pitchFamily="34" charset="0"/>
              <a:buNone/>
            </a:pPr>
            <a:r>
              <a:rPr lang="pl-PL" altLang="pl-PL" sz="2400" i="1" dirty="0">
                <a:solidFill>
                  <a:srgbClr val="636160"/>
                </a:solidFill>
              </a:rPr>
              <a:t> 2) termin gwarancji – 30 %</a:t>
            </a:r>
          </a:p>
          <a:p>
            <a:pPr marL="0" indent="0" algn="just">
              <a:buFont typeface="Arial" panose="020B0604020202020204" pitchFamily="34" charset="0"/>
              <a:buNone/>
            </a:pPr>
            <a:r>
              <a:rPr lang="pl-PL" altLang="pl-PL" sz="2400" i="1" dirty="0">
                <a:solidFill>
                  <a:srgbClr val="636160"/>
                </a:solidFill>
              </a:rPr>
              <a:t>Gdzie termin poniżej 12 miesięcy = 10 punktów; </a:t>
            </a:r>
          </a:p>
          <a:p>
            <a:pPr marL="0" indent="0" algn="just">
              <a:buFont typeface="Arial" panose="020B0604020202020204" pitchFamily="34" charset="0"/>
              <a:buNone/>
            </a:pPr>
            <a:r>
              <a:rPr lang="pl-PL" altLang="pl-PL" sz="2400" i="1" dirty="0">
                <a:solidFill>
                  <a:srgbClr val="636160"/>
                </a:solidFill>
              </a:rPr>
              <a:t>Termin między 12 a 24 miesiące = 20 punktów;</a:t>
            </a:r>
          </a:p>
          <a:p>
            <a:pPr marL="0" indent="0" algn="just">
              <a:buFont typeface="Arial" panose="020B0604020202020204" pitchFamily="34" charset="0"/>
              <a:buNone/>
            </a:pPr>
            <a:r>
              <a:rPr lang="pl-PL" altLang="pl-PL" sz="2400" i="1" dirty="0">
                <a:solidFill>
                  <a:srgbClr val="636160"/>
                </a:solidFill>
              </a:rPr>
              <a:t>Termin powyżej 24 miesięcy = 30 punktów</a:t>
            </a:r>
          </a:p>
        </p:txBody>
      </p:sp>
    </p:spTree>
    <p:extLst>
      <p:ext uri="{BB962C8B-B14F-4D97-AF65-F5344CB8AC3E}">
        <p14:creationId xmlns:p14="http://schemas.microsoft.com/office/powerpoint/2010/main" val="1556001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8F304FA5-9D32-482F-B9DF-DAE9975AE9AB}"/>
              </a:ext>
            </a:extLst>
          </p:cNvPr>
          <p:cNvSpPr>
            <a:spLocks noGrp="1"/>
          </p:cNvSpPr>
          <p:nvPr>
            <p:ph type="title"/>
          </p:nvPr>
        </p:nvSpPr>
        <p:spPr>
          <a:xfrm>
            <a:off x="532623" y="905033"/>
            <a:ext cx="7816697" cy="1068040"/>
          </a:xfrm>
        </p:spPr>
        <p:txBody>
          <a:bodyPr>
            <a:normAutofit/>
          </a:bodyPr>
          <a:lstStyle/>
          <a:p>
            <a:pPr algn="just"/>
            <a:r>
              <a:rPr lang="pl-PL" altLang="pl-PL" sz="2900" u="sng" dirty="0"/>
              <a:t>KRYTERIA CD</a:t>
            </a:r>
          </a:p>
        </p:txBody>
      </p:sp>
      <p:sp>
        <p:nvSpPr>
          <p:cNvPr id="5" name="Symbol zastępczy zawartości 2">
            <a:extLst>
              <a:ext uri="{FF2B5EF4-FFF2-40B4-BE49-F238E27FC236}">
                <a16:creationId xmlns="" xmlns:a16="http://schemas.microsoft.com/office/drawing/2014/main" id="{7FE38318-3CB6-497B-A833-5D2673C62058}"/>
              </a:ext>
            </a:extLst>
          </p:cNvPr>
          <p:cNvSpPr>
            <a:spLocks noGrp="1"/>
          </p:cNvSpPr>
          <p:nvPr>
            <p:ph idx="1"/>
          </p:nvPr>
        </p:nvSpPr>
        <p:spPr>
          <a:xfrm>
            <a:off x="532623" y="1973073"/>
            <a:ext cx="9749712" cy="4526732"/>
          </a:xfrm>
        </p:spPr>
        <p:txBody>
          <a:bodyPr/>
          <a:lstStyle/>
          <a:p>
            <a:pPr marL="0" indent="0" algn="just">
              <a:buFont typeface="Arial" panose="020B0604020202020204" pitchFamily="34" charset="0"/>
              <a:buNone/>
            </a:pPr>
            <a:r>
              <a:rPr lang="pl-PL" altLang="pl-PL" sz="2400" dirty="0">
                <a:solidFill>
                  <a:srgbClr val="636160"/>
                </a:solidFill>
              </a:rPr>
              <a:t>ZAKAZ OKREŚLANIA KRYTERIÓW DOTYCZĄCYCH WŁAŚCIWOŚCI WYKONAWCY; </a:t>
            </a:r>
          </a:p>
          <a:p>
            <a:pPr marL="0" indent="0" algn="just">
              <a:buFont typeface="Arial" panose="020B0604020202020204" pitchFamily="34" charset="0"/>
              <a:buNone/>
            </a:pPr>
            <a:r>
              <a:rPr lang="pl-PL" altLang="pl-PL" sz="2400" dirty="0">
                <a:solidFill>
                  <a:srgbClr val="636160"/>
                </a:solidFill>
              </a:rPr>
              <a:t>WŁAŚCIWOŚĆ WYKONAWCY – CO OZNACZA?</a:t>
            </a:r>
          </a:p>
          <a:p>
            <a:pPr marL="0" indent="0" algn="just">
              <a:buFont typeface="Arial" panose="020B0604020202020204" pitchFamily="34" charset="0"/>
              <a:buNone/>
            </a:pPr>
            <a:endParaRPr lang="pl-PL" altLang="pl-PL" sz="2400" dirty="0">
              <a:solidFill>
                <a:srgbClr val="636160"/>
              </a:solidFill>
            </a:endParaRPr>
          </a:p>
          <a:p>
            <a:pPr marL="0" indent="0" algn="just">
              <a:buFont typeface="Arial" panose="020B0604020202020204" pitchFamily="34" charset="0"/>
              <a:buNone/>
            </a:pPr>
            <a:r>
              <a:rPr lang="pl-PL" altLang="pl-PL" sz="2400" dirty="0">
                <a:solidFill>
                  <a:srgbClr val="636160"/>
                </a:solidFill>
              </a:rPr>
              <a:t>Kryteria muszą prowadzić do oceny oferty, a nie oceny wykonawcy składającego ofertę</a:t>
            </a:r>
          </a:p>
          <a:p>
            <a:pPr marL="0" indent="0" algn="just">
              <a:buFont typeface="Arial" panose="020B0604020202020204" pitchFamily="34" charset="0"/>
              <a:buNone/>
            </a:pPr>
            <a:endParaRPr lang="pl-PL" altLang="pl-PL" dirty="0">
              <a:solidFill>
                <a:srgbClr val="636160"/>
              </a:solidFill>
            </a:endParaRPr>
          </a:p>
        </p:txBody>
      </p:sp>
    </p:spTree>
    <p:extLst>
      <p:ext uri="{BB962C8B-B14F-4D97-AF65-F5344CB8AC3E}">
        <p14:creationId xmlns:p14="http://schemas.microsoft.com/office/powerpoint/2010/main" val="312901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956FEBB0-3806-40F8-8FC1-9D2DD3BBCBA0}"/>
              </a:ext>
            </a:extLst>
          </p:cNvPr>
          <p:cNvSpPr>
            <a:spLocks noGrp="1"/>
          </p:cNvSpPr>
          <p:nvPr>
            <p:ph type="title"/>
          </p:nvPr>
        </p:nvSpPr>
        <p:spPr>
          <a:xfrm>
            <a:off x="549249" y="607577"/>
            <a:ext cx="7816697" cy="1068040"/>
          </a:xfrm>
        </p:spPr>
        <p:txBody>
          <a:bodyPr>
            <a:normAutofit/>
          </a:bodyPr>
          <a:lstStyle/>
          <a:p>
            <a:pPr>
              <a:defRPr/>
            </a:pPr>
            <a:r>
              <a:rPr lang="pl-PL" sz="2900" b="0" u="sng" dirty="0"/>
              <a:t>TREŚĆ:</a:t>
            </a:r>
          </a:p>
        </p:txBody>
      </p:sp>
      <p:sp>
        <p:nvSpPr>
          <p:cNvPr id="5" name="Symbol zastępczy tekstu 2">
            <a:extLst>
              <a:ext uri="{FF2B5EF4-FFF2-40B4-BE49-F238E27FC236}">
                <a16:creationId xmlns="" xmlns:a16="http://schemas.microsoft.com/office/drawing/2014/main" id="{E5A8F750-8110-4C44-A714-E7CB549CE2E5}"/>
              </a:ext>
            </a:extLst>
          </p:cNvPr>
          <p:cNvSpPr>
            <a:spLocks noGrp="1"/>
          </p:cNvSpPr>
          <p:nvPr>
            <p:ph idx="1"/>
          </p:nvPr>
        </p:nvSpPr>
        <p:spPr>
          <a:xfrm>
            <a:off x="549249" y="1723691"/>
            <a:ext cx="9733086" cy="4526732"/>
          </a:xfrm>
        </p:spPr>
        <p:txBody>
          <a:bodyPr/>
          <a:lstStyle/>
          <a:p>
            <a:pPr algn="just"/>
            <a:r>
              <a:rPr lang="pl-PL" altLang="pl-PL" sz="2400" dirty="0">
                <a:solidFill>
                  <a:srgbClr val="636160"/>
                </a:solidFill>
              </a:rPr>
              <a:t>Do umów o dofinansowanie projektu zawartych oraz decyzji </a:t>
            </a:r>
            <a:br>
              <a:rPr lang="pl-PL" altLang="pl-PL" sz="2400" dirty="0">
                <a:solidFill>
                  <a:srgbClr val="636160"/>
                </a:solidFill>
              </a:rPr>
            </a:br>
            <a:r>
              <a:rPr lang="pl-PL" altLang="pl-PL" sz="2400" dirty="0">
                <a:solidFill>
                  <a:srgbClr val="636160"/>
                </a:solidFill>
              </a:rPr>
              <a:t>o dofinansowaniu projektu podjętych na podstawie ustawy zmienianej w art. 1 przed dniem wejścia w życie niniejszej ustawy, w których beneficjenci zobowiązali się do stosowania wyłącznie wytycznych programowych, stosuje się przepisy dotychczasowe, chyba że beneficjent wyrazi zgodę na zmianę umowy o dofinansowanie projektu albo decyzji o dofinansowaniu projektu</a:t>
            </a:r>
            <a:br>
              <a:rPr lang="pl-PL" altLang="pl-PL" sz="2400" dirty="0">
                <a:solidFill>
                  <a:srgbClr val="636160"/>
                </a:solidFill>
              </a:rPr>
            </a:br>
            <a:r>
              <a:rPr lang="pl-PL" altLang="pl-PL" sz="2400" dirty="0">
                <a:solidFill>
                  <a:srgbClr val="636160"/>
                </a:solidFill>
              </a:rPr>
              <a:t>w zakresie związania wytycznymi o rozumieniu ustawy zmienianej w art. 1,</a:t>
            </a:r>
            <a:br>
              <a:rPr lang="pl-PL" altLang="pl-PL" sz="2400" dirty="0">
                <a:solidFill>
                  <a:srgbClr val="636160"/>
                </a:solidFill>
              </a:rPr>
            </a:br>
            <a:r>
              <a:rPr lang="pl-PL" altLang="pl-PL" sz="2400" dirty="0">
                <a:solidFill>
                  <a:srgbClr val="636160"/>
                </a:solidFill>
              </a:rPr>
              <a:t>w brzmieniu nadanym niniejszą ustawą. </a:t>
            </a:r>
          </a:p>
        </p:txBody>
      </p:sp>
    </p:spTree>
    <p:extLst>
      <p:ext uri="{BB962C8B-B14F-4D97-AF65-F5344CB8AC3E}">
        <p14:creationId xmlns:p14="http://schemas.microsoft.com/office/powerpoint/2010/main" val="2715848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9825989E-427A-4A0C-8FFB-5EF9D24A1EA8}"/>
              </a:ext>
            </a:extLst>
          </p:cNvPr>
          <p:cNvSpPr>
            <a:spLocks noGrp="1"/>
          </p:cNvSpPr>
          <p:nvPr>
            <p:ph type="title"/>
          </p:nvPr>
        </p:nvSpPr>
        <p:spPr>
          <a:xfrm>
            <a:off x="565874" y="755404"/>
            <a:ext cx="7816697" cy="1068040"/>
          </a:xfrm>
        </p:spPr>
        <p:txBody>
          <a:bodyPr>
            <a:normAutofit/>
          </a:bodyPr>
          <a:lstStyle/>
          <a:p>
            <a:pPr algn="l"/>
            <a:r>
              <a:rPr lang="pl-PL" altLang="pl-PL" sz="2900" u="sng" dirty="0"/>
              <a:t>UMOWA O ZAMÓWIENIE</a:t>
            </a:r>
          </a:p>
        </p:txBody>
      </p:sp>
      <p:sp>
        <p:nvSpPr>
          <p:cNvPr id="5" name="Symbol zastępczy zawartości 2">
            <a:extLst>
              <a:ext uri="{FF2B5EF4-FFF2-40B4-BE49-F238E27FC236}">
                <a16:creationId xmlns="" xmlns:a16="http://schemas.microsoft.com/office/drawing/2014/main" id="{D02F000F-71D7-44FE-843A-B8181243F472}"/>
              </a:ext>
            </a:extLst>
          </p:cNvPr>
          <p:cNvSpPr>
            <a:spLocks noGrp="1"/>
          </p:cNvSpPr>
          <p:nvPr>
            <p:ph idx="1"/>
          </p:nvPr>
        </p:nvSpPr>
        <p:spPr>
          <a:xfrm>
            <a:off x="565874" y="1956448"/>
            <a:ext cx="10515600" cy="4526732"/>
          </a:xfrm>
        </p:spPr>
        <p:txBody>
          <a:bodyPr>
            <a:normAutofit/>
          </a:bodyPr>
          <a:lstStyle/>
          <a:p>
            <a:pPr marL="342900" indent="-342900" algn="just">
              <a:buFont typeface="Arial" panose="020B0604020202020204" pitchFamily="34" charset="0"/>
              <a:buChar char="•"/>
            </a:pPr>
            <a:r>
              <a:rPr lang="pl-PL" altLang="pl-PL" sz="2400" dirty="0">
                <a:solidFill>
                  <a:srgbClr val="636160"/>
                </a:solidFill>
              </a:rPr>
              <a:t>BUDOWA UMÓW (petitum, treść, postanowienia końcowe, preambuła itd.)</a:t>
            </a:r>
          </a:p>
          <a:p>
            <a:pPr marL="342900" indent="-342900" algn="just">
              <a:buFont typeface="Arial" panose="020B0604020202020204" pitchFamily="34" charset="0"/>
              <a:buChar char="•"/>
            </a:pPr>
            <a:r>
              <a:rPr lang="pl-PL" altLang="pl-PL" sz="2400" dirty="0">
                <a:solidFill>
                  <a:srgbClr val="636160"/>
                </a:solidFill>
              </a:rPr>
              <a:t>ESENTIALIA NEGOTI – postanowienia umowy przedmiotowo istotne;</a:t>
            </a:r>
          </a:p>
        </p:txBody>
      </p:sp>
    </p:spTree>
    <p:extLst>
      <p:ext uri="{BB962C8B-B14F-4D97-AF65-F5344CB8AC3E}">
        <p14:creationId xmlns:p14="http://schemas.microsoft.com/office/powerpoint/2010/main" val="2775216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ED769837-76BA-40D5-A8FE-DB7B97F84F46}"/>
              </a:ext>
            </a:extLst>
          </p:cNvPr>
          <p:cNvSpPr>
            <a:spLocks noGrp="1"/>
          </p:cNvSpPr>
          <p:nvPr>
            <p:ph type="title"/>
          </p:nvPr>
        </p:nvSpPr>
        <p:spPr>
          <a:xfrm>
            <a:off x="565874" y="657453"/>
            <a:ext cx="7816697" cy="1068040"/>
          </a:xfrm>
        </p:spPr>
        <p:txBody>
          <a:bodyPr>
            <a:normAutofit/>
          </a:bodyPr>
          <a:lstStyle/>
          <a:p>
            <a:pPr algn="l"/>
            <a:r>
              <a:rPr lang="pl-PL" altLang="pl-PL" sz="2900" u="sng" dirty="0"/>
              <a:t>ROZRÓŻNIANIE UMÓW (PRZYKŁADY)</a:t>
            </a:r>
          </a:p>
        </p:txBody>
      </p:sp>
      <p:sp>
        <p:nvSpPr>
          <p:cNvPr id="5" name="Symbol zastępczy zawartości 2">
            <a:extLst>
              <a:ext uri="{FF2B5EF4-FFF2-40B4-BE49-F238E27FC236}">
                <a16:creationId xmlns="" xmlns:a16="http://schemas.microsoft.com/office/drawing/2014/main" id="{06A485F4-A6E2-4BAA-9CED-49D651D048D2}"/>
              </a:ext>
            </a:extLst>
          </p:cNvPr>
          <p:cNvSpPr>
            <a:spLocks noGrp="1"/>
          </p:cNvSpPr>
          <p:nvPr>
            <p:ph idx="1"/>
          </p:nvPr>
        </p:nvSpPr>
        <p:spPr>
          <a:xfrm>
            <a:off x="565874" y="1673815"/>
            <a:ext cx="9865750" cy="4526732"/>
          </a:xfrm>
        </p:spPr>
        <p:txBody>
          <a:bodyPr>
            <a:normAutofit/>
          </a:bodyPr>
          <a:lstStyle/>
          <a:p>
            <a:pPr marL="342900" indent="-342900" algn="just">
              <a:buFont typeface="Arial" panose="020B0604020202020204" pitchFamily="34" charset="0"/>
              <a:buChar char="•"/>
              <a:defRPr/>
            </a:pPr>
            <a:r>
              <a:rPr lang="pl-PL" sz="2400" dirty="0">
                <a:solidFill>
                  <a:srgbClr val="636160"/>
                </a:solidFill>
              </a:rPr>
              <a:t>Umowa o roboty budowlane, a zamówienie na roboty budowlane,</a:t>
            </a:r>
          </a:p>
          <a:p>
            <a:pPr marL="342900" indent="-342900" algn="just">
              <a:buFont typeface="Arial" panose="020B0604020202020204" pitchFamily="34" charset="0"/>
              <a:buChar char="•"/>
              <a:defRPr/>
            </a:pPr>
            <a:r>
              <a:rPr lang="pl-PL" sz="2400" dirty="0">
                <a:solidFill>
                  <a:srgbClr val="636160"/>
                </a:solidFill>
              </a:rPr>
              <a:t>Umowa zlecenie, </a:t>
            </a:r>
          </a:p>
          <a:p>
            <a:pPr marL="342900" indent="-342900" algn="just">
              <a:buFont typeface="Arial" panose="020B0604020202020204" pitchFamily="34" charset="0"/>
              <a:buChar char="•"/>
              <a:defRPr/>
            </a:pPr>
            <a:r>
              <a:rPr lang="pl-PL" sz="2400" dirty="0">
                <a:solidFill>
                  <a:srgbClr val="636160"/>
                </a:solidFill>
              </a:rPr>
              <a:t>Umowa o dzieło,</a:t>
            </a:r>
          </a:p>
          <a:p>
            <a:pPr marL="342900" indent="-342900" algn="just">
              <a:buFont typeface="Arial" panose="020B0604020202020204" pitchFamily="34" charset="0"/>
              <a:buChar char="•"/>
              <a:defRPr/>
            </a:pPr>
            <a:r>
              <a:rPr lang="pl-PL" sz="2400" dirty="0">
                <a:solidFill>
                  <a:srgbClr val="636160"/>
                </a:solidFill>
              </a:rPr>
              <a:t>Umowa dostawy,</a:t>
            </a:r>
          </a:p>
          <a:p>
            <a:pPr marL="342900" indent="-342900" algn="just">
              <a:buFont typeface="Arial" panose="020B0604020202020204" pitchFamily="34" charset="0"/>
              <a:buChar char="•"/>
              <a:defRPr/>
            </a:pPr>
            <a:r>
              <a:rPr lang="pl-PL" sz="2400" dirty="0">
                <a:solidFill>
                  <a:srgbClr val="636160"/>
                </a:solidFill>
              </a:rPr>
              <a:t>Umowa sprzedaży</a:t>
            </a:r>
          </a:p>
          <a:p>
            <a:pPr algn="just">
              <a:defRPr/>
            </a:pPr>
            <a:endParaRPr lang="pl-PL" sz="2400" dirty="0">
              <a:solidFill>
                <a:srgbClr val="636160"/>
              </a:solidFill>
            </a:endParaRPr>
          </a:p>
          <a:p>
            <a:pPr marL="0" indent="0" algn="just">
              <a:buFont typeface="Arial" panose="020B0604020202020204" pitchFamily="34" charset="0"/>
              <a:buNone/>
              <a:defRPr/>
            </a:pPr>
            <a:r>
              <a:rPr lang="pl-PL" sz="2400" dirty="0">
                <a:solidFill>
                  <a:srgbClr val="636160"/>
                </a:solidFill>
              </a:rPr>
              <a:t>ISTOTNE RÓŻNICE – ELEMENTY NIEZBĘDNE DLA OKREŚLENIA KAŻDEJ ZE WSKAZANYCH UMÓW</a:t>
            </a:r>
          </a:p>
        </p:txBody>
      </p:sp>
    </p:spTree>
    <p:extLst>
      <p:ext uri="{BB962C8B-B14F-4D97-AF65-F5344CB8AC3E}">
        <p14:creationId xmlns:p14="http://schemas.microsoft.com/office/powerpoint/2010/main" val="2797819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DF08DC3B-6FC2-4BCE-82AE-7C1173539E4F}"/>
              </a:ext>
            </a:extLst>
          </p:cNvPr>
          <p:cNvSpPr>
            <a:spLocks noGrp="1"/>
          </p:cNvSpPr>
          <p:nvPr>
            <p:ph type="title"/>
          </p:nvPr>
        </p:nvSpPr>
        <p:spPr>
          <a:xfrm>
            <a:off x="599125" y="788655"/>
            <a:ext cx="7816697" cy="1068040"/>
          </a:xfrm>
        </p:spPr>
        <p:txBody>
          <a:bodyPr>
            <a:normAutofit/>
          </a:bodyPr>
          <a:lstStyle/>
          <a:p>
            <a:pPr algn="l"/>
            <a:r>
              <a:rPr lang="pl-PL" altLang="pl-PL" sz="2900" u="sng" dirty="0">
                <a:solidFill>
                  <a:srgbClr val="636160"/>
                </a:solidFill>
              </a:rPr>
              <a:t>KLAUZULE ABUZYWNE</a:t>
            </a:r>
          </a:p>
        </p:txBody>
      </p:sp>
      <p:sp>
        <p:nvSpPr>
          <p:cNvPr id="5" name="Symbol zastępczy zawartości 2">
            <a:extLst>
              <a:ext uri="{FF2B5EF4-FFF2-40B4-BE49-F238E27FC236}">
                <a16:creationId xmlns="" xmlns:a16="http://schemas.microsoft.com/office/drawing/2014/main" id="{7F16B168-E9DA-4EC4-969F-126F258E3813}"/>
              </a:ext>
            </a:extLst>
          </p:cNvPr>
          <p:cNvSpPr>
            <a:spLocks noGrp="1"/>
          </p:cNvSpPr>
          <p:nvPr>
            <p:ph idx="1"/>
          </p:nvPr>
        </p:nvSpPr>
        <p:spPr>
          <a:xfrm>
            <a:off x="599125" y="1856695"/>
            <a:ext cx="10093757" cy="4526732"/>
          </a:xfrm>
        </p:spPr>
        <p:txBody>
          <a:bodyPr>
            <a:normAutofit/>
          </a:bodyPr>
          <a:lstStyle/>
          <a:p>
            <a:pPr marL="342900" indent="-342900" algn="just">
              <a:buFont typeface="Arial" panose="020B0604020202020204" pitchFamily="34" charset="0"/>
              <a:buChar char="•"/>
              <a:defRPr/>
            </a:pPr>
            <a:r>
              <a:rPr lang="pl-PL" sz="2400" dirty="0">
                <a:solidFill>
                  <a:srgbClr val="636160"/>
                </a:solidFill>
              </a:rPr>
              <a:t>POSTANOWIENIA UMÓW NIEDOPUSZCZALENE PRAWEM NP.:</a:t>
            </a:r>
          </a:p>
          <a:p>
            <a:pPr algn="just">
              <a:defRPr/>
            </a:pPr>
            <a:endParaRPr lang="pl-PL" sz="2400" dirty="0">
              <a:solidFill>
                <a:srgbClr val="636160"/>
              </a:solidFill>
            </a:endParaRPr>
          </a:p>
          <a:p>
            <a:pPr marL="0" indent="0" algn="just">
              <a:buFont typeface="Arial" panose="020B0604020202020204" pitchFamily="34" charset="0"/>
              <a:buNone/>
              <a:defRPr/>
            </a:pPr>
            <a:r>
              <a:rPr lang="pl-PL" sz="2400" dirty="0">
                <a:solidFill>
                  <a:srgbClr val="636160"/>
                </a:solidFill>
              </a:rPr>
              <a:t>a) zakaz możliwości rozwiązania umowy z uwagi na złożenie wniosku o upadłość,</a:t>
            </a:r>
          </a:p>
          <a:p>
            <a:pPr marL="0" indent="0" algn="just">
              <a:buFont typeface="Arial" panose="020B0604020202020204" pitchFamily="34" charset="0"/>
              <a:buNone/>
              <a:defRPr/>
            </a:pPr>
            <a:r>
              <a:rPr lang="pl-PL" sz="2400" dirty="0">
                <a:solidFill>
                  <a:srgbClr val="636160"/>
                </a:solidFill>
              </a:rPr>
              <a:t>b) treść lub cel postanowień nie mogą sprzeciwiać się właściwości (naturze) stosunku, ustawie ani zasadom współżycia społecznego.</a:t>
            </a:r>
          </a:p>
        </p:txBody>
      </p:sp>
    </p:spTree>
    <p:extLst>
      <p:ext uri="{BB962C8B-B14F-4D97-AF65-F5344CB8AC3E}">
        <p14:creationId xmlns:p14="http://schemas.microsoft.com/office/powerpoint/2010/main" val="2498319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4">
            <a:extLst>
              <a:ext uri="{FF2B5EF4-FFF2-40B4-BE49-F238E27FC236}">
                <a16:creationId xmlns="" xmlns:a16="http://schemas.microsoft.com/office/drawing/2014/main" id="{8E1ECFA9-7431-4800-A2B3-65C8CBF7C57E}"/>
              </a:ext>
            </a:extLst>
          </p:cNvPr>
          <p:cNvSpPr txBox="1">
            <a:spLocks noGrp="1" noChangeArrowheads="1"/>
          </p:cNvSpPr>
          <p:nvPr>
            <p:ph type="title"/>
          </p:nvPr>
        </p:nvSpPr>
        <p:spPr bwMode="auto">
          <a:xfrm>
            <a:off x="349743" y="240015"/>
            <a:ext cx="7816697"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just">
              <a:spcBef>
                <a:spcPct val="0"/>
              </a:spcBef>
              <a:buFontTx/>
              <a:buNone/>
            </a:pPr>
            <a:r>
              <a:rPr lang="pl-PL" altLang="pl-PL" sz="2800" u="sng" dirty="0">
                <a:solidFill>
                  <a:srgbClr val="636363"/>
                </a:solidFill>
                <a:latin typeface="+mj-lt"/>
              </a:rPr>
              <a:t>MODYFIKACJA UMÓW O ZAMÓWIENIA PUBLICZNE</a:t>
            </a:r>
          </a:p>
          <a:p>
            <a:pPr>
              <a:spcBef>
                <a:spcPct val="0"/>
              </a:spcBef>
              <a:buFontTx/>
              <a:buNone/>
            </a:pPr>
            <a:endParaRPr lang="pl-PL" altLang="pl-PL" sz="1800" dirty="0"/>
          </a:p>
        </p:txBody>
      </p:sp>
      <p:sp>
        <p:nvSpPr>
          <p:cNvPr id="7" name="Symbol zastępczy zawartości 2">
            <a:extLst>
              <a:ext uri="{FF2B5EF4-FFF2-40B4-BE49-F238E27FC236}">
                <a16:creationId xmlns="" xmlns:a16="http://schemas.microsoft.com/office/drawing/2014/main" id="{58BF9AF4-3ADF-42B4-B9DF-DA7BE522812D}"/>
              </a:ext>
            </a:extLst>
          </p:cNvPr>
          <p:cNvSpPr>
            <a:spLocks noGrp="1"/>
          </p:cNvSpPr>
          <p:nvPr>
            <p:ph idx="1"/>
          </p:nvPr>
        </p:nvSpPr>
        <p:spPr>
          <a:xfrm>
            <a:off x="468080" y="1129004"/>
            <a:ext cx="10094173" cy="4703590"/>
          </a:xfrm>
        </p:spPr>
        <p:txBody>
          <a:bodyPr>
            <a:noAutofit/>
          </a:bodyPr>
          <a:lstStyle/>
          <a:p>
            <a:pPr marL="0" indent="0" algn="just">
              <a:buFont typeface="Arial" panose="020B0604020202020204" pitchFamily="34" charset="0"/>
              <a:buNone/>
              <a:defRPr/>
            </a:pPr>
            <a:r>
              <a:rPr lang="pl-PL" dirty="0">
                <a:solidFill>
                  <a:srgbClr val="636160"/>
                </a:solidFill>
              </a:rPr>
              <a:t>Umowa o zamówienie Z ZASADY KONKURENCYJNOŚCI  może zostać zmieniona bez przeprowadzenia nowego postępowania: </a:t>
            </a:r>
          </a:p>
          <a:p>
            <a:pPr marL="457200" indent="-457200" algn="just">
              <a:buFont typeface="+mj-lt"/>
              <a:buAutoNum type="alphaLcParenR"/>
              <a:defRPr/>
            </a:pPr>
            <a:r>
              <a:rPr lang="pl-PL" dirty="0">
                <a:solidFill>
                  <a:srgbClr val="636160"/>
                </a:solidFill>
              </a:rPr>
              <a:t>jeśli modyfikacje, niezależnie od ich wartości, zostały przewidziane w dokumentach zamówienia w precyzyjnych klauzulach przeglądowych, które mogą obejmować klauzule zmiany ceny lub opcje </a:t>
            </a:r>
          </a:p>
          <a:p>
            <a:pPr marL="457200" indent="-457200" algn="just">
              <a:buFont typeface="+mj-lt"/>
              <a:buAutoNum type="alphaLcParenR"/>
              <a:defRPr/>
            </a:pPr>
            <a:r>
              <a:rPr lang="pl-PL" dirty="0">
                <a:solidFill>
                  <a:srgbClr val="636160"/>
                </a:solidFill>
              </a:rPr>
              <a:t>w przypadku dodatkowych robót budowlanych, usług lub dostaw, wykonywanych przez pierwotnego wykonawcę, które stały się niezbędne i które nie były uwzględnione</a:t>
            </a:r>
            <a:br>
              <a:rPr lang="pl-PL" dirty="0">
                <a:solidFill>
                  <a:srgbClr val="636160"/>
                </a:solidFill>
              </a:rPr>
            </a:br>
            <a:r>
              <a:rPr lang="pl-PL" dirty="0">
                <a:solidFill>
                  <a:srgbClr val="636160"/>
                </a:solidFill>
              </a:rPr>
              <a:t>w pierwotnym zamówieniu </a:t>
            </a:r>
          </a:p>
          <a:p>
            <a:pPr marL="457200" indent="-457200" algn="just">
              <a:buFont typeface="+mj-lt"/>
              <a:buAutoNum type="alphaLcParenR"/>
              <a:defRPr/>
            </a:pPr>
            <a:r>
              <a:rPr lang="pl-PL" dirty="0">
                <a:solidFill>
                  <a:srgbClr val="636160"/>
                </a:solidFill>
              </a:rPr>
              <a:t>jeśli konieczność modyfikacji spowodowana jest okolicznościami, których zamawiający, działający z należytą starannością, nie mógł przewidzieć; </a:t>
            </a:r>
          </a:p>
          <a:p>
            <a:pPr marL="457200" indent="-457200" algn="just">
              <a:buFont typeface="+mj-lt"/>
              <a:buAutoNum type="alphaLcParenR"/>
              <a:defRPr/>
            </a:pPr>
            <a:r>
              <a:rPr lang="pl-PL" dirty="0">
                <a:solidFill>
                  <a:srgbClr val="636160"/>
                </a:solidFill>
              </a:rPr>
              <a:t>modyfikacja nie zmieniła ogólnego charakteru umowy oraz ewentualny wzrost ceny nie przekracza 50% wartości pierwotnej umowy.</a:t>
            </a:r>
          </a:p>
        </p:txBody>
      </p:sp>
    </p:spTree>
    <p:extLst>
      <p:ext uri="{BB962C8B-B14F-4D97-AF65-F5344CB8AC3E}">
        <p14:creationId xmlns:p14="http://schemas.microsoft.com/office/powerpoint/2010/main" val="2896064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6879F420-1A87-4E92-ADD6-4AD053E933C9}"/>
              </a:ext>
            </a:extLst>
          </p:cNvPr>
          <p:cNvSpPr>
            <a:spLocks noGrp="1"/>
          </p:cNvSpPr>
          <p:nvPr>
            <p:ph type="title"/>
          </p:nvPr>
        </p:nvSpPr>
        <p:spPr>
          <a:xfrm>
            <a:off x="644438" y="749013"/>
            <a:ext cx="7816697" cy="1068040"/>
          </a:xfrm>
        </p:spPr>
        <p:txBody>
          <a:bodyPr>
            <a:normAutofit/>
          </a:bodyPr>
          <a:lstStyle/>
          <a:p>
            <a:pPr algn="just"/>
            <a:r>
              <a:rPr lang="pl-PL" altLang="pl-PL" sz="2900" u="sng" dirty="0"/>
              <a:t>MODYFIKACJA UMÓW</a:t>
            </a:r>
          </a:p>
        </p:txBody>
      </p:sp>
      <p:sp>
        <p:nvSpPr>
          <p:cNvPr id="7" name="Symbol zastępczy zawartości 2">
            <a:extLst>
              <a:ext uri="{FF2B5EF4-FFF2-40B4-BE49-F238E27FC236}">
                <a16:creationId xmlns="" xmlns:a16="http://schemas.microsoft.com/office/drawing/2014/main" id="{AF17F8D9-FD2B-4113-9B65-15A3FB0BDBA1}"/>
              </a:ext>
            </a:extLst>
          </p:cNvPr>
          <p:cNvSpPr>
            <a:spLocks noGrp="1"/>
          </p:cNvSpPr>
          <p:nvPr>
            <p:ph idx="1"/>
          </p:nvPr>
        </p:nvSpPr>
        <p:spPr>
          <a:xfrm>
            <a:off x="644438" y="1684049"/>
            <a:ext cx="9236680" cy="5761037"/>
          </a:xfrm>
        </p:spPr>
        <p:txBody>
          <a:bodyPr>
            <a:normAutofit/>
          </a:bodyPr>
          <a:lstStyle/>
          <a:p>
            <a:pPr marL="0" indent="0" algn="just">
              <a:buFont typeface="Arial" panose="020B0604020202020204" pitchFamily="34" charset="0"/>
              <a:buNone/>
              <a:defRPr/>
            </a:pPr>
            <a:r>
              <a:rPr lang="pl-PL" sz="2400" dirty="0">
                <a:solidFill>
                  <a:srgbClr val="636160"/>
                </a:solidFill>
              </a:rPr>
              <a:t>Gdy nowy wykonawca zastępuje wykonawcę, któremu pierwotnie udzielono zamówienia w wyniku: </a:t>
            </a:r>
          </a:p>
          <a:p>
            <a:pPr marL="342900" indent="-342900" algn="just">
              <a:buFont typeface="Arial" panose="020B0604020202020204" pitchFamily="34" charset="0"/>
              <a:buChar char="•"/>
              <a:defRPr/>
            </a:pPr>
            <a:r>
              <a:rPr lang="pl-PL" sz="2400" dirty="0">
                <a:solidFill>
                  <a:srgbClr val="636160"/>
                </a:solidFill>
              </a:rPr>
              <a:t>jednoznacznej klauzuli przeglądowej lub opcji, </a:t>
            </a:r>
          </a:p>
          <a:p>
            <a:pPr marL="342900" indent="-342900" algn="just">
              <a:buFont typeface="Arial" panose="020B0604020202020204" pitchFamily="34" charset="0"/>
              <a:buChar char="•"/>
              <a:defRPr/>
            </a:pPr>
            <a:r>
              <a:rPr lang="pl-PL" sz="2400" dirty="0">
                <a:solidFill>
                  <a:srgbClr val="636160"/>
                </a:solidFill>
              </a:rPr>
              <a:t>sukcesji uniwersalnej lub częściowej praw i obowiązków pierwotnego wykonawcy w wyniku restrukturyzacji, przejęcia, połączenia, nabycia lub upadłości, </a:t>
            </a:r>
          </a:p>
          <a:p>
            <a:pPr marL="342900" indent="-342900" algn="just">
              <a:buFont typeface="Arial" panose="020B0604020202020204" pitchFamily="34" charset="0"/>
              <a:buChar char="•"/>
              <a:defRPr/>
            </a:pPr>
            <a:r>
              <a:rPr lang="pl-PL" sz="2400" dirty="0">
                <a:solidFill>
                  <a:srgbClr val="636160"/>
                </a:solidFill>
              </a:rPr>
              <a:t>przejęcia przez instytucję zamawiającą zobowiązań głównego wykonawcy względem jego podwykonawców.</a:t>
            </a:r>
          </a:p>
        </p:txBody>
      </p:sp>
    </p:spTree>
    <p:extLst>
      <p:ext uri="{BB962C8B-B14F-4D97-AF65-F5344CB8AC3E}">
        <p14:creationId xmlns:p14="http://schemas.microsoft.com/office/powerpoint/2010/main" val="667590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F19D0186-F887-4038-827B-B676A7D4B62E}"/>
              </a:ext>
            </a:extLst>
          </p:cNvPr>
          <p:cNvSpPr>
            <a:spLocks noGrp="1"/>
          </p:cNvSpPr>
          <p:nvPr>
            <p:ph type="title"/>
          </p:nvPr>
        </p:nvSpPr>
        <p:spPr>
          <a:xfrm>
            <a:off x="632377" y="655652"/>
            <a:ext cx="7816697" cy="1068040"/>
          </a:xfrm>
        </p:spPr>
        <p:txBody>
          <a:bodyPr>
            <a:normAutofit/>
          </a:bodyPr>
          <a:lstStyle/>
          <a:p>
            <a:pPr algn="just"/>
            <a:r>
              <a:rPr lang="pl-PL" altLang="pl-PL" sz="2900" u="sng" dirty="0"/>
              <a:t>MODYFIKACJA UMÓW O ZAMÓWIENIE PUBLICZNE</a:t>
            </a:r>
            <a:endParaRPr lang="pl-PL" altLang="pl-PL" sz="2900" dirty="0"/>
          </a:p>
        </p:txBody>
      </p:sp>
      <p:sp>
        <p:nvSpPr>
          <p:cNvPr id="5" name="Symbol zastępczy zawartości 2">
            <a:extLst>
              <a:ext uri="{FF2B5EF4-FFF2-40B4-BE49-F238E27FC236}">
                <a16:creationId xmlns="" xmlns:a16="http://schemas.microsoft.com/office/drawing/2014/main" id="{CF96CBDC-36C6-4FB1-BE19-969D4FB1065E}"/>
              </a:ext>
            </a:extLst>
          </p:cNvPr>
          <p:cNvSpPr>
            <a:spLocks noGrp="1"/>
          </p:cNvSpPr>
          <p:nvPr>
            <p:ph idx="1"/>
          </p:nvPr>
        </p:nvSpPr>
        <p:spPr>
          <a:xfrm>
            <a:off x="632377" y="1490936"/>
            <a:ext cx="10013852" cy="4526732"/>
          </a:xfrm>
        </p:spPr>
        <p:txBody>
          <a:bodyPr>
            <a:normAutofit/>
          </a:bodyPr>
          <a:lstStyle/>
          <a:p>
            <a:pPr marL="0" indent="0" algn="just">
              <a:buFont typeface="Arial" panose="020B0604020202020204" pitchFamily="34" charset="0"/>
              <a:buNone/>
              <a:defRPr/>
            </a:pPr>
            <a:r>
              <a:rPr lang="pl-PL" sz="2400" dirty="0">
                <a:solidFill>
                  <a:srgbClr val="636160"/>
                </a:solidFill>
              </a:rPr>
              <a:t>Gdy modyfikacje – niezależnie od ich wartości – są nieistotne.</a:t>
            </a:r>
          </a:p>
          <a:p>
            <a:pPr marL="0" indent="0" algn="just">
              <a:buFont typeface="Arial" panose="020B0604020202020204" pitchFamily="34" charset="0"/>
              <a:buNone/>
              <a:defRPr/>
            </a:pPr>
            <a:endParaRPr lang="pl-PL" sz="2400" dirty="0">
              <a:solidFill>
                <a:srgbClr val="636160"/>
              </a:solidFill>
            </a:endParaRPr>
          </a:p>
          <a:p>
            <a:pPr marL="0" indent="0" algn="just">
              <a:buFont typeface="Arial" panose="020B0604020202020204" pitchFamily="34" charset="0"/>
              <a:buNone/>
              <a:defRPr/>
            </a:pPr>
            <a:r>
              <a:rPr lang="pl-PL" sz="2400" dirty="0">
                <a:solidFill>
                  <a:srgbClr val="636160"/>
                </a:solidFill>
              </a:rPr>
              <a:t>Ocena istotności zmian:</a:t>
            </a:r>
          </a:p>
          <a:p>
            <a:pPr marL="457200" indent="-457200" algn="just">
              <a:buFont typeface="Arial" panose="020B0604020202020204" pitchFamily="34" charset="0"/>
              <a:buAutoNum type="alphaLcParenR"/>
              <a:defRPr/>
            </a:pPr>
            <a:r>
              <a:rPr lang="pl-PL" sz="2400" dirty="0">
                <a:solidFill>
                  <a:srgbClr val="636160"/>
                </a:solidFill>
              </a:rPr>
              <a:t>Zmiana pierwotnych warunków zamówienia powodująca zmianę kręgu wykonawców;</a:t>
            </a:r>
          </a:p>
          <a:p>
            <a:pPr marL="457200" indent="-457200" algn="just">
              <a:buFont typeface="Arial" panose="020B0604020202020204" pitchFamily="34" charset="0"/>
              <a:buAutoNum type="alphaLcParenR"/>
              <a:defRPr/>
            </a:pPr>
            <a:r>
              <a:rPr lang="pl-PL" sz="2400" dirty="0">
                <a:solidFill>
                  <a:srgbClr val="636160"/>
                </a:solidFill>
              </a:rPr>
              <a:t>Zmiana pierwotnych warunków zamówienia powodująca zmianę treści ofert;</a:t>
            </a:r>
          </a:p>
          <a:p>
            <a:pPr marL="457200" indent="-457200" algn="just">
              <a:buFont typeface="Arial" panose="020B0604020202020204" pitchFamily="34" charset="0"/>
              <a:buAutoNum type="alphaLcParenR"/>
              <a:defRPr/>
            </a:pPr>
            <a:r>
              <a:rPr lang="pl-PL" sz="2400" dirty="0">
                <a:solidFill>
                  <a:srgbClr val="636160"/>
                </a:solidFill>
              </a:rPr>
              <a:t>Zmiana umowy prowadząca do zaburzenia równowagi ekonomicznej na korzyść wykonawcy.</a:t>
            </a:r>
          </a:p>
        </p:txBody>
      </p:sp>
    </p:spTree>
    <p:extLst>
      <p:ext uri="{BB962C8B-B14F-4D97-AF65-F5344CB8AC3E}">
        <p14:creationId xmlns:p14="http://schemas.microsoft.com/office/powerpoint/2010/main" val="2810800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a:extLst>
              <a:ext uri="{FF2B5EF4-FFF2-40B4-BE49-F238E27FC236}">
                <a16:creationId xmlns="" xmlns:a16="http://schemas.microsoft.com/office/drawing/2014/main" id="{3C6D8993-4E1D-4352-A79B-E8FB07B248AC}"/>
              </a:ext>
            </a:extLst>
          </p:cNvPr>
          <p:cNvSpPr>
            <a:spLocks noGrp="1"/>
          </p:cNvSpPr>
          <p:nvPr>
            <p:ph type="title"/>
          </p:nvPr>
        </p:nvSpPr>
        <p:spPr>
          <a:xfrm>
            <a:off x="611188" y="333375"/>
            <a:ext cx="4537075" cy="561975"/>
          </a:xfrm>
        </p:spPr>
        <p:txBody>
          <a:bodyPr>
            <a:normAutofit fontScale="90000"/>
          </a:bodyPr>
          <a:lstStyle/>
          <a:p>
            <a:pPr algn="just"/>
            <a:r>
              <a:rPr lang="pl-PL" altLang="pl-PL" u="sng" dirty="0"/>
              <a:t>DOKUMENTOWANIE ZASADY KONKURENCYJNOŚCI</a:t>
            </a:r>
          </a:p>
        </p:txBody>
      </p:sp>
      <p:sp>
        <p:nvSpPr>
          <p:cNvPr id="9" name="Symbol zastępczy zawartości 2">
            <a:extLst>
              <a:ext uri="{FF2B5EF4-FFF2-40B4-BE49-F238E27FC236}">
                <a16:creationId xmlns="" xmlns:a16="http://schemas.microsoft.com/office/drawing/2014/main" id="{43CE55CA-FA47-401F-984A-4FB7A6DA4C96}"/>
              </a:ext>
            </a:extLst>
          </p:cNvPr>
          <p:cNvSpPr>
            <a:spLocks noGrp="1"/>
          </p:cNvSpPr>
          <p:nvPr>
            <p:ph idx="1"/>
          </p:nvPr>
        </p:nvSpPr>
        <p:spPr>
          <a:xfrm>
            <a:off x="611188" y="1341438"/>
            <a:ext cx="9363236" cy="5761037"/>
          </a:xfrm>
        </p:spPr>
        <p:txBody>
          <a:bodyPr>
            <a:normAutofit/>
          </a:bodyPr>
          <a:lstStyle/>
          <a:p>
            <a:pPr algn="just">
              <a:defRPr/>
            </a:pPr>
            <a:r>
              <a:rPr lang="pl-PL" sz="2400" dirty="0">
                <a:solidFill>
                  <a:srgbClr val="636160"/>
                </a:solidFill>
              </a:rPr>
              <a:t>Protokół postępowania o udzielenie zamówienia  - minimum informacji określone w 6.5 pkt 19 wytycznych;</a:t>
            </a:r>
          </a:p>
          <a:p>
            <a:pPr algn="just">
              <a:defRPr/>
            </a:pPr>
            <a:r>
              <a:rPr lang="pl-PL" sz="2400" dirty="0">
                <a:solidFill>
                  <a:srgbClr val="636160"/>
                </a:solidFill>
              </a:rPr>
              <a:t>Załączniki;</a:t>
            </a:r>
          </a:p>
          <a:p>
            <a:pPr algn="just">
              <a:defRPr/>
            </a:pPr>
            <a:r>
              <a:rPr lang="pl-PL" sz="2400" dirty="0">
                <a:solidFill>
                  <a:srgbClr val="636160"/>
                </a:solidFill>
              </a:rPr>
              <a:t>Miejsca publikacji ogłoszeń:</a:t>
            </a:r>
          </a:p>
          <a:p>
            <a:pPr marL="457200" indent="-457200" algn="just">
              <a:buFont typeface="Arial" panose="020B0604020202020204" pitchFamily="34" charset="0"/>
              <a:buAutoNum type="alphaLcParenR"/>
              <a:defRPr/>
            </a:pPr>
            <a:r>
              <a:rPr lang="pl-PL" sz="2400" dirty="0">
                <a:solidFill>
                  <a:srgbClr val="636160"/>
                </a:solidFill>
              </a:rPr>
              <a:t>Baza konkurencyjności </a:t>
            </a:r>
          </a:p>
          <a:p>
            <a:pPr marL="0" indent="0" algn="just">
              <a:buFont typeface="Arial" panose="020B0604020202020204" pitchFamily="34" charset="0"/>
              <a:buNone/>
              <a:defRPr/>
            </a:pPr>
            <a:r>
              <a:rPr lang="pl-PL" sz="2400" dirty="0">
                <a:solidFill>
                  <a:srgbClr val="636160"/>
                </a:solidFill>
              </a:rPr>
              <a:t>https://bazakonkurencyjnosci.funduszeeuropejskie.gov.pl</a:t>
            </a:r>
          </a:p>
          <a:p>
            <a:pPr marL="457200" indent="-457200" algn="just">
              <a:buFont typeface="Arial" panose="020B0604020202020204" pitchFamily="34" charset="0"/>
              <a:buAutoNum type="alphaLcParenR"/>
              <a:defRPr/>
            </a:pPr>
            <a:r>
              <a:rPr lang="pl-PL" sz="2400" dirty="0">
                <a:solidFill>
                  <a:srgbClr val="636160"/>
                </a:solidFill>
              </a:rPr>
              <a:t>strona internetowa wskazana przez instytucję ogłaszającą nabór wniosków – przypadki konieczności – strona właściwa dla danego programu operacyjnego</a:t>
            </a:r>
          </a:p>
        </p:txBody>
      </p:sp>
    </p:spTree>
    <p:extLst>
      <p:ext uri="{BB962C8B-B14F-4D97-AF65-F5344CB8AC3E}">
        <p14:creationId xmlns:p14="http://schemas.microsoft.com/office/powerpoint/2010/main" val="34447954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4E0D83E8-430D-4F17-9BDA-9E31A7453179}"/>
              </a:ext>
            </a:extLst>
          </p:cNvPr>
          <p:cNvSpPr>
            <a:spLocks noGrp="1"/>
          </p:cNvSpPr>
          <p:nvPr>
            <p:ph type="title"/>
          </p:nvPr>
        </p:nvSpPr>
        <p:spPr/>
        <p:txBody>
          <a:bodyPr>
            <a:normAutofit fontScale="90000"/>
          </a:bodyPr>
          <a:lstStyle/>
          <a:p>
            <a:pPr algn="l"/>
            <a:r>
              <a:rPr lang="pl-PL" altLang="pl-PL" u="sng" dirty="0"/>
              <a:t>PRZEPISY OGÓLNE DOTYCZĄCE PRZETARGOWYCH TRYBÓW ZAWIERANIA UMÓW – KODEKS CYWILNY</a:t>
            </a:r>
          </a:p>
        </p:txBody>
      </p:sp>
      <p:sp>
        <p:nvSpPr>
          <p:cNvPr id="7" name="Symbol zastępczy zawartości 2">
            <a:extLst>
              <a:ext uri="{FF2B5EF4-FFF2-40B4-BE49-F238E27FC236}">
                <a16:creationId xmlns="" xmlns:a16="http://schemas.microsoft.com/office/drawing/2014/main" id="{E169AA9F-14AE-4E2C-89B9-33C694B04FEE}"/>
              </a:ext>
            </a:extLst>
          </p:cNvPr>
          <p:cNvSpPr>
            <a:spLocks noGrp="1"/>
          </p:cNvSpPr>
          <p:nvPr>
            <p:ph idx="1"/>
          </p:nvPr>
        </p:nvSpPr>
        <p:spPr>
          <a:xfrm>
            <a:off x="466122" y="1446245"/>
            <a:ext cx="10133454" cy="4880000"/>
          </a:xfrm>
        </p:spPr>
        <p:txBody>
          <a:bodyPr/>
          <a:lstStyle/>
          <a:p>
            <a:pPr algn="just"/>
            <a:r>
              <a:rPr lang="pl-PL" altLang="pl-PL" sz="2300" dirty="0">
                <a:solidFill>
                  <a:srgbClr val="636160"/>
                </a:solidFill>
              </a:rPr>
              <a:t>Art.  70(1).  [Aukcja i przetarg]</a:t>
            </a:r>
          </a:p>
          <a:p>
            <a:pPr algn="just"/>
            <a:r>
              <a:rPr lang="pl-PL" altLang="pl-PL" sz="2300" dirty="0">
                <a:solidFill>
                  <a:srgbClr val="636160"/>
                </a:solidFill>
              </a:rPr>
              <a:t>§  1. 	Umowa może być zawarta w drodze aukcji albo przetargu.</a:t>
            </a:r>
          </a:p>
          <a:p>
            <a:pPr algn="just"/>
            <a:r>
              <a:rPr lang="pl-PL" altLang="pl-PL" sz="2300" dirty="0">
                <a:solidFill>
                  <a:srgbClr val="636160"/>
                </a:solidFill>
              </a:rPr>
              <a:t>§  2. 	W ogłoszeniu aukcji albo przetargu należy określić czas, miejsce, przedmiot oraz warunki aukcji albo przetargu albo wskazać sposób udostępnienia tych warunków.</a:t>
            </a:r>
          </a:p>
          <a:p>
            <a:pPr algn="just"/>
            <a:r>
              <a:rPr lang="pl-PL" altLang="pl-PL" sz="2300" dirty="0">
                <a:solidFill>
                  <a:srgbClr val="636160"/>
                </a:solidFill>
              </a:rPr>
              <a:t>§  3. 	Ogłoszenie, a także warunki aukcji albo przetargu mogą być zmienione lub odwołane tylko wtedy, gdy zastrzeżono to w ich treści.</a:t>
            </a:r>
          </a:p>
          <a:p>
            <a:pPr algn="just"/>
            <a:r>
              <a:rPr lang="pl-PL" altLang="pl-PL" sz="2300" dirty="0">
                <a:solidFill>
                  <a:srgbClr val="636160"/>
                </a:solidFill>
              </a:rPr>
              <a:t>§  4. 	Organizator od chwili udostępnienia warunków, a oferent od chwili złożenia oferty zgodnie z ogłoszeniem aukcji albo przetargu są obowiązani postępować zgodnie z postanowieniami ogłoszenia, a także warunków aukcji albo przetargu.</a:t>
            </a:r>
          </a:p>
        </p:txBody>
      </p:sp>
    </p:spTree>
    <p:extLst>
      <p:ext uri="{BB962C8B-B14F-4D97-AF65-F5344CB8AC3E}">
        <p14:creationId xmlns:p14="http://schemas.microsoft.com/office/powerpoint/2010/main" val="1427254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1">
            <a:extLst>
              <a:ext uri="{FF2B5EF4-FFF2-40B4-BE49-F238E27FC236}">
                <a16:creationId xmlns="" xmlns:a16="http://schemas.microsoft.com/office/drawing/2014/main" id="{C595001F-D2EA-4953-A6C3-9C9D0CD4193B}"/>
              </a:ext>
            </a:extLst>
          </p:cNvPr>
          <p:cNvSpPr>
            <a:spLocks noGrp="1"/>
          </p:cNvSpPr>
          <p:nvPr>
            <p:ph type="title"/>
          </p:nvPr>
        </p:nvSpPr>
        <p:spPr>
          <a:xfrm>
            <a:off x="494810" y="383771"/>
            <a:ext cx="6624637" cy="561975"/>
          </a:xfrm>
        </p:spPr>
        <p:txBody>
          <a:bodyPr>
            <a:normAutofit fontScale="90000"/>
          </a:bodyPr>
          <a:lstStyle/>
          <a:p>
            <a:pPr algn="just"/>
            <a:r>
              <a:rPr lang="pl-PL" altLang="pl-PL" u="sng" dirty="0"/>
              <a:t>KODEKS CYWILNY - PRZETARGOWE TRYBY ZAWIERANIA UMÓW</a:t>
            </a:r>
          </a:p>
        </p:txBody>
      </p:sp>
      <p:sp>
        <p:nvSpPr>
          <p:cNvPr id="11" name="Symbol zastępczy zawartości 2">
            <a:extLst>
              <a:ext uri="{FF2B5EF4-FFF2-40B4-BE49-F238E27FC236}">
                <a16:creationId xmlns="" xmlns:a16="http://schemas.microsoft.com/office/drawing/2014/main" id="{47CBF6EF-7101-4761-B5B7-3E53A50A8C10}"/>
              </a:ext>
            </a:extLst>
          </p:cNvPr>
          <p:cNvSpPr>
            <a:spLocks noGrp="1"/>
          </p:cNvSpPr>
          <p:nvPr>
            <p:ph idx="1"/>
          </p:nvPr>
        </p:nvSpPr>
        <p:spPr>
          <a:xfrm>
            <a:off x="494810" y="1063689"/>
            <a:ext cx="10179410" cy="5410539"/>
          </a:xfrm>
        </p:spPr>
        <p:txBody>
          <a:bodyPr/>
          <a:lstStyle/>
          <a:p>
            <a:pPr algn="just"/>
            <a:endParaRPr lang="pl-PL" altLang="pl-PL" sz="2300" dirty="0">
              <a:solidFill>
                <a:srgbClr val="636160"/>
              </a:solidFill>
            </a:endParaRPr>
          </a:p>
          <a:p>
            <a:pPr algn="just"/>
            <a:r>
              <a:rPr lang="pl-PL" altLang="pl-PL" sz="2300" dirty="0">
                <a:solidFill>
                  <a:srgbClr val="636160"/>
                </a:solidFill>
              </a:rPr>
              <a:t>Art.  70(3).  [Postępowanie przetargowe]</a:t>
            </a:r>
          </a:p>
          <a:p>
            <a:pPr algn="just"/>
            <a:r>
              <a:rPr lang="pl-PL" altLang="pl-PL" sz="2300" dirty="0">
                <a:solidFill>
                  <a:srgbClr val="636160"/>
                </a:solidFill>
              </a:rPr>
              <a:t>§  1. 	Oferta złożona w toku przetargu przestaje wiązać, </a:t>
            </a:r>
            <a:br>
              <a:rPr lang="pl-PL" altLang="pl-PL" sz="2300" dirty="0">
                <a:solidFill>
                  <a:srgbClr val="636160"/>
                </a:solidFill>
              </a:rPr>
            </a:br>
            <a:r>
              <a:rPr lang="pl-PL" altLang="pl-PL" sz="2300" dirty="0">
                <a:solidFill>
                  <a:srgbClr val="636160"/>
                </a:solidFill>
              </a:rPr>
              <a:t>gdy została wybrana inna oferta albo gdy przetarg został zamknięty bez wybrania którejkolwiek z ofert, chyba że w warunkach przetargu zastrzeżono inaczej.</a:t>
            </a:r>
          </a:p>
          <a:p>
            <a:pPr algn="just"/>
            <a:r>
              <a:rPr lang="pl-PL" altLang="pl-PL" sz="2300" dirty="0">
                <a:solidFill>
                  <a:srgbClr val="636160"/>
                </a:solidFill>
              </a:rPr>
              <a:t>§  2. 	Organizator jest obowiązany niezwłocznie powiadomić na piśmie uczestników przetargu o jego wyniku albo o zamknięciu przetargu bez dokonania wyboru.</a:t>
            </a:r>
          </a:p>
          <a:p>
            <a:pPr algn="just"/>
            <a:r>
              <a:rPr lang="pl-PL" altLang="pl-PL" sz="2300" dirty="0">
                <a:solidFill>
                  <a:srgbClr val="636160"/>
                </a:solidFill>
              </a:rPr>
              <a:t>§  3. 	Do ustalenia chwili zawarcia umowy w drodze przetargu stosuje się przepisy dotyczące przyjęcia oferty, chyba że w warunkach przetargu zastrzeżono inaczej. Przepis art. 702 § 3 stosuje się odpowiednio.</a:t>
            </a:r>
          </a:p>
        </p:txBody>
      </p:sp>
    </p:spTree>
    <p:extLst>
      <p:ext uri="{BB962C8B-B14F-4D97-AF65-F5344CB8AC3E}">
        <p14:creationId xmlns:p14="http://schemas.microsoft.com/office/powerpoint/2010/main" val="960992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656B873C-2833-46A3-B9D4-A1E07ED43BC3}"/>
              </a:ext>
            </a:extLst>
          </p:cNvPr>
          <p:cNvSpPr>
            <a:spLocks noGrp="1"/>
          </p:cNvSpPr>
          <p:nvPr>
            <p:ph type="title"/>
          </p:nvPr>
        </p:nvSpPr>
        <p:spPr>
          <a:xfrm>
            <a:off x="544686" y="755405"/>
            <a:ext cx="7816697" cy="1068040"/>
          </a:xfrm>
        </p:spPr>
        <p:txBody>
          <a:bodyPr>
            <a:normAutofit/>
          </a:bodyPr>
          <a:lstStyle/>
          <a:p>
            <a:pPr algn="l"/>
            <a:r>
              <a:rPr lang="pl-PL" altLang="pl-PL" sz="2900" u="sng" dirty="0"/>
              <a:t>TERMIN ZWIĄZANIA OFERTĄ</a:t>
            </a:r>
          </a:p>
        </p:txBody>
      </p:sp>
      <p:sp>
        <p:nvSpPr>
          <p:cNvPr id="7" name="Symbol zastępczy zawartości 2">
            <a:extLst>
              <a:ext uri="{FF2B5EF4-FFF2-40B4-BE49-F238E27FC236}">
                <a16:creationId xmlns="" xmlns:a16="http://schemas.microsoft.com/office/drawing/2014/main" id="{D0EFA02E-BAAA-484A-996B-3C5D1029D51E}"/>
              </a:ext>
            </a:extLst>
          </p:cNvPr>
          <p:cNvSpPr>
            <a:spLocks noGrp="1"/>
          </p:cNvSpPr>
          <p:nvPr>
            <p:ph idx="1"/>
          </p:nvPr>
        </p:nvSpPr>
        <p:spPr>
          <a:xfrm>
            <a:off x="544686" y="1823445"/>
            <a:ext cx="9849616" cy="3529013"/>
          </a:xfrm>
        </p:spPr>
        <p:txBody>
          <a:bodyPr>
            <a:normAutofit/>
          </a:bodyPr>
          <a:lstStyle/>
          <a:p>
            <a:pPr marL="342900" indent="-342900" algn="just">
              <a:buFont typeface="Arial" panose="020B0604020202020204" pitchFamily="34" charset="0"/>
              <a:buChar char="•"/>
              <a:defRPr/>
            </a:pPr>
            <a:r>
              <a:rPr lang="pl-PL" sz="2400" dirty="0">
                <a:solidFill>
                  <a:srgbClr val="636160"/>
                </a:solidFill>
              </a:rPr>
              <a:t>Oznacza skuteczną możliwość wystąpienia z roszczeniem </a:t>
            </a:r>
            <a:br>
              <a:rPr lang="pl-PL" sz="2400" dirty="0">
                <a:solidFill>
                  <a:srgbClr val="636160"/>
                </a:solidFill>
              </a:rPr>
            </a:br>
            <a:r>
              <a:rPr lang="pl-PL" sz="2400" dirty="0">
                <a:solidFill>
                  <a:srgbClr val="636160"/>
                </a:solidFill>
              </a:rPr>
              <a:t>do wykonawcy o zawarcie umowy na podstawie jego oferty;</a:t>
            </a:r>
          </a:p>
          <a:p>
            <a:pPr marL="342900" indent="-342900" algn="just">
              <a:buFont typeface="Arial" panose="020B0604020202020204" pitchFamily="34" charset="0"/>
              <a:buChar char="•"/>
              <a:defRPr/>
            </a:pPr>
            <a:r>
              <a:rPr lang="pl-PL" sz="2400" dirty="0">
                <a:solidFill>
                  <a:srgbClr val="636160"/>
                </a:solidFill>
              </a:rPr>
              <a:t>Nie oznacza konieczności wyboru wykonawcy w czasie istnienia terminu związania ofertą;</a:t>
            </a:r>
          </a:p>
          <a:p>
            <a:pPr marL="0" indent="0" algn="just">
              <a:buFont typeface="Arial" panose="020B0604020202020204" pitchFamily="34" charset="0"/>
              <a:buNone/>
              <a:defRPr/>
            </a:pPr>
            <a:endParaRPr lang="pl-PL" sz="2400" dirty="0">
              <a:solidFill>
                <a:srgbClr val="636160"/>
              </a:solidFill>
            </a:endParaRPr>
          </a:p>
          <a:p>
            <a:pPr marL="0" indent="0" algn="just">
              <a:buFont typeface="Arial" panose="020B0604020202020204" pitchFamily="34" charset="0"/>
              <a:buNone/>
              <a:defRPr/>
            </a:pPr>
            <a:r>
              <a:rPr lang="pl-PL" sz="2400" dirty="0">
                <a:solidFill>
                  <a:srgbClr val="636160"/>
                </a:solidFill>
              </a:rPr>
              <a:t>SKUTKI PRAWNE UPŁYWU TERMINU ZWIĄZANIA OFERTĄ</a:t>
            </a:r>
          </a:p>
        </p:txBody>
      </p:sp>
    </p:spTree>
    <p:extLst>
      <p:ext uri="{BB962C8B-B14F-4D97-AF65-F5344CB8AC3E}">
        <p14:creationId xmlns:p14="http://schemas.microsoft.com/office/powerpoint/2010/main" val="54669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2">
            <a:extLst>
              <a:ext uri="{FF2B5EF4-FFF2-40B4-BE49-F238E27FC236}">
                <a16:creationId xmlns="" xmlns:a16="http://schemas.microsoft.com/office/drawing/2014/main" id="{3CECECE7-E6A2-4C65-A8AA-AE20278AE622}"/>
              </a:ext>
            </a:extLst>
          </p:cNvPr>
          <p:cNvSpPr txBox="1">
            <a:spLocks/>
          </p:cNvSpPr>
          <p:nvPr/>
        </p:nvSpPr>
        <p:spPr>
          <a:xfrm>
            <a:off x="955070" y="1340876"/>
            <a:ext cx="9149983" cy="3604348"/>
          </a:xfrm>
          <a:prstGeom prst="rect">
            <a:avLst/>
          </a:prstGeom>
        </p:spPr>
        <p:txBody>
          <a:bodyPr vert="horz" lIns="91440" tIns="45720" rIns="91440" bIns="45720" rtlCol="0">
            <a:normAutofit/>
          </a:bodyPr>
          <a:lstStyle>
            <a:lvl1pPr marL="0" indent="0" algn="just"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ltLang="pl-PL" sz="2400" dirty="0">
                <a:solidFill>
                  <a:srgbClr val="636160"/>
                </a:solidFill>
              </a:rPr>
              <a:t>Po upływie 3 miesięcy od dnia wejścia w życie niniejszej ustawy do umów o dofinansowanie projektu zawartych oraz decyzji </a:t>
            </a:r>
            <a:br>
              <a:rPr lang="pl-PL" altLang="pl-PL" sz="2400" dirty="0">
                <a:solidFill>
                  <a:srgbClr val="636160"/>
                </a:solidFill>
              </a:rPr>
            </a:br>
            <a:r>
              <a:rPr lang="pl-PL" altLang="pl-PL" sz="2400" dirty="0">
                <a:solidFill>
                  <a:srgbClr val="636160"/>
                </a:solidFill>
              </a:rPr>
              <a:t>o dofinansowaniu projektu podjętych na podstawie ustawy zmienianej w art. 1 przed dniem wejścia w życie niniejszej ustawy, w których beneficjenci zobowiązali się do stosowania wytycznych horyzontalnych oraz wytycznych programowych albo wyłącznie wytycznych horyzontalnych, stosuje się przepisy ustawy zmienianej w art. 1,</a:t>
            </a:r>
            <a:br>
              <a:rPr lang="pl-PL" altLang="pl-PL" sz="2400" dirty="0">
                <a:solidFill>
                  <a:srgbClr val="636160"/>
                </a:solidFill>
              </a:rPr>
            </a:br>
            <a:r>
              <a:rPr lang="pl-PL" altLang="pl-PL" sz="2400" dirty="0">
                <a:solidFill>
                  <a:srgbClr val="636160"/>
                </a:solidFill>
              </a:rPr>
              <a:t>w brzmieniu nadanym niniejszą ustawą.</a:t>
            </a:r>
          </a:p>
        </p:txBody>
      </p:sp>
    </p:spTree>
    <p:extLst>
      <p:ext uri="{BB962C8B-B14F-4D97-AF65-F5344CB8AC3E}">
        <p14:creationId xmlns:p14="http://schemas.microsoft.com/office/powerpoint/2010/main" val="891761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7C8460F4-3F72-45AF-B79E-F661F00C88C5}"/>
              </a:ext>
            </a:extLst>
          </p:cNvPr>
          <p:cNvSpPr>
            <a:spLocks noGrp="1"/>
          </p:cNvSpPr>
          <p:nvPr>
            <p:ph type="title"/>
          </p:nvPr>
        </p:nvSpPr>
        <p:spPr>
          <a:xfrm>
            <a:off x="549248" y="772030"/>
            <a:ext cx="7816697" cy="1068040"/>
          </a:xfrm>
        </p:spPr>
        <p:txBody>
          <a:bodyPr>
            <a:normAutofit/>
          </a:bodyPr>
          <a:lstStyle/>
          <a:p>
            <a:pPr algn="just"/>
            <a:r>
              <a:rPr lang="pl-PL" altLang="pl-PL" sz="2900" u="sng" dirty="0"/>
              <a:t>TARYFIKATOR KOREKT</a:t>
            </a:r>
          </a:p>
        </p:txBody>
      </p:sp>
      <p:sp>
        <p:nvSpPr>
          <p:cNvPr id="5" name="Symbol zastępczy zawartości 2">
            <a:extLst>
              <a:ext uri="{FF2B5EF4-FFF2-40B4-BE49-F238E27FC236}">
                <a16:creationId xmlns="" xmlns:a16="http://schemas.microsoft.com/office/drawing/2014/main" id="{204EDCA2-E356-467E-8546-C27E0DFDB33E}"/>
              </a:ext>
            </a:extLst>
          </p:cNvPr>
          <p:cNvSpPr>
            <a:spLocks noGrp="1"/>
          </p:cNvSpPr>
          <p:nvPr>
            <p:ph idx="1"/>
          </p:nvPr>
        </p:nvSpPr>
        <p:spPr>
          <a:xfrm>
            <a:off x="549248" y="1840070"/>
            <a:ext cx="9527813" cy="4526732"/>
          </a:xfrm>
        </p:spPr>
        <p:txBody>
          <a:bodyPr/>
          <a:lstStyle/>
          <a:p>
            <a:pPr marL="342900" indent="-342900" algn="just">
              <a:buFont typeface="Arial" panose="020B0604020202020204" pitchFamily="34" charset="0"/>
              <a:buChar char="•"/>
              <a:defRPr/>
            </a:pPr>
            <a:r>
              <a:rPr lang="pl-PL" altLang="pl-PL" sz="2400" dirty="0">
                <a:solidFill>
                  <a:srgbClr val="636160"/>
                </a:solidFill>
              </a:rPr>
              <a:t>Korekty finansowe jak również pomniejszenie jako kara umowna – korekta finansowa jest karą umowną przewidzianą jako zryczałtowane odszkodowanie należne z tytułu niewykonania lub nienależytego wykonania zobowiązania niepieniężnego;</a:t>
            </a:r>
          </a:p>
          <a:p>
            <a:pPr marL="0" indent="0" algn="just">
              <a:buFont typeface="Arial" panose="020B0604020202020204" pitchFamily="34" charset="0"/>
              <a:buNone/>
              <a:defRPr/>
            </a:pPr>
            <a:endParaRPr lang="pl-PL" altLang="pl-PL" dirty="0">
              <a:solidFill>
                <a:srgbClr val="636160"/>
              </a:solidFill>
            </a:endParaRPr>
          </a:p>
        </p:txBody>
      </p:sp>
    </p:spTree>
    <p:extLst>
      <p:ext uri="{BB962C8B-B14F-4D97-AF65-F5344CB8AC3E}">
        <p14:creationId xmlns:p14="http://schemas.microsoft.com/office/powerpoint/2010/main" val="28283942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12FE78B4-2E95-4E85-B262-CFC46D5C3E49}"/>
              </a:ext>
            </a:extLst>
          </p:cNvPr>
          <p:cNvSpPr>
            <a:spLocks noGrp="1"/>
          </p:cNvSpPr>
          <p:nvPr>
            <p:ph type="title"/>
          </p:nvPr>
        </p:nvSpPr>
        <p:spPr>
          <a:xfrm>
            <a:off x="611188" y="180355"/>
            <a:ext cx="7816697" cy="1068040"/>
          </a:xfrm>
        </p:spPr>
        <p:txBody>
          <a:bodyPr>
            <a:normAutofit/>
          </a:bodyPr>
          <a:lstStyle/>
          <a:p>
            <a:pPr algn="l"/>
            <a:r>
              <a:rPr lang="pl-PL" altLang="pl-PL" sz="2900" u="sng" dirty="0"/>
              <a:t>CD</a:t>
            </a:r>
          </a:p>
        </p:txBody>
      </p:sp>
      <p:sp>
        <p:nvSpPr>
          <p:cNvPr id="11" name="Symbol zastępczy zawartości 2">
            <a:extLst>
              <a:ext uri="{FF2B5EF4-FFF2-40B4-BE49-F238E27FC236}">
                <a16:creationId xmlns="" xmlns:a16="http://schemas.microsoft.com/office/drawing/2014/main" id="{CC60838D-533D-41E1-AD84-E9170EC02E43}"/>
              </a:ext>
            </a:extLst>
          </p:cNvPr>
          <p:cNvSpPr>
            <a:spLocks noGrp="1"/>
          </p:cNvSpPr>
          <p:nvPr>
            <p:ph idx="1"/>
          </p:nvPr>
        </p:nvSpPr>
        <p:spPr>
          <a:xfrm>
            <a:off x="611188" y="1091682"/>
            <a:ext cx="9848428" cy="5383730"/>
          </a:xfrm>
        </p:spPr>
        <p:txBody>
          <a:bodyPr>
            <a:normAutofit/>
          </a:bodyPr>
          <a:lstStyle/>
          <a:p>
            <a:pPr algn="just"/>
            <a:r>
              <a:rPr lang="pl-PL" altLang="pl-PL" sz="2200" dirty="0">
                <a:solidFill>
                  <a:srgbClr val="636160"/>
                </a:solidFill>
              </a:rPr>
              <a:t>W przypadku stwierdzenia wystąpienia nieprawidłowości indywidualnej:</a:t>
            </a:r>
          </a:p>
          <a:p>
            <a:pPr algn="just"/>
            <a:r>
              <a:rPr lang="pl-PL" altLang="pl-PL" sz="2200" dirty="0">
                <a:solidFill>
                  <a:srgbClr val="636160"/>
                </a:solidFill>
              </a:rPr>
              <a:t>1)	przed zatwierdzeniem wniosku o płatność - instytucja zatwierdzająca wniosek o płatność </a:t>
            </a:r>
            <a:r>
              <a:rPr lang="pl-PL" altLang="pl-PL" sz="2200" b="1" u="sng" dirty="0">
                <a:solidFill>
                  <a:srgbClr val="636160"/>
                </a:solidFill>
              </a:rPr>
              <a:t>dokonuje pomniejszenia</a:t>
            </a:r>
            <a:r>
              <a:rPr lang="pl-PL" altLang="pl-PL" sz="2200" b="1" dirty="0">
                <a:solidFill>
                  <a:srgbClr val="636160"/>
                </a:solidFill>
              </a:rPr>
              <a:t> </a:t>
            </a:r>
            <a:r>
              <a:rPr lang="pl-PL" altLang="pl-PL" sz="2200" dirty="0">
                <a:solidFill>
                  <a:srgbClr val="636160"/>
                </a:solidFill>
              </a:rPr>
              <a:t>wartości wydatków kwalifikowalnych ujętych we wniosku o płatność złożonym przez beneficjenta o kwotę wydatków poniesionych nieprawidłowo</a:t>
            </a:r>
          </a:p>
          <a:p>
            <a:pPr algn="just"/>
            <a:r>
              <a:rPr lang="pl-PL" altLang="pl-PL" sz="2200" dirty="0">
                <a:solidFill>
                  <a:srgbClr val="636160"/>
                </a:solidFill>
              </a:rPr>
              <a:t>2) w uprzednio zatwierdzonym wniosku o płatność - właściwa instytucja </a:t>
            </a:r>
            <a:r>
              <a:rPr lang="pl-PL" altLang="pl-PL" sz="2200" b="1" u="sng" dirty="0">
                <a:solidFill>
                  <a:srgbClr val="636160"/>
                </a:solidFill>
              </a:rPr>
              <a:t>nakłada korektę finansową</a:t>
            </a:r>
            <a:r>
              <a:rPr lang="pl-PL" altLang="pl-PL" sz="2200" b="1" dirty="0">
                <a:solidFill>
                  <a:srgbClr val="636160"/>
                </a:solidFill>
              </a:rPr>
              <a:t> </a:t>
            </a:r>
            <a:r>
              <a:rPr lang="pl-PL" altLang="pl-PL" sz="2200" dirty="0">
                <a:solidFill>
                  <a:srgbClr val="636160"/>
                </a:solidFill>
              </a:rPr>
              <a:t>oraz wszczyna procedurę odzyskiwania od beneficjenta kwoty współfinansowania UE w wysokości odpowiadającej wartości korekty finansowej, zgodnie z art. 207 ustawy z dnia 27 sierpnia 2009 r. o finansach publicznych,</a:t>
            </a:r>
            <a:br>
              <a:rPr lang="pl-PL" altLang="pl-PL" sz="2200" dirty="0">
                <a:solidFill>
                  <a:srgbClr val="636160"/>
                </a:solidFill>
              </a:rPr>
            </a:br>
            <a:r>
              <a:rPr lang="pl-PL" altLang="pl-PL" sz="2200" dirty="0">
                <a:solidFill>
                  <a:srgbClr val="636160"/>
                </a:solidFill>
              </a:rPr>
              <a:t>a w przypadku programu EWT – zgodnie z umową o dofinansowanie projektu albo decyzją o dofinansowaniu projektu.</a:t>
            </a:r>
          </a:p>
          <a:p>
            <a:pPr algn="just"/>
            <a:endParaRPr lang="pl-PL" altLang="pl-PL" dirty="0">
              <a:solidFill>
                <a:srgbClr val="636160"/>
              </a:solidFill>
            </a:endParaRPr>
          </a:p>
        </p:txBody>
      </p:sp>
    </p:spTree>
    <p:extLst>
      <p:ext uri="{BB962C8B-B14F-4D97-AF65-F5344CB8AC3E}">
        <p14:creationId xmlns:p14="http://schemas.microsoft.com/office/powerpoint/2010/main" val="1270383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9899A509-0BD0-4316-AE2F-FCB0C2FE6475}"/>
              </a:ext>
            </a:extLst>
          </p:cNvPr>
          <p:cNvSpPr>
            <a:spLocks noGrp="1"/>
          </p:cNvSpPr>
          <p:nvPr>
            <p:ph type="title"/>
          </p:nvPr>
        </p:nvSpPr>
        <p:spPr/>
        <p:txBody>
          <a:bodyPr>
            <a:normAutofit/>
          </a:bodyPr>
          <a:lstStyle/>
          <a:p>
            <a:pPr algn="l"/>
            <a:r>
              <a:rPr lang="pl-PL" altLang="pl-PL" sz="2900" u="sng" dirty="0"/>
              <a:t>NAJBARDZIEJ TYPOWE BŁĘDY SKUTKUJĄCE SANKCJAMI</a:t>
            </a:r>
          </a:p>
        </p:txBody>
      </p:sp>
      <p:sp>
        <p:nvSpPr>
          <p:cNvPr id="5" name="Symbol zastępczy zawartości 2">
            <a:extLst>
              <a:ext uri="{FF2B5EF4-FFF2-40B4-BE49-F238E27FC236}">
                <a16:creationId xmlns="" xmlns:a16="http://schemas.microsoft.com/office/drawing/2014/main" id="{DEB19842-38D7-422D-9666-74D897510D39}"/>
              </a:ext>
            </a:extLst>
          </p:cNvPr>
          <p:cNvSpPr>
            <a:spLocks noGrp="1"/>
          </p:cNvSpPr>
          <p:nvPr>
            <p:ph idx="1"/>
          </p:nvPr>
        </p:nvSpPr>
        <p:spPr>
          <a:xfrm>
            <a:off x="611000" y="1606634"/>
            <a:ext cx="10515600" cy="4526732"/>
          </a:xfrm>
        </p:spPr>
        <p:txBody>
          <a:bodyPr>
            <a:normAutofit/>
          </a:bodyPr>
          <a:lstStyle/>
          <a:p>
            <a:pPr marL="457200" indent="-457200" algn="just">
              <a:buFont typeface="Arial" panose="020B0604020202020204" pitchFamily="34" charset="0"/>
              <a:buAutoNum type="arabicPeriod"/>
              <a:defRPr/>
            </a:pPr>
            <a:r>
              <a:rPr lang="pl-PL" dirty="0">
                <a:solidFill>
                  <a:srgbClr val="636160"/>
                </a:solidFill>
              </a:rPr>
              <a:t>W opisie przedmiotu zamówienia:</a:t>
            </a:r>
          </a:p>
          <a:p>
            <a:pPr marL="457200" indent="-457200" algn="just">
              <a:buFont typeface="Arial" panose="020B0604020202020204" pitchFamily="34" charset="0"/>
              <a:buAutoNum type="alphaLcParenR"/>
              <a:defRPr/>
            </a:pPr>
            <a:r>
              <a:rPr lang="pl-PL" dirty="0">
                <a:solidFill>
                  <a:srgbClr val="636160"/>
                </a:solidFill>
              </a:rPr>
              <a:t>Stosowanie nazw własnych zamawianych dóbr;</a:t>
            </a:r>
          </a:p>
          <a:p>
            <a:pPr marL="457200" indent="-457200" algn="just">
              <a:buFont typeface="Arial" panose="020B0604020202020204" pitchFamily="34" charset="0"/>
              <a:buAutoNum type="alphaLcParenR"/>
              <a:defRPr/>
            </a:pPr>
            <a:r>
              <a:rPr lang="pl-PL" dirty="0">
                <a:solidFill>
                  <a:srgbClr val="636160"/>
                </a:solidFill>
              </a:rPr>
              <a:t>Nadużywanie istoty równoważności.</a:t>
            </a:r>
          </a:p>
          <a:p>
            <a:pPr marL="0" indent="0" algn="just">
              <a:buFont typeface="Arial" panose="020B0604020202020204" pitchFamily="34" charset="0"/>
              <a:buNone/>
              <a:defRPr/>
            </a:pPr>
            <a:r>
              <a:rPr lang="pl-PL" dirty="0">
                <a:solidFill>
                  <a:srgbClr val="636160"/>
                </a:solidFill>
              </a:rPr>
              <a:t>2. W zakresie ustalania warunków udziału w postępowaniu:</a:t>
            </a:r>
          </a:p>
          <a:p>
            <a:pPr marL="457200" indent="-457200" algn="just">
              <a:buFont typeface="Arial" panose="020B0604020202020204" pitchFamily="34" charset="0"/>
              <a:buAutoNum type="alphaLcParenR"/>
              <a:defRPr/>
            </a:pPr>
            <a:r>
              <a:rPr lang="pl-PL" dirty="0">
                <a:solidFill>
                  <a:srgbClr val="636160"/>
                </a:solidFill>
              </a:rPr>
              <a:t>Nieadekwatne, naruszające zasadę proporcjonalności ustalanie warunków nadmiernych.</a:t>
            </a:r>
          </a:p>
          <a:p>
            <a:pPr marL="0" indent="0" algn="just">
              <a:buFont typeface="Arial" panose="020B0604020202020204" pitchFamily="34" charset="0"/>
              <a:buNone/>
              <a:defRPr/>
            </a:pPr>
            <a:r>
              <a:rPr lang="pl-PL" dirty="0">
                <a:solidFill>
                  <a:srgbClr val="636160"/>
                </a:solidFill>
              </a:rPr>
              <a:t>3. W zakresie dokumentów:</a:t>
            </a:r>
          </a:p>
          <a:p>
            <a:pPr marL="0" indent="0" algn="just">
              <a:buFont typeface="Arial" panose="020B0604020202020204" pitchFamily="34" charset="0"/>
              <a:buNone/>
              <a:defRPr/>
            </a:pPr>
            <a:r>
              <a:rPr lang="pl-PL" dirty="0">
                <a:solidFill>
                  <a:srgbClr val="636160"/>
                </a:solidFill>
              </a:rPr>
              <a:t>a) Żądanie dokumentów bezprzedmiotowych – niepotwierdzających wymaganych warunków.</a:t>
            </a:r>
          </a:p>
        </p:txBody>
      </p:sp>
    </p:spTree>
    <p:extLst>
      <p:ext uri="{BB962C8B-B14F-4D97-AF65-F5344CB8AC3E}">
        <p14:creationId xmlns:p14="http://schemas.microsoft.com/office/powerpoint/2010/main" val="1384429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63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 xmlns:a16="http://schemas.microsoft.com/office/drawing/2014/main" id="{9B039B37-F9E8-4AAA-9829-599AFD9B36D6}"/>
              </a:ext>
            </a:extLst>
          </p:cNvPr>
          <p:cNvSpPr>
            <a:spLocks noGrp="1"/>
          </p:cNvSpPr>
          <p:nvPr>
            <p:ph type="title"/>
          </p:nvPr>
        </p:nvSpPr>
        <p:spPr>
          <a:xfrm>
            <a:off x="698878" y="738779"/>
            <a:ext cx="7816697" cy="1068040"/>
          </a:xfrm>
        </p:spPr>
        <p:txBody>
          <a:bodyPr>
            <a:normAutofit/>
          </a:bodyPr>
          <a:lstStyle/>
          <a:p>
            <a:r>
              <a:rPr lang="pl-PL" altLang="pl-PL" sz="2900" u="sng" dirty="0">
                <a:solidFill>
                  <a:srgbClr val="636160"/>
                </a:solidFill>
              </a:rPr>
              <a:t>ZASADY WYDATKOWANIA ŚRODKÓW POCHODZĄCYCH Z DOFINANSOWANIA</a:t>
            </a:r>
          </a:p>
        </p:txBody>
      </p:sp>
      <p:sp>
        <p:nvSpPr>
          <p:cNvPr id="5" name="pole tekstowe 1">
            <a:extLst>
              <a:ext uri="{FF2B5EF4-FFF2-40B4-BE49-F238E27FC236}">
                <a16:creationId xmlns="" xmlns:a16="http://schemas.microsoft.com/office/drawing/2014/main" id="{9F79B229-1271-469A-9D5E-C373A23308F2}"/>
              </a:ext>
            </a:extLst>
          </p:cNvPr>
          <p:cNvSpPr txBox="1">
            <a:spLocks noGrp="1" noChangeArrowheads="1"/>
          </p:cNvSpPr>
          <p:nvPr>
            <p:ph idx="1"/>
          </p:nvPr>
        </p:nvSpPr>
        <p:spPr bwMode="auto">
          <a:xfrm>
            <a:off x="698878" y="1923197"/>
            <a:ext cx="1051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algn="just">
              <a:spcBef>
                <a:spcPct val="0"/>
              </a:spcBef>
            </a:pPr>
            <a:r>
              <a:rPr lang="pl-PL" altLang="pl-PL" dirty="0">
                <a:solidFill>
                  <a:srgbClr val="636160"/>
                </a:solidFill>
              </a:rPr>
              <a:t>Przejrzystość </a:t>
            </a:r>
          </a:p>
          <a:p>
            <a:pPr algn="just">
              <a:spcBef>
                <a:spcPct val="0"/>
              </a:spcBef>
            </a:pPr>
            <a:r>
              <a:rPr lang="pl-PL" altLang="pl-PL" dirty="0">
                <a:solidFill>
                  <a:srgbClr val="636160"/>
                </a:solidFill>
              </a:rPr>
              <a:t>Zachowanie uczciwej konkurencji</a:t>
            </a:r>
          </a:p>
          <a:p>
            <a:pPr algn="just">
              <a:spcBef>
                <a:spcPct val="0"/>
              </a:spcBef>
            </a:pPr>
            <a:r>
              <a:rPr lang="pl-PL" altLang="pl-PL" dirty="0">
                <a:solidFill>
                  <a:srgbClr val="636160"/>
                </a:solidFill>
              </a:rPr>
              <a:t>Równe traktowanie wykonawców</a:t>
            </a:r>
          </a:p>
          <a:p>
            <a:pPr algn="just">
              <a:spcBef>
                <a:spcPct val="0"/>
              </a:spcBef>
            </a:pPr>
            <a:r>
              <a:rPr lang="pl-PL" altLang="pl-PL" dirty="0">
                <a:solidFill>
                  <a:srgbClr val="636160"/>
                </a:solidFill>
              </a:rPr>
              <a:t>racjonalność i efektywność wydatkowania środków publicznych</a:t>
            </a:r>
          </a:p>
          <a:p>
            <a:pPr algn="just">
              <a:spcBef>
                <a:spcPct val="0"/>
              </a:spcBef>
            </a:pPr>
            <a:r>
              <a:rPr lang="pl-PL" altLang="pl-PL" dirty="0">
                <a:solidFill>
                  <a:srgbClr val="636160"/>
                </a:solidFill>
              </a:rPr>
              <a:t>uzyskiwania najlepszych efektów z danych nakładów</a:t>
            </a:r>
          </a:p>
          <a:p>
            <a:pPr marL="0" indent="0" algn="just">
              <a:spcBef>
                <a:spcPct val="0"/>
              </a:spcBef>
              <a:buNone/>
            </a:pPr>
            <a:endParaRPr lang="pl-PL" altLang="pl-PL" dirty="0">
              <a:solidFill>
                <a:srgbClr val="636160"/>
              </a:solidFill>
            </a:endParaRPr>
          </a:p>
        </p:txBody>
      </p:sp>
    </p:spTree>
    <p:extLst>
      <p:ext uri="{BB962C8B-B14F-4D97-AF65-F5344CB8AC3E}">
        <p14:creationId xmlns:p14="http://schemas.microsoft.com/office/powerpoint/2010/main" val="293668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 xmlns:a16="http://schemas.microsoft.com/office/drawing/2014/main" id="{8721CA9F-0CEC-4A92-BB8B-5897E8E69397}"/>
              </a:ext>
            </a:extLst>
          </p:cNvPr>
          <p:cNvSpPr>
            <a:spLocks noGrp="1"/>
          </p:cNvSpPr>
          <p:nvPr>
            <p:ph type="title"/>
          </p:nvPr>
        </p:nvSpPr>
        <p:spPr>
          <a:xfrm>
            <a:off x="599124" y="631614"/>
            <a:ext cx="7816697" cy="1068040"/>
          </a:xfrm>
        </p:spPr>
        <p:txBody>
          <a:bodyPr>
            <a:normAutofit/>
          </a:bodyPr>
          <a:lstStyle/>
          <a:p>
            <a:pPr algn="just">
              <a:defRPr/>
            </a:pPr>
            <a:r>
              <a:rPr lang="pl-PL" sz="2900" b="0" u="sng" dirty="0"/>
              <a:t>ZASADA PRZEJRZYSTOŚCI</a:t>
            </a:r>
          </a:p>
        </p:txBody>
      </p:sp>
      <p:sp>
        <p:nvSpPr>
          <p:cNvPr id="6" name="Symbol zastępczy tekstu 2">
            <a:extLst>
              <a:ext uri="{FF2B5EF4-FFF2-40B4-BE49-F238E27FC236}">
                <a16:creationId xmlns="" xmlns:a16="http://schemas.microsoft.com/office/drawing/2014/main" id="{02E40091-253E-4942-BDF9-2D7DE38B7643}"/>
              </a:ext>
            </a:extLst>
          </p:cNvPr>
          <p:cNvSpPr>
            <a:spLocks noGrp="1"/>
          </p:cNvSpPr>
          <p:nvPr>
            <p:ph idx="1"/>
          </p:nvPr>
        </p:nvSpPr>
        <p:spPr>
          <a:xfrm>
            <a:off x="599124" y="1165634"/>
            <a:ext cx="9580574" cy="4526732"/>
          </a:xfrm>
        </p:spPr>
        <p:txBody>
          <a:bodyPr/>
          <a:lstStyle/>
          <a:p>
            <a:pPr algn="just">
              <a:defRPr/>
            </a:pPr>
            <a:endParaRPr lang="pl-PL" altLang="pl-PL" sz="2400" dirty="0">
              <a:solidFill>
                <a:srgbClr val="636160"/>
              </a:solidFill>
              <a:latin typeface="+mj-lt"/>
            </a:endParaRPr>
          </a:p>
          <a:p>
            <a:pPr algn="just">
              <a:defRPr/>
            </a:pPr>
            <a:r>
              <a:rPr lang="pl-PL" altLang="pl-PL" sz="2400" dirty="0">
                <a:solidFill>
                  <a:srgbClr val="636160"/>
                </a:solidFill>
                <a:latin typeface="Calibri" panose="020F0502020204030204" pitchFamily="34" charset="0"/>
                <a:cs typeface="Calibri" panose="020F0502020204030204" pitchFamily="34" charset="0"/>
              </a:rPr>
              <a:t>BRAK LEGALNEJ DEFINICJI - </a:t>
            </a:r>
          </a:p>
          <a:p>
            <a:pPr algn="just">
              <a:defRPr/>
            </a:pPr>
            <a:r>
              <a:rPr lang="pl-PL" altLang="pl-PL" sz="2400" dirty="0">
                <a:solidFill>
                  <a:srgbClr val="636160"/>
                </a:solidFill>
                <a:latin typeface="Calibri" panose="020F0502020204030204" pitchFamily="34" charset="0"/>
                <a:cs typeface="Calibri" panose="020F0502020204030204" pitchFamily="34" charset="0"/>
              </a:rPr>
              <a:t>w związku z czym należy przyjąć, że wolą autora wytycznych było nadanie tej zasadzie znaczenia potocznego. W myśl definicji określonej w słowniku języka polskiego „przejrzysty” oznacza przezroczysty, prześwitujący” oraz </a:t>
            </a:r>
            <a:r>
              <a:rPr lang="pl-PL" altLang="pl-PL" sz="2400" b="1" u="sng" dirty="0">
                <a:solidFill>
                  <a:srgbClr val="636160"/>
                </a:solidFill>
                <a:latin typeface="Calibri" panose="020F0502020204030204" pitchFamily="34" charset="0"/>
                <a:cs typeface="Calibri" panose="020F0502020204030204" pitchFamily="34" charset="0"/>
              </a:rPr>
              <a:t>„łatwy do odgadnięcia, zrozumienia”</a:t>
            </a:r>
          </a:p>
        </p:txBody>
      </p:sp>
    </p:spTree>
    <p:extLst>
      <p:ext uri="{BB962C8B-B14F-4D97-AF65-F5344CB8AC3E}">
        <p14:creationId xmlns:p14="http://schemas.microsoft.com/office/powerpoint/2010/main" val="46100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795A4935-6F51-4A7E-9513-0D71548D779E}"/>
              </a:ext>
            </a:extLst>
          </p:cNvPr>
          <p:cNvSpPr>
            <a:spLocks noGrp="1"/>
          </p:cNvSpPr>
          <p:nvPr>
            <p:ph type="title"/>
          </p:nvPr>
        </p:nvSpPr>
        <p:spPr>
          <a:xfrm>
            <a:off x="615750" y="757206"/>
            <a:ext cx="7816697" cy="1068040"/>
          </a:xfrm>
        </p:spPr>
        <p:txBody>
          <a:bodyPr>
            <a:normAutofit/>
          </a:bodyPr>
          <a:lstStyle/>
          <a:p>
            <a:pPr>
              <a:defRPr/>
            </a:pPr>
            <a:r>
              <a:rPr lang="pl-PL" sz="2900" b="0" u="sng" dirty="0"/>
              <a:t>ZASADA ZACHOWANIA UCZCIWEJ KONKURENCJI </a:t>
            </a:r>
          </a:p>
        </p:txBody>
      </p:sp>
      <p:sp>
        <p:nvSpPr>
          <p:cNvPr id="5" name="Symbol zastępczy tekstu 2">
            <a:extLst>
              <a:ext uri="{FF2B5EF4-FFF2-40B4-BE49-F238E27FC236}">
                <a16:creationId xmlns="" xmlns:a16="http://schemas.microsoft.com/office/drawing/2014/main" id="{53550B9A-675A-45E5-BFC7-2B15EC967A76}"/>
              </a:ext>
            </a:extLst>
          </p:cNvPr>
          <p:cNvSpPr>
            <a:spLocks noGrp="1"/>
          </p:cNvSpPr>
          <p:nvPr>
            <p:ph idx="1"/>
          </p:nvPr>
        </p:nvSpPr>
        <p:spPr>
          <a:xfrm>
            <a:off x="615750" y="1574062"/>
            <a:ext cx="9451981" cy="4526732"/>
          </a:xfrm>
        </p:spPr>
        <p:txBody>
          <a:bodyPr/>
          <a:lstStyle/>
          <a:p>
            <a:pPr algn="just">
              <a:defRPr/>
            </a:pPr>
            <a:r>
              <a:rPr lang="pl-PL" sz="2400" dirty="0">
                <a:solidFill>
                  <a:srgbClr val="636160"/>
                </a:solidFill>
                <a:latin typeface="Calibri" panose="020F0502020204030204" pitchFamily="34" charset="0"/>
                <a:cs typeface="Calibri" panose="020F0502020204030204" pitchFamily="34" charset="0"/>
              </a:rPr>
              <a:t>Zasada ta ma to samo znaczenie jakie funkcjonuje na gruncie ustawy Prawo zamówień publicznych</a:t>
            </a:r>
          </a:p>
          <a:p>
            <a:pPr marL="342900" indent="-342900" algn="just">
              <a:buFontTx/>
              <a:buChar char="-"/>
              <a:defRPr/>
            </a:pPr>
            <a:endParaRPr lang="pl-PL" dirty="0">
              <a:solidFill>
                <a:srgbClr val="636160"/>
              </a:solidFill>
            </a:endParaRPr>
          </a:p>
        </p:txBody>
      </p:sp>
    </p:spTree>
    <p:extLst>
      <p:ext uri="{BB962C8B-B14F-4D97-AF65-F5344CB8AC3E}">
        <p14:creationId xmlns:p14="http://schemas.microsoft.com/office/powerpoint/2010/main" val="27070183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2205</Words>
  <Application>Microsoft Office PowerPoint</Application>
  <PresentationFormat>Panoramiczny</PresentationFormat>
  <Paragraphs>252</Paragraphs>
  <Slides>63</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63</vt:i4>
      </vt:variant>
    </vt:vector>
  </HeadingPairs>
  <TitlesOfParts>
    <vt:vector size="70" baseType="lpstr">
      <vt:lpstr>Arial</vt:lpstr>
      <vt:lpstr>Calibri</vt:lpstr>
      <vt:lpstr>Calibri Light</vt:lpstr>
      <vt:lpstr>Mongolian Baiti</vt:lpstr>
      <vt:lpstr>Tahoma</vt:lpstr>
      <vt:lpstr>Wingdings</vt:lpstr>
      <vt:lpstr>Motyw pakietu Office</vt:lpstr>
      <vt:lpstr>Szczegółowe warunki realizacji zamówień publicznych udzielanych zgodnie z zasadą konkurencyjności w projektach EFS</vt:lpstr>
      <vt:lpstr>PROCEDURA WYBORU WYKONAWCY  W RAMACH WYTYCZNYCH W ZAKRESIE KWALIFIKOWALNOŚCI</vt:lpstr>
      <vt:lpstr>UMOWA O DOFINANSOWANIE JAKO ŹRÓDŁO STOSOWANIA WYTYCZNYCH </vt:lpstr>
      <vt:lpstr> </vt:lpstr>
      <vt:lpstr>TREŚĆ:</vt:lpstr>
      <vt:lpstr>Prezentacja programu PowerPoint</vt:lpstr>
      <vt:lpstr>ZASADY WYDATKOWANIA ŚRODKÓW POCHODZĄCYCH Z DOFINANSOWANIA</vt:lpstr>
      <vt:lpstr>ZASADA PRZEJRZYSTOŚCI</vt:lpstr>
      <vt:lpstr>ZASADA ZACHOWANIA UCZCIWEJ KONKURENCJI </vt:lpstr>
      <vt:lpstr>CD</vt:lpstr>
      <vt:lpstr>ZASADA RÓWNEGO TRAKTOWANIA WYKONAWCÓW</vt:lpstr>
      <vt:lpstr>CD</vt:lpstr>
      <vt:lpstr>Zasada uczciwej konkurencji i równego traktowania w postępowaniu odnosi się do sytuacji wykonawców ubiegających się o udzielenie zamówienia, a nie ocenie relacji wynikających z przyszłego stosunku zobowiązanego pomiędzy wykonawcą, którego ofertę zamawiający uzna za najkorzystniejszą w postępowaniu a zamawiającym</vt:lpstr>
      <vt:lpstr>RACJONALNOŚĆ I EFEKTYWNOŚĆ WYDATKOWANIA ŚRODKÓW PUBLICZNYCH  </vt:lpstr>
      <vt:lpstr>UZYSKIWANIE NAJLEPSZYCH EFEKTÓW  Z DANYCH NAKŁADÓW</vt:lpstr>
      <vt:lpstr>PROCEDURY WYBORU WYKONAWCÓW WYNIKAJĄCE Z WYTYCZNYCH</vt:lpstr>
      <vt:lpstr>WYDATKOWANIE OD 20 TYS PLN  DO 50 TYS PLN</vt:lpstr>
      <vt:lpstr>WYDATKOWANIE ŚRODKÓW  POWYŻEJ 50 TYS PLN</vt:lpstr>
      <vt:lpstr>SZACOWANIE WARTOŚCI ZAMÓWIENIA</vt:lpstr>
      <vt:lpstr>SZACOWANIE WARTOŚCI ZAMÓWIENIA  A KWOTA PRZEZNACZOINA NA SFINANSOWANIE ZAMÓWIENIA</vt:lpstr>
      <vt:lpstr>SZACOWANIE WARTOŚCI ZAMÓWIENIA</vt:lpstr>
      <vt:lpstr>SZACOWANIE WARTOŚCI ZAMÓWIENIA</vt:lpstr>
      <vt:lpstr>Klauzule społeczne</vt:lpstr>
      <vt:lpstr>Prezentacja programu PowerPoint</vt:lpstr>
      <vt:lpstr>Klauzula zatrudnieniowa</vt:lpstr>
      <vt:lpstr>Klauzula propracowniczna</vt:lpstr>
      <vt:lpstr>Art. 29 ust 5 PZP</vt:lpstr>
      <vt:lpstr>Art. 30a PZP</vt:lpstr>
      <vt:lpstr>Kryteria oceny ofert z aspektami społecznymi</vt:lpstr>
      <vt:lpstr>NALEŻYTA STARANNOŚĆ</vt:lpstr>
      <vt:lpstr>NALEŻYTA STARANNOŚĆ PRZY SZACOWANIU WARTOŚCI ZAMÓWIENIA</vt:lpstr>
      <vt:lpstr>SZACOWANIE W RAMACH JEDNEGO ZAMÓWIENIA (6.5 PKT 11 WYTYCZNYCH)</vt:lpstr>
      <vt:lpstr>SZACOWANIE W RAMACH JEDNEGO ZAMÓWIENIA</vt:lpstr>
      <vt:lpstr>SZACOWANIE W RAMACH JEDNEGO ZAMÓWIENIA</vt:lpstr>
      <vt:lpstr>SZACOWANIE ZAMÓWIEŃ NIEPLANOWANYCH</vt:lpstr>
      <vt:lpstr>WYŁĄCZENIA</vt:lpstr>
      <vt:lpstr>ROZEZNANIE RYNKU</vt:lpstr>
      <vt:lpstr>ZASADA KONKURENCYJNOŚCI </vt:lpstr>
      <vt:lpstr>POWIĄZANIA OSOBOWE I KAPITAŁOWE</vt:lpstr>
      <vt:lpstr>ZASADA</vt:lpstr>
      <vt:lpstr>BEZSTRONNOŚĆ I OBIEKTYWIZM  </vt:lpstr>
      <vt:lpstr>OPIS PRZEDMIOTU ZAMÓWIENIA</vt:lpstr>
      <vt:lpstr>Prezentacja programu PowerPoint</vt:lpstr>
      <vt:lpstr>WARUNKI UDZIAŁU W POSTĘPOWANIU KRYTERIA PODMIOTOWE I PRZEDMIOTOWE</vt:lpstr>
      <vt:lpstr>PRZYKŁADOWE WARUNKI UDZIAŁU  W POSTĘPOWANIU MOGĄ DOTYCZYĆ</vt:lpstr>
      <vt:lpstr>WARUNKI UDZIAŁU W POSTĘPOWANIU</vt:lpstr>
      <vt:lpstr>KRYTERIA OCENY OFERT</vt:lpstr>
      <vt:lpstr>PRZYKŁAD</vt:lpstr>
      <vt:lpstr>KRYTERIA CD</vt:lpstr>
      <vt:lpstr>UMOWA O ZAMÓWIENIE</vt:lpstr>
      <vt:lpstr>ROZRÓŻNIANIE UMÓW (PRZYKŁADY)</vt:lpstr>
      <vt:lpstr>KLAUZULE ABUZYWNE</vt:lpstr>
      <vt:lpstr>MODYFIKACJA UMÓW O ZAMÓWIENIA PUBLICZNE </vt:lpstr>
      <vt:lpstr>MODYFIKACJA UMÓW</vt:lpstr>
      <vt:lpstr>MODYFIKACJA UMÓW O ZAMÓWIENIE PUBLICZNE</vt:lpstr>
      <vt:lpstr>DOKUMENTOWANIE ZASADY KONKURENCYJNOŚCI</vt:lpstr>
      <vt:lpstr>PRZEPISY OGÓLNE DOTYCZĄCE PRZETARGOWYCH TRYBÓW ZAWIERANIA UMÓW – KODEKS CYWILNY</vt:lpstr>
      <vt:lpstr>KODEKS CYWILNY - PRZETARGOWE TRYBY ZAWIERANIA UMÓW</vt:lpstr>
      <vt:lpstr>TERMIN ZWIĄZANIA OFERTĄ</vt:lpstr>
      <vt:lpstr>TARYFIKATOR KOREKT</vt:lpstr>
      <vt:lpstr>CD</vt:lpstr>
      <vt:lpstr>NAJBARDZIEJ TYPOWE BŁĘDY SKUTKUJĄCE SANKCJAMI</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Adept</dc:creator>
  <cp:lastModifiedBy>Rosiński Rafał</cp:lastModifiedBy>
  <cp:revision>28</cp:revision>
  <dcterms:created xsi:type="dcterms:W3CDTF">2018-01-11T08:55:36Z</dcterms:created>
  <dcterms:modified xsi:type="dcterms:W3CDTF">2018-07-04T10:38:40Z</dcterms:modified>
</cp:coreProperties>
</file>